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8"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57290" autoAdjust="0"/>
  </p:normalViewPr>
  <p:slideViewPr>
    <p:cSldViewPr snapToGrid="0" snapToObjects="1">
      <p:cViewPr varScale="1">
        <p:scale>
          <a:sx n="44" d="100"/>
          <a:sy n="44" d="100"/>
        </p:scale>
        <p:origin x="2232" y="5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5/11/2023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t>IRG1 has developed a computational framework for understanding how nanoparticles (NPs) assemble at the interface between two immiscible fluids. These complex systems harness the competition between interparticle interactions and particle-interface </a:t>
            </a:r>
            <a:r>
              <a:rPr lang="en-US" sz="1200"/>
              <a:t>interactions. </a:t>
            </a:r>
            <a:r>
              <a:rPr lang="en-US" sz="1200">
                <a:solidFill>
                  <a:schemeClr val="tx1"/>
                </a:solidFill>
                <a:latin typeface="+mn-lt"/>
              </a:rPr>
              <a:t>Using </a:t>
            </a:r>
            <a:r>
              <a:rPr lang="en-US" sz="1200" dirty="0">
                <a:solidFill>
                  <a:schemeClr val="tx1"/>
                </a:solidFill>
                <a:latin typeface="+mn-lt"/>
              </a:rPr>
              <a:t>coarse-grained molecular dynamics (MD) simulations, the Arya group has demonstrated that binary systems of NPs (i.e., two NP populations) assemble into 2D superlattices when the NP species exhibit different miscibility with the fluids. They developed a basin-hopping Monte Carlo algorithm tailored for interface-trapped structures to rapidly determine the ground-state configuration of NPs. By varying the NP size ratio, interparticle interaction strength, and differences in NP miscibility with the two fluids, they demonstrated the assembly of an array of exquisite 2D periodic architectures, including AB-, AB</a:t>
            </a:r>
            <a:r>
              <a:rPr lang="en-US" sz="1200" baseline="-25000" dirty="0">
                <a:solidFill>
                  <a:schemeClr val="tx1"/>
                </a:solidFill>
                <a:latin typeface="+mn-lt"/>
              </a:rPr>
              <a:t>2</a:t>
            </a:r>
            <a:r>
              <a:rPr lang="en-US" sz="1200" dirty="0">
                <a:solidFill>
                  <a:schemeClr val="tx1"/>
                </a:solidFill>
                <a:latin typeface="+mn-lt"/>
              </a:rPr>
              <a:t>-, and AB</a:t>
            </a:r>
            <a:r>
              <a:rPr lang="en-US" sz="1200" baseline="-25000" dirty="0">
                <a:solidFill>
                  <a:schemeClr val="tx1"/>
                </a:solidFill>
                <a:latin typeface="+mn-lt"/>
              </a:rPr>
              <a:t>3</a:t>
            </a:r>
            <a:r>
              <a:rPr lang="en-US" sz="1200" dirty="0">
                <a:solidFill>
                  <a:schemeClr val="tx1"/>
                </a:solidFill>
                <a:latin typeface="+mn-lt"/>
              </a:rPr>
              <a:t>-type monolayer superlattices as well as AB-, AB</a:t>
            </a:r>
            <a:r>
              <a:rPr lang="en-US" sz="1200" baseline="-25000" dirty="0">
                <a:solidFill>
                  <a:schemeClr val="tx1"/>
                </a:solidFill>
                <a:latin typeface="+mn-lt"/>
              </a:rPr>
              <a:t>2</a:t>
            </a:r>
            <a:r>
              <a:rPr lang="en-US" sz="1200" dirty="0">
                <a:solidFill>
                  <a:schemeClr val="tx1"/>
                </a:solidFill>
                <a:latin typeface="+mn-lt"/>
              </a:rPr>
              <a:t>-, A</a:t>
            </a:r>
            <a:r>
              <a:rPr lang="en-US" sz="1200" baseline="-25000" dirty="0">
                <a:solidFill>
                  <a:schemeClr val="tx1"/>
                </a:solidFill>
                <a:latin typeface="+mn-lt"/>
              </a:rPr>
              <a:t>3</a:t>
            </a:r>
            <a:r>
              <a:rPr lang="en-US" sz="1200" dirty="0">
                <a:solidFill>
                  <a:schemeClr val="tx1"/>
                </a:solidFill>
                <a:latin typeface="+mn-lt"/>
              </a:rPr>
              <a:t>B</a:t>
            </a:r>
            <a:r>
              <a:rPr lang="en-US" sz="1200" baseline="-25000" dirty="0">
                <a:solidFill>
                  <a:schemeClr val="tx1"/>
                </a:solidFill>
                <a:latin typeface="+mn-lt"/>
              </a:rPr>
              <a:t>5</a:t>
            </a:r>
            <a:r>
              <a:rPr lang="en-US" sz="1200" dirty="0">
                <a:solidFill>
                  <a:schemeClr val="tx1"/>
                </a:solidFill>
                <a:latin typeface="+mn-lt"/>
              </a:rPr>
              <a:t>-, and A</a:t>
            </a:r>
            <a:r>
              <a:rPr lang="en-US" sz="1200" baseline="-25000" dirty="0">
                <a:solidFill>
                  <a:schemeClr val="tx1"/>
                </a:solidFill>
                <a:latin typeface="+mn-lt"/>
              </a:rPr>
              <a:t>4</a:t>
            </a:r>
            <a:r>
              <a:rPr lang="en-US" sz="1200" dirty="0">
                <a:solidFill>
                  <a:schemeClr val="tx1"/>
                </a:solidFill>
                <a:latin typeface="+mn-lt"/>
              </a:rPr>
              <a:t>B</a:t>
            </a:r>
            <a:r>
              <a:rPr lang="en-US" sz="1200" baseline="-25000" dirty="0">
                <a:solidFill>
                  <a:schemeClr val="tx1"/>
                </a:solidFill>
                <a:latin typeface="+mn-lt"/>
              </a:rPr>
              <a:t>6</a:t>
            </a:r>
            <a:r>
              <a:rPr lang="en-US" sz="1200" dirty="0">
                <a:solidFill>
                  <a:schemeClr val="tx1"/>
                </a:solidFill>
                <a:latin typeface="+mn-lt"/>
              </a:rPr>
              <a:t>-type bilayer superlattices. </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i="0" dirty="0">
                <a:solidFill>
                  <a:srgbClr val="222222"/>
                </a:solidFill>
                <a:effectLst/>
                <a:latin typeface="Harding"/>
              </a:rPr>
              <a:t>By analyzing particle arrangements in large-scale configurations, these models can be used to uncover a rich variety of mono- and bilayer NP superlattices.</a:t>
            </a:r>
            <a:r>
              <a:rPr lang="en-US" sz="1050" b="0" i="0" dirty="0">
                <a:solidFill>
                  <a:schemeClr val="tx1"/>
                </a:solidFill>
                <a:effectLst/>
                <a:latin typeface="+mn-lt"/>
              </a:rPr>
              <a:t> </a:t>
            </a:r>
            <a:r>
              <a:rPr lang="en-US" sz="1200" b="0" dirty="0">
                <a:solidFill>
                  <a:schemeClr val="tx1"/>
                </a:solidFill>
                <a:latin typeface="+mn-lt"/>
              </a:rPr>
              <a:t>The resulting computational models can be used to make accurate prediction of ensemble nanoparticle behavior, including the validation of previously observed phases (networks, clusters, aerogels) and the discovery of new phases (bilayer superlattices, perforated sheets). </a:t>
            </a:r>
            <a:r>
              <a:rPr lang="en-US" sz="2000" b="0" i="0" dirty="0">
                <a:solidFill>
                  <a:srgbClr val="222222"/>
                </a:solidFill>
                <a:effectLst/>
                <a:latin typeface="Harding"/>
              </a:rPr>
              <a:t>The Arya group developed a tailored BHMC algorithm with a minimal amount of Monte Carlo moves to improve performance. </a:t>
            </a:r>
            <a:r>
              <a:rPr lang="en-US" sz="1600" b="0" i="0" dirty="0">
                <a:solidFill>
                  <a:srgbClr val="222222"/>
                </a:solidFill>
                <a:effectLst/>
                <a:latin typeface="Harding"/>
              </a:rPr>
              <a:t>The optimization approach, the assembly strategy, the understanding, and the structures discovered in this work all represent major advancements in the synthesis and discovery of 2D colloidal materials.</a:t>
            </a:r>
            <a:endParaRPr lang="en-US" sz="1200" b="1" dirty="0">
              <a:solidFill>
                <a:schemeClr val="tx1"/>
              </a:solidFill>
              <a:latin typeface="+mn-lt"/>
            </a:endParaRPr>
          </a:p>
          <a:p>
            <a:pPr defTabSz="914400">
              <a:defRPr sz="1400">
                <a:latin typeface="Helvetica Neue"/>
                <a:ea typeface="Helvetica Neue"/>
                <a:cs typeface="Helvetica Neue"/>
                <a:sym typeface="Helvetica Neue"/>
              </a:defRPr>
            </a:pPr>
            <a:endParaRPr lang="en-US" sz="1200" b="1"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These results are guiding the experimental efforts of the Tao group for fabricating 2D colloidal superlattices with distinct collective plasmonic, magnetic, optical, and electronic properties.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Zhou, Y., &amp; Arya, G. (2022). Discovery of two-dimensional binary nanoparticle superlattices using global Monte Carlo optimization. Nature Communications, 13(1), 7976. </a:t>
            </a:r>
            <a:r>
              <a:rPr lang="en-US" b="0" i="0" dirty="0">
                <a:solidFill>
                  <a:srgbClr val="222222"/>
                </a:solidFill>
                <a:effectLst/>
                <a:latin typeface="-apple-system"/>
              </a:rPr>
              <a:t>https://doi.org/10.1038/s41467-022-35690-8</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9722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Discovery of bilayer nanoparticle (NP) superlattices using global Monte Carlo optimization</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UC San Diego MRSEC </a:t>
            </a:r>
          </a:p>
          <a:p>
            <a:r>
              <a:rPr lang="en-US" sz="1400" b="1" dirty="0">
                <a:latin typeface="Arial" panose="020B0604020202020204" pitchFamily="34" charset="0"/>
                <a:cs typeface="Arial" panose="020B0604020202020204" pitchFamily="34" charset="0"/>
              </a:rPr>
              <a:t>DMR-2011921</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4423775" cy="338554"/>
          </a:xfrm>
          <a:prstGeom prst="rect">
            <a:avLst/>
          </a:prstGeom>
          <a:noFill/>
        </p:spPr>
        <p:txBody>
          <a:bodyPr wrap="none" rtlCol="0">
            <a:spAutoFit/>
          </a:bodyPr>
          <a:lstStyle/>
          <a:p>
            <a:r>
              <a:rPr lang="en-US" sz="1600" b="1" dirty="0" err="1">
                <a:latin typeface="Arial" panose="020B0604020202020204" pitchFamily="34" charset="0"/>
                <a:cs typeface="Arial" panose="020B0604020202020204" pitchFamily="34" charset="0"/>
              </a:rPr>
              <a:t>Yilong</a:t>
            </a:r>
            <a:r>
              <a:rPr lang="en-US" sz="1600" b="1" dirty="0">
                <a:latin typeface="Arial" panose="020B0604020202020204" pitchFamily="34" charset="0"/>
                <a:cs typeface="Arial" panose="020B0604020202020204" pitchFamily="34" charset="0"/>
              </a:rPr>
              <a:t> Zhou, Gaurav Arya, Duke University</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42374" y="1568275"/>
            <a:ext cx="5500159"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solidFill>
                  <a:schemeClr val="tx1"/>
                </a:solidFill>
                <a:latin typeface="Arial" panose="020B0604020202020204" pitchFamily="34" charset="0"/>
                <a:cs typeface="Arial" panose="020B0604020202020204" pitchFamily="34" charset="0"/>
              </a:rPr>
              <a:t>What Has Been Achieved: </a:t>
            </a:r>
            <a:r>
              <a:rPr lang="en-US" sz="1400" dirty="0">
                <a:latin typeface="Arial" panose="020B0604020202020204" pitchFamily="34" charset="0"/>
                <a:cs typeface="Arial" panose="020B0604020202020204" pitchFamily="34" charset="0"/>
              </a:rPr>
              <a:t>IRG1 has developed a computational framework for understanding how nanoparticles (NPs) assemble at the interface between two immiscible fluids. These complex systems harness the competition between interparticle interactions and particle-interface interactions. </a:t>
            </a:r>
          </a:p>
          <a:p>
            <a:pPr algn="just" eaLnBrk="1" hangingPunct="1"/>
            <a:endParaRPr lang="en-US" sz="1400" dirty="0">
              <a:latin typeface="Arial" panose="020B0604020202020204" pitchFamily="34" charset="0"/>
              <a:cs typeface="Arial" panose="020B0604020202020204" pitchFamily="34" charset="0"/>
            </a:endParaRPr>
          </a:p>
          <a:p>
            <a:pPr algn="just" eaLnBrk="1" hangingPunct="1"/>
            <a:r>
              <a:rPr lang="en-US" sz="1400" b="1" dirty="0">
                <a:solidFill>
                  <a:schemeClr val="tx1"/>
                </a:solidFill>
                <a:latin typeface="Arial" panose="020B0604020202020204" pitchFamily="34" charset="0"/>
                <a:cs typeface="Arial" panose="020B0604020202020204" pitchFamily="34" charset="0"/>
              </a:rPr>
              <a:t>Importance of the Achievement: </a:t>
            </a:r>
            <a:r>
              <a:rPr lang="en-US" sz="1400" dirty="0">
                <a:latin typeface="Arial" panose="020B0604020202020204" pitchFamily="34" charset="0"/>
                <a:cs typeface="Arial" panose="020B0604020202020204" pitchFamily="34" charset="0"/>
              </a:rPr>
              <a:t>The resulting computational models enable the fast and accurate prediction of NP behavior, including the discovery of never-before-observed structures such as the bilayer NP superlattices shown here.</a:t>
            </a:r>
          </a:p>
          <a:p>
            <a:pPr algn="just" eaLnBrk="1" hangingPunct="1"/>
            <a:endParaRPr lang="en-US" sz="14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400" b="1" dirty="0">
                <a:solidFill>
                  <a:schemeClr val="tx1"/>
                </a:solidFill>
                <a:latin typeface="Arial" panose="020B0604020202020204" pitchFamily="34" charset="0"/>
                <a:cs typeface="Arial" panose="020B0604020202020204" pitchFamily="34" charset="0"/>
              </a:rPr>
              <a:t>How is the achievement related to the IRG, and how does it help it achieve its goals?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Neue"/>
              </a:rPr>
              <a:t>These models were inspired by the polymer-grafted NP systems studied in IRG1 and is currently guiding the experimental and characterization efforts of IRG1 for fabricating planar colloidal superlattices with distinct collective plasmonic, magnetic, optical, and electronic properties. </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487005"/>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2" name="TextBox 21">
            <a:extLst>
              <a:ext uri="{FF2B5EF4-FFF2-40B4-BE49-F238E27FC236}">
                <a16:creationId xmlns:a16="http://schemas.microsoft.com/office/drawing/2014/main" id="{09EB28DF-C533-9BB3-8A80-AE9F1A969071}"/>
              </a:ext>
            </a:extLst>
          </p:cNvPr>
          <p:cNvSpPr txBox="1"/>
          <p:nvPr/>
        </p:nvSpPr>
        <p:spPr>
          <a:xfrm>
            <a:off x="8750041" y="4226217"/>
            <a:ext cx="2580083" cy="1600438"/>
          </a:xfrm>
          <a:prstGeom prst="rect">
            <a:avLst/>
          </a:prstGeom>
          <a:noFill/>
        </p:spPr>
        <p:txBody>
          <a:bodyPr wrap="square">
            <a:spAutoFit/>
          </a:bodyPr>
          <a:lstStyle/>
          <a:p>
            <a:r>
              <a:rPr lang="en-US" sz="1400" b="1" i="0" dirty="0">
                <a:solidFill>
                  <a:srgbClr val="222222"/>
                </a:solidFill>
                <a:effectLst/>
                <a:latin typeface="Harding"/>
              </a:rPr>
              <a:t>The Monte Carlo optimization approach (above) and schematic of two periodic honeycomb structures when </a:t>
            </a:r>
            <a:r>
              <a:rPr lang="en-US" sz="1400" b="1" dirty="0">
                <a:solidFill>
                  <a:srgbClr val="222222"/>
                </a:solidFill>
                <a:latin typeface="Harding"/>
              </a:rPr>
              <a:t>hydrophobic and hydrophilic NPs are </a:t>
            </a:r>
            <a:r>
              <a:rPr lang="en-US" sz="1400" b="1" i="0" dirty="0">
                <a:solidFill>
                  <a:srgbClr val="222222"/>
                </a:solidFill>
                <a:effectLst/>
                <a:latin typeface="Harding"/>
              </a:rPr>
              <a:t>assembled at a liquid-liquid interface.</a:t>
            </a:r>
            <a:endParaRPr lang="en-US" sz="1400" dirty="0"/>
          </a:p>
        </p:txBody>
      </p:sp>
      <p:pic>
        <p:nvPicPr>
          <p:cNvPr id="1026" name="Picture 2" descr="Depiction of optimization outcome for a binary 6:6 system of NPs.">
            <a:extLst>
              <a:ext uri="{FF2B5EF4-FFF2-40B4-BE49-F238E27FC236}">
                <a16:creationId xmlns:a16="http://schemas.microsoft.com/office/drawing/2014/main" id="{83EE5CF5-B29B-1A20-92B9-DE715221A7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005"/>
          <a:stretch/>
        </p:blipFill>
        <p:spPr bwMode="auto">
          <a:xfrm>
            <a:off x="6423952" y="1674947"/>
            <a:ext cx="4591126" cy="23813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hematic of the model system comprised of two species of surface-functionalized NPs assembling in a fluid-fluid bilayer and the parameters used for describing its free energy.">
            <a:extLst>
              <a:ext uri="{FF2B5EF4-FFF2-40B4-BE49-F238E27FC236}">
                <a16:creationId xmlns:a16="http://schemas.microsoft.com/office/drawing/2014/main" id="{B9CD86F1-78DF-416F-FAD5-895014077C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904" t="27507" r="26828"/>
          <a:stretch/>
        </p:blipFill>
        <p:spPr>
          <a:xfrm>
            <a:off x="6423952" y="4113485"/>
            <a:ext cx="2184508" cy="1655955"/>
          </a:xfrm>
          <a:prstGeom prst="rect">
            <a:avLst/>
          </a:prstGeom>
        </p:spPr>
      </p:pic>
      <p:sp>
        <p:nvSpPr>
          <p:cNvPr id="3" name="TextBox 2">
            <a:extLst>
              <a:ext uri="{FF2B5EF4-FFF2-40B4-BE49-F238E27FC236}">
                <a16:creationId xmlns:a16="http://schemas.microsoft.com/office/drawing/2014/main" id="{1BF2AE23-73FF-9325-0667-36815355240B}"/>
              </a:ext>
            </a:extLst>
          </p:cNvPr>
          <p:cNvSpPr txBox="1"/>
          <p:nvPr/>
        </p:nvSpPr>
        <p:spPr>
          <a:xfrm>
            <a:off x="335666" y="5567423"/>
            <a:ext cx="4433104" cy="369332"/>
          </a:xfrm>
          <a:prstGeom prst="rect">
            <a:avLst/>
          </a:prstGeom>
          <a:noFill/>
        </p:spPr>
        <p:txBody>
          <a:bodyPr wrap="square" rtlCol="0">
            <a:spAutoFit/>
          </a:bodyPr>
          <a:lstStyle/>
          <a:p>
            <a:r>
              <a:rPr lang="en-US" i="1" dirty="0"/>
              <a:t>Nature Communications </a:t>
            </a:r>
            <a:r>
              <a:rPr lang="en-US" dirty="0"/>
              <a:t>2022, 13(1), 7976</a:t>
            </a:r>
          </a:p>
        </p:txBody>
      </p:sp>
    </p:spTree>
    <p:extLst>
      <p:ext uri="{BB962C8B-B14F-4D97-AF65-F5344CB8AC3E}">
        <p14:creationId xmlns:p14="http://schemas.microsoft.com/office/powerpoint/2010/main" val="9987525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3183</TotalTime>
  <Words>576</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-apple-system</vt:lpstr>
      <vt:lpstr>Arial</vt:lpstr>
      <vt:lpstr>Calibri</vt:lpstr>
      <vt:lpstr>Calibri Light</vt:lpstr>
      <vt:lpstr>Harding</vt:lpstr>
      <vt:lpstr>Helvetica Neue</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Bond, Janka</cp:lastModifiedBy>
  <cp:revision>292</cp:revision>
  <cp:lastPrinted>2018-03-20T12:31:18Z</cp:lastPrinted>
  <dcterms:created xsi:type="dcterms:W3CDTF">2017-10-05T17:34:54Z</dcterms:created>
  <dcterms:modified xsi:type="dcterms:W3CDTF">2023-05-11T23:42:35Z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