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130" autoAdjust="0"/>
    <p:restoredTop sz="90530" autoAdjust="0"/>
  </p:normalViewPr>
  <p:slideViewPr>
    <p:cSldViewPr snapToGrid="0" snapToObjects="1">
      <p:cViewPr varScale="1">
        <p:scale>
          <a:sx n="110" d="100"/>
          <a:sy n="110" d="100"/>
        </p:scale>
        <p:origin x="8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DE21E57-1DF5-124B-AB8C-6104D37CA0D2}" type="datetimeFigureOut">
              <a:rPr lang="en-US" smtClean="0"/>
              <a:pPr/>
              <a:t>1/27/2017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7FB60B2-7B28-E34E-99B1-D0759D84FB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Active materials that respond to physical and chemical stimuli can be used to build dynamic micro-machines that lie at the interface between biological systems and engineered devices. In principle, the specific hybridization of DNA can be used to form a library of independent, chemically-driven actuators for use in such micro-robotic applications and could lead to device capabilities that are not possible with polymer- or metal-layer based approaches. Here, we report shape changing films powered by DNA strand exchange reactions that have two different domains, which can respond to distinct chemical signals. The films are formed from DNA-grafted gold </a:t>
            </a:r>
            <a:r>
              <a:rPr lang="en-US" sz="1200" b="0" i="0" kern="1200" dirty="0" err="1" smtClean="0">
                <a:solidFill>
                  <a:schemeClr val="tx1"/>
                </a:solidFill>
                <a:latin typeface="+mn-lt"/>
                <a:ea typeface="+mn-ea"/>
                <a:cs typeface="+mn-cs"/>
              </a:rPr>
              <a:t>nanoparticles</a:t>
            </a:r>
            <a:r>
              <a:rPr lang="en-US" sz="1200" b="0" i="0" kern="1200" baseline="300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using a layer-by-layer deposition process. Films consisting of an active and a passive layer show rapid, reversible curling in response to stimulus DNA strands added to solution. Films consisting of two independently addressable active layers display a complex suite of repeatable transformations, involving eight </a:t>
            </a:r>
            <a:r>
              <a:rPr lang="en-US" sz="1200" b="0" i="0" kern="1200" dirty="0" err="1" smtClean="0">
                <a:solidFill>
                  <a:schemeClr val="tx1"/>
                </a:solidFill>
                <a:latin typeface="+mn-lt"/>
                <a:ea typeface="+mn-ea"/>
                <a:cs typeface="+mn-cs"/>
              </a:rPr>
              <a:t>mechano</a:t>
            </a:r>
            <a:r>
              <a:rPr lang="en-US" sz="1200" b="0" i="0" kern="1200" dirty="0" smtClean="0">
                <a:solidFill>
                  <a:schemeClr val="tx1"/>
                </a:solidFill>
                <a:latin typeface="+mn-lt"/>
                <a:ea typeface="+mn-ea"/>
                <a:cs typeface="+mn-cs"/>
              </a:rPr>
              <a:t>-chemical states and incorporating self-righting </a:t>
            </a:r>
            <a:r>
              <a:rPr lang="en-US" sz="1200" b="0" i="0" kern="1200" dirty="0" err="1" smtClean="0">
                <a:solidFill>
                  <a:schemeClr val="tx1"/>
                </a:solidFill>
                <a:latin typeface="+mn-lt"/>
                <a:ea typeface="+mn-ea"/>
                <a:cs typeface="+mn-cs"/>
              </a:rPr>
              <a:t>behaviour</a:t>
            </a:r>
            <a:r>
              <a:rPr lang="en-US" sz="1200" b="0" i="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DNA </a:t>
            </a:r>
            <a:r>
              <a:rPr lang="en-US" sz="1200" kern="1200" dirty="0" err="1" smtClean="0">
                <a:solidFill>
                  <a:schemeClr val="tx1"/>
                </a:solidFill>
                <a:latin typeface="+mn-lt"/>
                <a:ea typeface="+mn-ea"/>
                <a:cs typeface="+mn-cs"/>
              </a:rPr>
              <a:t>nanoactuators</a:t>
            </a:r>
            <a:r>
              <a:rPr lang="en-US" sz="1200" kern="1200" dirty="0" smtClean="0">
                <a:solidFill>
                  <a:schemeClr val="tx1"/>
                </a:solidFill>
                <a:latin typeface="+mn-lt"/>
                <a:ea typeface="+mn-ea"/>
                <a:cs typeface="+mn-cs"/>
              </a:rPr>
              <a:t> can be designed to expand and contract by harnessing strand exchange reactions among </a:t>
            </a:r>
            <a:r>
              <a:rPr lang="en-US" sz="1200" kern="1200" dirty="0" err="1" smtClean="0">
                <a:solidFill>
                  <a:schemeClr val="tx1"/>
                </a:solidFill>
                <a:latin typeface="+mn-lt"/>
                <a:ea typeface="+mn-ea"/>
                <a:cs typeface="+mn-cs"/>
              </a:rPr>
              <a:t>DNAs</a:t>
            </a:r>
            <a:r>
              <a:rPr lang="en-US" sz="1200" kern="1200" dirty="0" smtClean="0">
                <a:solidFill>
                  <a:schemeClr val="tx1"/>
                </a:solidFill>
                <a:latin typeface="+mn-lt"/>
                <a:ea typeface="+mn-ea"/>
                <a:cs typeface="+mn-cs"/>
              </a:rPr>
              <a:t> and can be used to drive shape changes in films.  To demonstrate such addressable chemical actuation, we produced thin films from DNA-grafted gold </a:t>
            </a:r>
            <a:r>
              <a:rPr lang="en-US" sz="1200" kern="1200" dirty="0" err="1" smtClean="0">
                <a:solidFill>
                  <a:schemeClr val="tx1"/>
                </a:solidFill>
                <a:latin typeface="+mn-lt"/>
                <a:ea typeface="+mn-ea"/>
                <a:cs typeface="+mn-cs"/>
              </a:rPr>
              <a:t>nanoparticle</a:t>
            </a:r>
            <a:r>
              <a:rPr lang="en-US" sz="1200" kern="1200" dirty="0" smtClean="0">
                <a:solidFill>
                  <a:schemeClr val="tx1"/>
                </a:solidFill>
                <a:latin typeface="+mn-lt"/>
                <a:ea typeface="+mn-ea"/>
                <a:cs typeface="+mn-cs"/>
              </a:rPr>
              <a:t> building blocks using a layer-by-layer (</a:t>
            </a:r>
            <a:r>
              <a:rPr lang="en-US" sz="1200" kern="1200" dirty="0" err="1" smtClean="0">
                <a:solidFill>
                  <a:schemeClr val="tx1"/>
                </a:solidFill>
                <a:latin typeface="+mn-lt"/>
                <a:ea typeface="+mn-ea"/>
                <a:cs typeface="+mn-cs"/>
              </a:rPr>
              <a:t>LbL</a:t>
            </a:r>
            <a:r>
              <a:rPr lang="en-US" sz="1200" kern="1200" dirty="0" smtClean="0">
                <a:solidFill>
                  <a:schemeClr val="tx1"/>
                </a:solidFill>
                <a:latin typeface="+mn-lt"/>
                <a:ea typeface="+mn-ea"/>
                <a:cs typeface="+mn-cs"/>
              </a:rPr>
              <a:t>) method, a substrate dipping process that adds roughly one monolayer of particles at a time</a:t>
            </a:r>
            <a:r>
              <a:rPr lang="en-US" sz="1200" kern="1200" baseline="30000" dirty="0" smtClean="0">
                <a:solidFill>
                  <a:schemeClr val="tx1"/>
                </a:solidFill>
                <a:latin typeface="+mn-lt"/>
                <a:ea typeface="+mn-ea"/>
                <a:cs typeface="+mn-cs"/>
              </a:rPr>
              <a:t>9</a:t>
            </a:r>
            <a:r>
              <a:rPr lang="en-US" sz="1200" kern="1200" dirty="0" smtClean="0">
                <a:solidFill>
                  <a:schemeClr val="tx1"/>
                </a:solidFill>
                <a:latin typeface="+mn-lt"/>
                <a:ea typeface="+mn-ea"/>
                <a:cs typeface="+mn-cs"/>
              </a:rPr>
              <a:t>. We designed a small library of four different building blocks, each consisting of identical 12-nm gold cores bearing 4 different-sequence </a:t>
            </a:r>
            <a:r>
              <a:rPr lang="en-US" sz="1200" kern="1200" dirty="0" err="1" smtClean="0">
                <a:solidFill>
                  <a:schemeClr val="tx1"/>
                </a:solidFill>
                <a:latin typeface="+mn-lt"/>
                <a:ea typeface="+mn-ea"/>
                <a:cs typeface="+mn-cs"/>
              </a:rPr>
              <a:t>oligonucleotides</a:t>
            </a:r>
            <a:r>
              <a:rPr lang="en-US" sz="1200" kern="1200" dirty="0" smtClean="0">
                <a:solidFill>
                  <a:schemeClr val="tx1"/>
                </a:solidFill>
                <a:latin typeface="+mn-lt"/>
                <a:ea typeface="+mn-ea"/>
                <a:cs typeface="+mn-cs"/>
              </a:rPr>
              <a:t> grafted to their surface by </a:t>
            </a:r>
            <a:r>
              <a:rPr lang="en-US" sz="1200" kern="1200" dirty="0" err="1" smtClean="0">
                <a:solidFill>
                  <a:schemeClr val="tx1"/>
                </a:solidFill>
                <a:latin typeface="+mn-lt"/>
                <a:ea typeface="+mn-ea"/>
                <a:cs typeface="+mn-cs"/>
              </a:rPr>
              <a:t>thiol</a:t>
            </a:r>
            <a:r>
              <a:rPr lang="en-US" sz="1200" kern="1200" dirty="0" smtClean="0">
                <a:solidFill>
                  <a:schemeClr val="tx1"/>
                </a:solidFill>
                <a:latin typeface="+mn-lt"/>
                <a:ea typeface="+mn-ea"/>
                <a:cs typeface="+mn-cs"/>
              </a:rPr>
              <a:t>-Au bonds. To prevent unwanted competing reactions, </a:t>
            </a:r>
            <a:r>
              <a:rPr lang="en-US" sz="1200" kern="1200" dirty="0" err="1" smtClean="0">
                <a:solidFill>
                  <a:schemeClr val="tx1"/>
                </a:solidFill>
                <a:latin typeface="+mn-lt"/>
                <a:ea typeface="+mn-ea"/>
                <a:cs typeface="+mn-cs"/>
              </a:rPr>
              <a:t>oligonucleotides</a:t>
            </a:r>
            <a:r>
              <a:rPr lang="en-US" sz="1200" kern="1200" dirty="0" smtClean="0">
                <a:solidFill>
                  <a:schemeClr val="tx1"/>
                </a:solidFill>
                <a:latin typeface="+mn-lt"/>
                <a:ea typeface="+mn-ea"/>
                <a:cs typeface="+mn-cs"/>
              </a:rPr>
              <a:t> were designed to have minimal shared or complementary sequences among them. </a:t>
            </a:r>
            <a:r>
              <a:rPr lang="en-US" sz="1200" kern="1200" dirty="0" err="1" smtClean="0">
                <a:solidFill>
                  <a:schemeClr val="tx1"/>
                </a:solidFill>
                <a:latin typeface="+mn-lt"/>
                <a:ea typeface="+mn-ea"/>
                <a:cs typeface="+mn-cs"/>
              </a:rPr>
              <a:t>LbL</a:t>
            </a:r>
            <a:r>
              <a:rPr lang="en-US" sz="1200" kern="1200" dirty="0" smtClean="0">
                <a:solidFill>
                  <a:schemeClr val="tx1"/>
                </a:solidFill>
                <a:latin typeface="+mn-lt"/>
                <a:ea typeface="+mn-ea"/>
                <a:cs typeface="+mn-cs"/>
              </a:rPr>
              <a:t> fabrication of DNA-GNP films with multi-domain architectures is performed by a robotic dipper. Each film domain consists of alternating </a:t>
            </a:r>
            <a:r>
              <a:rPr lang="en-US" sz="1200" kern="1200" dirty="0" err="1" smtClean="0">
                <a:solidFill>
                  <a:schemeClr val="tx1"/>
                </a:solidFill>
                <a:latin typeface="+mn-lt"/>
                <a:ea typeface="+mn-ea"/>
                <a:cs typeface="+mn-cs"/>
              </a:rPr>
              <a:t>monolayers</a:t>
            </a:r>
            <a:r>
              <a:rPr lang="en-US" sz="1200" kern="1200" dirty="0" smtClean="0">
                <a:solidFill>
                  <a:schemeClr val="tx1"/>
                </a:solidFill>
                <a:latin typeface="+mn-lt"/>
                <a:ea typeface="+mn-ea"/>
                <a:cs typeface="+mn-cs"/>
              </a:rPr>
              <a:t> of two different DNA-GNPs whose </a:t>
            </a:r>
            <a:r>
              <a:rPr lang="en-US" sz="1200" kern="1200" dirty="0" err="1" smtClean="0">
                <a:solidFill>
                  <a:schemeClr val="tx1"/>
                </a:solidFill>
                <a:latin typeface="+mn-lt"/>
                <a:ea typeface="+mn-ea"/>
                <a:cs typeface="+mn-cs"/>
              </a:rPr>
              <a:t>oligonucleotides</a:t>
            </a:r>
            <a:r>
              <a:rPr lang="en-US" sz="1200" kern="1200" dirty="0" smtClean="0">
                <a:solidFill>
                  <a:schemeClr val="tx1"/>
                </a:solidFill>
                <a:latin typeface="+mn-lt"/>
                <a:ea typeface="+mn-ea"/>
                <a:cs typeface="+mn-cs"/>
              </a:rPr>
              <a:t> are hybridized with ‘linker’ </a:t>
            </a:r>
            <a:r>
              <a:rPr lang="en-US" sz="1200" kern="1200" dirty="0" err="1" smtClean="0">
                <a:solidFill>
                  <a:schemeClr val="tx1"/>
                </a:solidFill>
                <a:latin typeface="+mn-lt"/>
                <a:ea typeface="+mn-ea"/>
                <a:cs typeface="+mn-cs"/>
              </a:rPr>
              <a:t>oligonucleotides</a:t>
            </a:r>
            <a:r>
              <a:rPr lang="en-US" sz="1200" kern="1200" dirty="0" smtClean="0">
                <a:solidFill>
                  <a:schemeClr val="tx1"/>
                </a:solidFill>
                <a:latin typeface="+mn-lt"/>
                <a:ea typeface="+mn-ea"/>
                <a:cs typeface="+mn-cs"/>
              </a:rPr>
              <a:t> to form straight end-to-end bridges. This approach for forming DNA-GNP films is highly versatile, allowing many different film architectures to be made from the same building blocks by simply changing the linking strands and order of deposition. 	</a:t>
            </a:r>
          </a:p>
          <a:p>
            <a:r>
              <a:rPr lang="en-US" sz="1200" kern="1200" dirty="0" smtClean="0">
                <a:solidFill>
                  <a:schemeClr val="tx1"/>
                </a:solidFill>
                <a:latin typeface="+mn-lt"/>
                <a:ea typeface="+mn-ea"/>
                <a:cs typeface="+mn-cs"/>
              </a:rPr>
              <a:t>	We sought a two-state DNA </a:t>
            </a:r>
            <a:r>
              <a:rPr lang="en-US" sz="1200" kern="1200" dirty="0" err="1" smtClean="0">
                <a:solidFill>
                  <a:schemeClr val="tx1"/>
                </a:solidFill>
                <a:latin typeface="+mn-lt"/>
                <a:ea typeface="+mn-ea"/>
                <a:cs typeface="+mn-cs"/>
              </a:rPr>
              <a:t>nanoactuator</a:t>
            </a:r>
            <a:r>
              <a:rPr lang="en-US" sz="1200" kern="1200" dirty="0" smtClean="0">
                <a:solidFill>
                  <a:schemeClr val="tx1"/>
                </a:solidFill>
                <a:latin typeface="+mn-lt"/>
                <a:ea typeface="+mn-ea"/>
                <a:cs typeface="+mn-cs"/>
              </a:rPr>
              <a:t> that would be fast, strong and resistant to actuation by thermal fluctuations; this amounts to having a large free energy difference and a small difference in extension between the two states.  Strand exchange hybridization has long been used for molecular level engineering of DNA-driven nanostructures such as programmable colloidal self-assembly, optical switches, and molecular machines.   We took advantage of a simple toe-hold strand exchange hybridization </a:t>
            </a:r>
            <a:r>
              <a:rPr lang="en-US" sz="1200" b="0" i="0" kern="1200" dirty="0" smtClean="0">
                <a:solidFill>
                  <a:schemeClr val="tx1"/>
                </a:solidFill>
                <a:latin typeface="+mn-lt"/>
                <a:ea typeface="+mn-ea"/>
                <a:cs typeface="+mn-cs"/>
              </a:rPr>
              <a:t>scheme, </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where the two states are simply a single stranded gap in the linker strand, and that same gap hybridized with a soluble strand.  The use of a dangling handle facilitates strand removal, both energetically, and also kinetically by promoting the strand exchange reaction.  Specifically, we designed a Linker DC strand having 15 extra bases added to its middle, forming the single stranded ‘gap’ in the bridge.  A 24 base Filler DC strand with a 9 base long handle hybridizes with the gap sequence, resulting in a slight increase in the length of the </a:t>
            </a:r>
            <a:r>
              <a:rPr lang="en-US" sz="1200" b="0" i="0" kern="1200" dirty="0" err="1" smtClean="0">
                <a:solidFill>
                  <a:schemeClr val="tx1"/>
                </a:solidFill>
                <a:latin typeface="+mn-lt"/>
                <a:ea typeface="+mn-ea"/>
                <a:cs typeface="+mn-cs"/>
              </a:rPr>
              <a:t>nanoactuator</a:t>
            </a:r>
            <a:r>
              <a:rPr lang="en-US" sz="1200" b="0" i="0" kern="1200" dirty="0" smtClean="0">
                <a:solidFill>
                  <a:schemeClr val="tx1"/>
                </a:solidFill>
                <a:latin typeface="+mn-lt"/>
                <a:ea typeface="+mn-ea"/>
                <a:cs typeface="+mn-cs"/>
              </a:rPr>
              <a:t> complex, and corresponding swelling of the film.  The Filler DC strand is removed by the addition, in excess, of a Stripper DC strand that is complementary to Filler DC over its entire 24 base length.  </a:t>
            </a:r>
          </a:p>
          <a:p>
            <a:r>
              <a:rPr lang="en-US" sz="1200" b="0" i="0" kern="1200" dirty="0" smtClean="0">
                <a:solidFill>
                  <a:schemeClr val="tx1"/>
                </a:solidFill>
                <a:latin typeface="+mn-lt"/>
                <a:ea typeface="+mn-ea"/>
                <a:cs typeface="+mn-cs"/>
              </a:rPr>
              <a:t>	To function properly, it is imperative that the three actuation strands do not form any undesirable complexes with each other or any of the other DNA strands in the entire film system.  This screening was performed using multi-</a:t>
            </a:r>
            <a:r>
              <a:rPr lang="en-US" sz="1200" b="0" i="0" kern="1200" dirty="0" err="1" smtClean="0">
                <a:solidFill>
                  <a:schemeClr val="tx1"/>
                </a:solidFill>
                <a:latin typeface="+mn-lt"/>
                <a:ea typeface="+mn-ea"/>
                <a:cs typeface="+mn-cs"/>
              </a:rPr>
              <a:t>oligonucleotide</a:t>
            </a:r>
            <a:r>
              <a:rPr lang="en-US" sz="1200" b="0" i="0" kern="1200" dirty="0" smtClean="0">
                <a:solidFill>
                  <a:schemeClr val="tx1"/>
                </a:solidFill>
                <a:latin typeface="+mn-lt"/>
                <a:ea typeface="+mn-ea"/>
                <a:cs typeface="+mn-cs"/>
              </a:rPr>
              <a:t> simulations in NUPACK, at concentrations relevant for the crowded conditions in the film (~10 </a:t>
            </a:r>
            <a:r>
              <a:rPr lang="en-US" sz="1200" b="0" i="0" kern="1200" dirty="0" err="1" smtClean="0">
                <a:solidFill>
                  <a:schemeClr val="tx1"/>
                </a:solidFill>
                <a:latin typeface="+mn-lt"/>
                <a:ea typeface="+mn-ea"/>
                <a:cs typeface="+mn-cs"/>
              </a:rPr>
              <a:t>mM</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oligonucleotide</a:t>
            </a:r>
            <a:r>
              <a:rPr lang="en-US" sz="1200" b="0" i="0" kern="1200" dirty="0" smtClean="0">
                <a:solidFill>
                  <a:schemeClr val="tx1"/>
                </a:solidFill>
                <a:latin typeface="+mn-lt"/>
                <a:ea typeface="+mn-ea"/>
                <a:cs typeface="+mn-cs"/>
              </a:rPr>
              <a:t> concentrations); while thermodynamic parameters for solution are likely not accurate for the film state, these calculations suffice for screening during the design process. To monitor the changes in film thickness in situ, we conducted </a:t>
            </a:r>
            <a:r>
              <a:rPr lang="en-US" sz="1200" b="0" i="0" kern="1200" dirty="0" err="1" smtClean="0">
                <a:solidFill>
                  <a:schemeClr val="tx1"/>
                </a:solidFill>
                <a:latin typeface="+mn-lt"/>
                <a:ea typeface="+mn-ea"/>
                <a:cs typeface="+mn-cs"/>
              </a:rPr>
              <a:t>ellipsometry</a:t>
            </a:r>
            <a:r>
              <a:rPr lang="en-US" sz="1200" b="0" i="0" kern="1200" dirty="0" smtClean="0">
                <a:solidFill>
                  <a:schemeClr val="tx1"/>
                </a:solidFill>
                <a:latin typeface="+mn-lt"/>
                <a:ea typeface="+mn-ea"/>
                <a:cs typeface="+mn-cs"/>
              </a:rPr>
              <a:t> measurements of a wet (DC)</a:t>
            </a:r>
            <a:r>
              <a:rPr lang="en-US" sz="1200" b="0" i="0" kern="1200" baseline="-25000" dirty="0" smtClean="0">
                <a:solidFill>
                  <a:schemeClr val="tx1"/>
                </a:solidFill>
                <a:latin typeface="+mn-lt"/>
                <a:ea typeface="+mn-ea"/>
                <a:cs typeface="+mn-cs"/>
              </a:rPr>
              <a:t>10 </a:t>
            </a:r>
            <a:r>
              <a:rPr lang="en-US" sz="1200" b="0" i="0" kern="1200" dirty="0" smtClean="0">
                <a:solidFill>
                  <a:schemeClr val="tx1"/>
                </a:solidFill>
                <a:latin typeface="+mn-lt"/>
                <a:ea typeface="+mn-ea"/>
                <a:cs typeface="+mn-cs"/>
              </a:rPr>
              <a:t>film immersed in a buffer. The film had average thickness with 333 nm in the presence of Filler DC, whereas it was 300 nm without Filler DC. Regarding dimensions of DNA-GNP film, this ~10% swelling should suffice to drive significant shape change in free-standing films.  Complementary experiments on free-standing homogeneous (DC)</a:t>
            </a:r>
            <a:r>
              <a:rPr lang="en-US" sz="1200" b="0" i="0" kern="1200" baseline="-25000" dirty="0" smtClean="0">
                <a:solidFill>
                  <a:schemeClr val="tx1"/>
                </a:solidFill>
                <a:latin typeface="+mn-lt"/>
                <a:ea typeface="+mn-ea"/>
                <a:cs typeface="+mn-cs"/>
              </a:rPr>
              <a:t>10</a:t>
            </a:r>
            <a:r>
              <a:rPr lang="en-US" sz="1200" b="0" i="0" kern="1200" dirty="0" smtClean="0">
                <a:solidFill>
                  <a:schemeClr val="tx1"/>
                </a:solidFill>
                <a:latin typeface="+mn-lt"/>
                <a:ea typeface="+mn-ea"/>
                <a:cs typeface="+mn-cs"/>
              </a:rPr>
              <a:t> showed 15% areal expansion.  A  similar set of three strands were designed and screened to actuate films formed of (</a:t>
            </a:r>
            <a:r>
              <a:rPr lang="en-US" sz="1200" b="0" i="0" kern="1200" dirty="0" err="1" smtClean="0">
                <a:solidFill>
                  <a:schemeClr val="tx1"/>
                </a:solidFill>
                <a:latin typeface="+mn-lt"/>
                <a:ea typeface="+mn-ea"/>
                <a:cs typeface="+mn-cs"/>
              </a:rPr>
              <a:t>AC)</a:t>
            </a:r>
            <a:r>
              <a:rPr lang="en-US" sz="1200" b="0" i="0" kern="1200" baseline="-25000" dirty="0" err="1" smtClean="0">
                <a:solidFill>
                  <a:schemeClr val="tx1"/>
                </a:solidFill>
                <a:latin typeface="+mn-lt"/>
                <a:ea typeface="+mn-ea"/>
                <a:cs typeface="+mn-cs"/>
              </a:rPr>
              <a:t>n</a:t>
            </a:r>
            <a:r>
              <a:rPr lang="en-US" sz="1200" b="0" i="0" kern="1200" dirty="0" smtClean="0">
                <a:solidFill>
                  <a:schemeClr val="tx1"/>
                </a:solidFill>
                <a:latin typeface="+mn-lt"/>
                <a:ea typeface="+mn-ea"/>
                <a:cs typeface="+mn-cs"/>
              </a:rPr>
              <a:t>, Linker AC, Filler AC and Stripper AC.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	Our dual addressable films obviously have four distinct chemical states, corresponding to each domain being separately in the expanded or contracted state.  Experiments reveal that each chemical state has two stable mechanical states of essentially identical energy: flat films may simply have either of the two domains </a:t>
            </a:r>
            <a:r>
              <a:rPr lang="en-US" sz="1200" kern="1200" dirty="0" smtClean="0">
                <a:solidFill>
                  <a:schemeClr val="tx1"/>
                </a:solidFill>
                <a:latin typeface="+mn-lt"/>
                <a:ea typeface="+mn-ea"/>
                <a:cs typeface="+mn-cs"/>
              </a:rPr>
              <a:t>facing upward, while curled films can curl either along the long-axis of the film rectangle or along the short axis.  We find that the films can be reliably driven around this operational space of 8 </a:t>
            </a:r>
            <a:r>
              <a:rPr lang="en-US" sz="1200" kern="1200" dirty="0" err="1" smtClean="0">
                <a:solidFill>
                  <a:schemeClr val="tx1"/>
                </a:solidFill>
                <a:latin typeface="+mn-lt"/>
                <a:ea typeface="+mn-ea"/>
                <a:cs typeface="+mn-cs"/>
              </a:rPr>
              <a:t>mechano</a:t>
            </a:r>
            <a:r>
              <a:rPr lang="en-US" sz="1200" kern="1200" dirty="0" smtClean="0">
                <a:solidFill>
                  <a:schemeClr val="tx1"/>
                </a:solidFill>
                <a:latin typeface="+mn-lt"/>
                <a:ea typeface="+mn-ea"/>
                <a:cs typeface="+mn-cs"/>
              </a:rPr>
              <a:t>-chemical states.  This operational space allows the films to be ‘righted’, i.e. they will flip over in a manner dependent on their initial mechanical state, due to competition between DNA free energy, bending energy, diffusion-limited transport and gravity. Following four consecutive DNA strand additions </a:t>
            </a:r>
            <a:r>
              <a:rPr lang="en-US" sz="1200" b="0" i="0" kern="1200" dirty="0" smtClean="0">
                <a:solidFill>
                  <a:schemeClr val="tx1"/>
                </a:solidFill>
                <a:latin typeface="+mn-lt"/>
                <a:ea typeface="+mn-ea"/>
                <a:cs typeface="+mn-cs"/>
              </a:rPr>
              <a:t>(Stripper AC, Filler AC, Stripper DC, Filler DC)</a:t>
            </a:r>
            <a:r>
              <a:rPr lang="en-US" sz="1200" kern="1200" dirty="0" smtClean="0">
                <a:solidFill>
                  <a:schemeClr val="tx1"/>
                </a:solidFill>
                <a:latin typeface="+mn-lt"/>
                <a:ea typeface="+mn-ea"/>
                <a:cs typeface="+mn-cs"/>
              </a:rPr>
              <a:t>, films will end up in a flat state with their DC domains facing upwards, independent of the starting orientation.  Simply reversing the order of strand addition will result in the films again in a flat state, but with their AC domains facing upwards.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In summary, we find that embedded DNA </a:t>
            </a:r>
            <a:r>
              <a:rPr lang="en-US" sz="1200" kern="1200" dirty="0" err="1" smtClean="0">
                <a:solidFill>
                  <a:schemeClr val="tx1"/>
                </a:solidFill>
                <a:latin typeface="+mn-lt"/>
                <a:ea typeface="+mn-ea"/>
                <a:cs typeface="+mn-cs"/>
              </a:rPr>
              <a:t>nanoactuators</a:t>
            </a:r>
            <a:r>
              <a:rPr lang="en-US" sz="1200" kern="1200" dirty="0" smtClean="0">
                <a:solidFill>
                  <a:schemeClr val="tx1"/>
                </a:solidFill>
                <a:latin typeface="+mn-lt"/>
                <a:ea typeface="+mn-ea"/>
                <a:cs typeface="+mn-cs"/>
              </a:rPr>
              <a:t> are able to power rapid shape changing in thin-film devices made of DNA-GNPs. All sequences could be designed, screened computationally and then worked as expected according to DNA thermodynamics.  Shape changing films with dual chemical addressability were demonstrated, and displayed an operational diagram that is robot-like in its complexity and sensitivity to order of operations. By spatially controlling the active domain on DNA-GNP films, independent and sequential actuations can be realized which is a key for robotic actuation and building complex 3D objects. Beyond what we demonstrate here, DNA </a:t>
            </a:r>
            <a:r>
              <a:rPr lang="en-US" sz="1200" kern="1200" dirty="0" err="1" smtClean="0">
                <a:solidFill>
                  <a:schemeClr val="tx1"/>
                </a:solidFill>
                <a:latin typeface="+mn-lt"/>
                <a:ea typeface="+mn-ea"/>
                <a:cs typeface="+mn-cs"/>
              </a:rPr>
              <a:t>nanoactuators</a:t>
            </a:r>
            <a:r>
              <a:rPr lang="en-US" sz="1200" kern="1200" dirty="0" smtClean="0">
                <a:solidFill>
                  <a:schemeClr val="tx1"/>
                </a:solidFill>
                <a:latin typeface="+mn-lt"/>
                <a:ea typeface="+mn-ea"/>
                <a:cs typeface="+mn-cs"/>
              </a:rPr>
              <a:t> can be applied to versatile materials such as DNA-conjugated organic- or inorganic colloids, or </a:t>
            </a:r>
            <a:r>
              <a:rPr lang="en-US" sz="1200" kern="1200" dirty="0" err="1" smtClean="0">
                <a:solidFill>
                  <a:schemeClr val="tx1"/>
                </a:solidFill>
                <a:latin typeface="+mn-lt"/>
                <a:ea typeface="+mn-ea"/>
                <a:cs typeface="+mn-cs"/>
              </a:rPr>
              <a:t>hydrogels</a:t>
            </a:r>
            <a:r>
              <a:rPr lang="en-US" sz="1200" kern="1200" dirty="0" smtClean="0">
                <a:solidFill>
                  <a:schemeClr val="tx1"/>
                </a:solidFill>
                <a:latin typeface="+mn-lt"/>
                <a:ea typeface="+mn-ea"/>
                <a:cs typeface="+mn-cs"/>
              </a:rPr>
              <a:t>. Moreover, a film composed of DNA-conjugated anisotropic colloids can have unique mechanical characteristics that will broaden the possible range of actuation. We believe that our approach can solve challenging issues of temporal and spatial manipulation in </a:t>
            </a:r>
            <a:r>
              <a:rPr lang="en-US" sz="1200" kern="1200" dirty="0" err="1" smtClean="0">
                <a:solidFill>
                  <a:schemeClr val="tx1"/>
                </a:solidFill>
                <a:latin typeface="+mn-lt"/>
                <a:ea typeface="+mn-ea"/>
                <a:cs typeface="+mn-cs"/>
              </a:rPr>
              <a:t>microactuation</a:t>
            </a:r>
            <a:r>
              <a:rPr lang="en-US" sz="1200" kern="1200" dirty="0" smtClean="0">
                <a:solidFill>
                  <a:schemeClr val="tx1"/>
                </a:solidFill>
                <a:latin typeface="+mn-lt"/>
                <a:ea typeface="+mn-ea"/>
                <a:cs typeface="+mn-cs"/>
              </a:rPr>
              <a:t> and soft robotics in the future.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FB60B2-7B28-E34E-99B1-D0759D84FB8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FB60B2-7B28-E34E-99B1-D0759D84FB8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pPr/>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pPr/>
              <a:t>1/27/2017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pPr/>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SEED Team Builds Simple </a:t>
            </a:r>
            <a:r>
              <a:rPr lang="en-US" sz="1800" b="1" dirty="0" err="1" smtClean="0">
                <a:solidFill>
                  <a:schemeClr val="tx1"/>
                </a:solidFill>
              </a:rPr>
              <a:t>Microrobots</a:t>
            </a:r>
            <a:r>
              <a:rPr lang="en-US" sz="1800" b="1" dirty="0" smtClean="0">
                <a:solidFill>
                  <a:schemeClr val="tx1"/>
                </a:solidFill>
              </a:rPr>
              <a:t> from DNA</a:t>
            </a:r>
            <a:endParaRPr lang="en-US" sz="1800" b="1" dirty="0">
              <a:solidFill>
                <a:schemeClr val="tx1"/>
              </a:solidFill>
            </a:endParaRPr>
          </a:p>
        </p:txBody>
      </p:sp>
      <p:sp>
        <p:nvSpPr>
          <p:cNvPr id="7" name="Rectangle 6"/>
          <p:cNvSpPr/>
          <p:nvPr/>
        </p:nvSpPr>
        <p:spPr>
          <a:xfrm>
            <a:off x="4241803" y="1005034"/>
            <a:ext cx="4969933" cy="461665"/>
          </a:xfrm>
          <a:prstGeom prst="rect">
            <a:avLst/>
          </a:prstGeom>
        </p:spPr>
        <p:txBody>
          <a:bodyPr wrap="square" anchor="ctr">
            <a:spAutoFit/>
          </a:bodyPr>
          <a:lstStyle/>
          <a:p>
            <a:r>
              <a:rPr lang="en-US" sz="1200" b="1" dirty="0" smtClean="0">
                <a:solidFill>
                  <a:schemeClr val="bg1"/>
                </a:solidFill>
              </a:rPr>
              <a:t>TS Shim, D Chenoweth, D Lee, SJ Park, JC Crocker, Chemical        </a:t>
            </a:r>
          </a:p>
          <a:p>
            <a:r>
              <a:rPr lang="en-US" sz="1200" b="1" dirty="0" smtClean="0">
                <a:solidFill>
                  <a:schemeClr val="bg1"/>
                </a:solidFill>
              </a:rPr>
              <a:t>      and </a:t>
            </a:r>
            <a:r>
              <a:rPr lang="en-US" sz="1200" b="1" dirty="0" err="1" smtClean="0">
                <a:solidFill>
                  <a:schemeClr val="bg1"/>
                </a:solidFill>
              </a:rPr>
              <a:t>Biomolecular</a:t>
            </a:r>
            <a:r>
              <a:rPr lang="en-US" sz="1200" b="1" dirty="0" smtClean="0">
                <a:solidFill>
                  <a:schemeClr val="bg1"/>
                </a:solidFill>
              </a:rPr>
              <a:t> Eng and Chemistry, U Pennsylvania</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DMR-11-20901</a:t>
            </a:r>
            <a:endParaRPr lang="en-US" sz="1200" b="1" dirty="0">
              <a:solidFill>
                <a:schemeClr val="bg1"/>
              </a:solidFill>
            </a:endParaRPr>
          </a:p>
        </p:txBody>
      </p:sp>
      <p:sp>
        <p:nvSpPr>
          <p:cNvPr id="9" name="Text Box 28"/>
          <p:cNvSpPr txBox="1">
            <a:spLocks noChangeArrowheads="1"/>
          </p:cNvSpPr>
          <p:nvPr/>
        </p:nvSpPr>
        <p:spPr bwMode="auto">
          <a:xfrm>
            <a:off x="203201" y="1287643"/>
            <a:ext cx="3556000" cy="504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t>The ‘micro-origami’ approach to making </a:t>
            </a:r>
            <a:r>
              <a:rPr lang="en-US" sz="1400" dirty="0" err="1" smtClean="0"/>
              <a:t>microrobotic</a:t>
            </a:r>
            <a:r>
              <a:rPr lang="en-US" sz="1400" dirty="0" smtClean="0"/>
              <a:t> devices is to form thin films that can fold themselves into desired, dynamically  transformable  shapes.  By combining photolithography, synthetic DNA and gold </a:t>
            </a:r>
            <a:r>
              <a:rPr lang="en-US" sz="1400" dirty="0" err="1" smtClean="0"/>
              <a:t>nanoparticles</a:t>
            </a:r>
            <a:r>
              <a:rPr lang="en-US" sz="1400" dirty="0" smtClean="0"/>
              <a:t>, MRSEC engineers created thousands of identical </a:t>
            </a:r>
            <a:r>
              <a:rPr lang="en-US" sz="1400" dirty="0" err="1" smtClean="0"/>
              <a:t>micromachines</a:t>
            </a:r>
            <a:r>
              <a:rPr lang="en-US" sz="1400" dirty="0" smtClean="0"/>
              <a:t> in water that can change their shape in seconds when commanded by the addition of other DNA strands to solution.</a:t>
            </a:r>
            <a:r>
              <a:rPr lang="en-US" sz="1400" baseline="30000" dirty="0" smtClean="0"/>
              <a:t>1</a:t>
            </a:r>
            <a:r>
              <a:rPr lang="en-US" sz="1400" dirty="0" smtClean="0"/>
              <a:t>  These machines, by curling and uncurling themselves, could roll over synchronously in a controlled manner; such that they all faced ‘up’ or ‘down’ on command.  This operation required two independently controllable types of </a:t>
            </a:r>
            <a:r>
              <a:rPr lang="en-US" sz="1400" dirty="0" err="1" smtClean="0"/>
              <a:t>nanoscale</a:t>
            </a:r>
            <a:r>
              <a:rPr lang="en-US" sz="1400" dirty="0" smtClean="0"/>
              <a:t> DNA ‘muscles’, and would have been difficult or impossible with earlier micro-origami materials. In the future, these researchers hope to build more complex and capable </a:t>
            </a:r>
            <a:r>
              <a:rPr lang="en-US" sz="1400" dirty="0" err="1" smtClean="0"/>
              <a:t>microrobots</a:t>
            </a:r>
            <a:r>
              <a:rPr lang="en-US" sz="1400" dirty="0" smtClean="0"/>
              <a:t> to interface with biological systems.</a:t>
            </a:r>
          </a:p>
          <a:p>
            <a:pPr algn="just" eaLnBrk="1" hangingPunct="1"/>
            <a:endParaRPr lang="en-US" sz="1400" dirty="0"/>
          </a:p>
        </p:txBody>
      </p:sp>
      <p:sp>
        <p:nvSpPr>
          <p:cNvPr id="10" name="Text Box 34"/>
          <p:cNvSpPr txBox="1">
            <a:spLocks noChangeArrowheads="1"/>
          </p:cNvSpPr>
          <p:nvPr/>
        </p:nvSpPr>
        <p:spPr bwMode="auto">
          <a:xfrm>
            <a:off x="3962400" y="5280521"/>
            <a:ext cx="4968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i="1" dirty="0" smtClean="0"/>
              <a:t>(a) Gold </a:t>
            </a:r>
            <a:r>
              <a:rPr lang="en-US" sz="1200" i="1" dirty="0" err="1" smtClean="0"/>
              <a:t>nanoparticles</a:t>
            </a:r>
            <a:r>
              <a:rPr lang="en-US" sz="1200" i="1" dirty="0" smtClean="0"/>
              <a:t> are linked by DNA strands and form thin films. (</a:t>
            </a:r>
            <a:r>
              <a:rPr lang="en-US" sz="1200" i="1" dirty="0" err="1" smtClean="0"/>
              <a:t>b</a:t>
            </a:r>
            <a:r>
              <a:rPr lang="en-US" sz="1200" i="1" dirty="0" smtClean="0"/>
              <a:t>) Expanding the DNA strands on one side of the film causes curling. (</a:t>
            </a:r>
            <a:r>
              <a:rPr lang="en-US" sz="1200" i="1" dirty="0" err="1" smtClean="0"/>
              <a:t>c</a:t>
            </a:r>
            <a:r>
              <a:rPr lang="en-US" sz="1200" i="1" dirty="0" smtClean="0"/>
              <a:t>) 0.2 mm long films curl and uncurl in response to added DNA commands. (</a:t>
            </a:r>
            <a:r>
              <a:rPr lang="en-US" sz="1200" i="1" dirty="0" err="1" smtClean="0"/>
              <a:t>d</a:t>
            </a:r>
            <a:r>
              <a:rPr lang="en-US" sz="1200" i="1" dirty="0" smtClean="0"/>
              <a:t>) Films can be commanded to ‘roll-over’ repeatedly.</a:t>
            </a:r>
            <a:endParaRPr lang="en-US" sz="1200" i="1" dirty="0"/>
          </a:p>
        </p:txBody>
      </p:sp>
      <p:sp>
        <p:nvSpPr>
          <p:cNvPr id="11" name="Rectangle 37"/>
          <p:cNvSpPr>
            <a:spLocks noChangeArrowheads="1"/>
          </p:cNvSpPr>
          <p:nvPr/>
        </p:nvSpPr>
        <p:spPr bwMode="auto">
          <a:xfrm>
            <a:off x="3901441" y="1595119"/>
            <a:ext cx="5029199" cy="4568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sp>
        <p:nvSpPr>
          <p:cNvPr id="13" name="TextBox 12"/>
          <p:cNvSpPr txBox="1"/>
          <p:nvPr/>
        </p:nvSpPr>
        <p:spPr>
          <a:xfrm>
            <a:off x="2912224" y="6163733"/>
            <a:ext cx="184666" cy="369332"/>
          </a:xfrm>
          <a:prstGeom prst="rect">
            <a:avLst/>
          </a:prstGeom>
          <a:noFill/>
        </p:spPr>
        <p:txBody>
          <a:bodyPr wrap="none" rtlCol="0">
            <a:spAutoFit/>
          </a:bodyPr>
          <a:lstStyle/>
          <a:p>
            <a:endParaRPr lang="en-US" dirty="0"/>
          </a:p>
        </p:txBody>
      </p:sp>
      <p:sp>
        <p:nvSpPr>
          <p:cNvPr id="14" name="TextBox 13"/>
          <p:cNvSpPr txBox="1"/>
          <p:nvPr/>
        </p:nvSpPr>
        <p:spPr>
          <a:xfrm>
            <a:off x="3296541" y="6335178"/>
            <a:ext cx="5447409" cy="369332"/>
          </a:xfrm>
          <a:prstGeom prst="rect">
            <a:avLst/>
          </a:prstGeom>
          <a:noFill/>
        </p:spPr>
        <p:txBody>
          <a:bodyPr wrap="none" rtlCol="0">
            <a:spAutoFit/>
          </a:bodyPr>
          <a:lstStyle/>
          <a:p>
            <a:pPr marL="228600" indent="-228600">
              <a:buAutoNum type="arabicPeriod"/>
            </a:pPr>
            <a:r>
              <a:rPr lang="en-US" sz="900" dirty="0" smtClean="0"/>
              <a:t>Shim TS </a:t>
            </a:r>
            <a:r>
              <a:rPr lang="en-US" sz="900" i="1" dirty="0" smtClean="0"/>
              <a:t>et al.</a:t>
            </a:r>
            <a:r>
              <a:rPr lang="en-US" sz="900" dirty="0" smtClean="0"/>
              <a:t> Dual-Addressable Shape Changing Thin Films Powered by DNA Hybridization, </a:t>
            </a:r>
          </a:p>
          <a:p>
            <a:pPr marL="228600" indent="-228600"/>
            <a:r>
              <a:rPr lang="en-US" sz="900" i="1" dirty="0" smtClean="0"/>
              <a:t>        Nature Nanotechnology</a:t>
            </a:r>
            <a:r>
              <a:rPr lang="en-US" sz="900" dirty="0" smtClean="0"/>
              <a:t>, doi:10.1038/nnano.2016.192, 2016. </a:t>
            </a:r>
            <a:endParaRPr lang="en-US" sz="900" dirty="0"/>
          </a:p>
        </p:txBody>
      </p:sp>
      <p:pic>
        <p:nvPicPr>
          <p:cNvPr id="15" name="Picture 14" descr="A sketch showing a collection of nanoparticles, that bend when some of the DNA bridges are expanded." title="Figure B"/>
          <p:cNvPicPr>
            <a:picLocks noChangeAspect="1"/>
          </p:cNvPicPr>
          <p:nvPr/>
        </p:nvPicPr>
        <p:blipFill>
          <a:blip r:embed="rId3"/>
          <a:stretch>
            <a:fillRect/>
          </a:stretch>
        </p:blipFill>
        <p:spPr>
          <a:xfrm>
            <a:off x="5767070" y="1694183"/>
            <a:ext cx="2976880" cy="1384297"/>
          </a:xfrm>
          <a:prstGeom prst="rect">
            <a:avLst/>
          </a:prstGeom>
        </p:spPr>
      </p:pic>
      <p:pic>
        <p:nvPicPr>
          <p:cNvPr id="17" name="Picture 16" descr="A sketch of two gold nanoparticles bridged by a DNA double helix" title="Figure A"/>
          <p:cNvPicPr>
            <a:picLocks noChangeAspect="1"/>
          </p:cNvPicPr>
          <p:nvPr/>
        </p:nvPicPr>
        <p:blipFill>
          <a:blip r:embed="rId4"/>
          <a:stretch>
            <a:fillRect/>
          </a:stretch>
        </p:blipFill>
        <p:spPr>
          <a:xfrm>
            <a:off x="4013202" y="1837750"/>
            <a:ext cx="1445360" cy="1240730"/>
          </a:xfrm>
          <a:prstGeom prst="rect">
            <a:avLst/>
          </a:prstGeom>
        </p:spPr>
      </p:pic>
      <p:pic>
        <p:nvPicPr>
          <p:cNvPr id="18" name="Picture 17" descr="Micrographs of rectangular red-colored, DNA-nanoparticle films curling and uncurling" title="Figure C"/>
          <p:cNvPicPr>
            <a:picLocks noChangeAspect="1"/>
          </p:cNvPicPr>
          <p:nvPr/>
        </p:nvPicPr>
        <p:blipFill>
          <a:blip r:embed="rId5"/>
          <a:stretch>
            <a:fillRect/>
          </a:stretch>
        </p:blipFill>
        <p:spPr>
          <a:xfrm>
            <a:off x="3942081" y="3305047"/>
            <a:ext cx="2743199" cy="1910963"/>
          </a:xfrm>
          <a:prstGeom prst="rect">
            <a:avLst/>
          </a:prstGeom>
        </p:spPr>
      </p:pic>
      <p:pic>
        <p:nvPicPr>
          <p:cNvPr id="19" name="Picture 18" descr="A sequence of micrographs showing rectagular, red-colored films rolling and unrolling, and flipping over in the process." title="Figure D"/>
          <p:cNvPicPr>
            <a:picLocks noChangeAspect="1"/>
          </p:cNvPicPr>
          <p:nvPr/>
        </p:nvPicPr>
        <p:blipFill>
          <a:blip r:embed="rId6"/>
          <a:stretch>
            <a:fillRect/>
          </a:stretch>
        </p:blipFill>
        <p:spPr>
          <a:xfrm>
            <a:off x="6782812" y="3185160"/>
            <a:ext cx="2127508" cy="2138680"/>
          </a:xfrm>
          <a:prstGeom prst="rect">
            <a:avLst/>
          </a:prstGeom>
        </p:spPr>
      </p:pic>
      <p:sp>
        <p:nvSpPr>
          <p:cNvPr id="20" name="TextBox 19"/>
          <p:cNvSpPr txBox="1"/>
          <p:nvPr/>
        </p:nvSpPr>
        <p:spPr>
          <a:xfrm>
            <a:off x="3992880" y="1534160"/>
            <a:ext cx="314622" cy="369332"/>
          </a:xfrm>
          <a:prstGeom prst="rect">
            <a:avLst/>
          </a:prstGeom>
          <a:noFill/>
        </p:spPr>
        <p:txBody>
          <a:bodyPr wrap="none" rtlCol="0">
            <a:spAutoFit/>
          </a:bodyPr>
          <a:lstStyle/>
          <a:p>
            <a:r>
              <a:rPr lang="en-US" dirty="0" smtClean="0"/>
              <a:t>a</a:t>
            </a:r>
            <a:endParaRPr lang="en-US" dirty="0"/>
          </a:p>
        </p:txBody>
      </p:sp>
      <p:sp>
        <p:nvSpPr>
          <p:cNvPr id="21" name="TextBox 20"/>
          <p:cNvSpPr txBox="1"/>
          <p:nvPr/>
        </p:nvSpPr>
        <p:spPr>
          <a:xfrm>
            <a:off x="5577840" y="1544320"/>
            <a:ext cx="326682" cy="369332"/>
          </a:xfrm>
          <a:prstGeom prst="rect">
            <a:avLst/>
          </a:prstGeom>
          <a:noFill/>
        </p:spPr>
        <p:txBody>
          <a:bodyPr wrap="none" rtlCol="0">
            <a:spAutoFit/>
          </a:bodyPr>
          <a:lstStyle/>
          <a:p>
            <a:r>
              <a:rPr lang="en-US" dirty="0" err="1" smtClean="0"/>
              <a:t>b</a:t>
            </a:r>
            <a:endParaRPr lang="en-US" dirty="0"/>
          </a:p>
        </p:txBody>
      </p:sp>
      <p:sp>
        <p:nvSpPr>
          <p:cNvPr id="22" name="TextBox 21"/>
          <p:cNvSpPr txBox="1"/>
          <p:nvPr/>
        </p:nvSpPr>
        <p:spPr>
          <a:xfrm>
            <a:off x="3962400" y="3027680"/>
            <a:ext cx="307183" cy="369332"/>
          </a:xfrm>
          <a:prstGeom prst="rect">
            <a:avLst/>
          </a:prstGeom>
          <a:noFill/>
        </p:spPr>
        <p:txBody>
          <a:bodyPr wrap="none" rtlCol="0">
            <a:spAutoFit/>
          </a:bodyPr>
          <a:lstStyle/>
          <a:p>
            <a:r>
              <a:rPr lang="en-US" dirty="0" err="1" smtClean="0"/>
              <a:t>c</a:t>
            </a:r>
            <a:endParaRPr lang="en-US" dirty="0"/>
          </a:p>
        </p:txBody>
      </p:sp>
      <p:sp>
        <p:nvSpPr>
          <p:cNvPr id="23" name="TextBox 22"/>
          <p:cNvSpPr txBox="1"/>
          <p:nvPr/>
        </p:nvSpPr>
        <p:spPr>
          <a:xfrm>
            <a:off x="6746240" y="3149600"/>
            <a:ext cx="326682" cy="369332"/>
          </a:xfrm>
          <a:prstGeom prst="rect">
            <a:avLst/>
          </a:prstGeom>
          <a:noFill/>
        </p:spPr>
        <p:txBody>
          <a:bodyPr wrap="none" rtlCol="0">
            <a:spAutoFit/>
          </a:bodyPr>
          <a:lstStyle/>
          <a:p>
            <a:r>
              <a:rPr lang="en-US" dirty="0" err="1" smtClean="0"/>
              <a:t>d</a:t>
            </a:r>
            <a:endParaRPr lang="en-US" dirty="0"/>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SEED Team Builds Simple </a:t>
            </a:r>
            <a:r>
              <a:rPr lang="en-US" sz="1800" b="1" dirty="0" err="1" smtClean="0">
                <a:solidFill>
                  <a:schemeClr val="tx1"/>
                </a:solidFill>
              </a:rPr>
              <a:t>Microrobots</a:t>
            </a:r>
            <a:r>
              <a:rPr lang="en-US" sz="1800" b="1" dirty="0" smtClean="0">
                <a:solidFill>
                  <a:schemeClr val="tx1"/>
                </a:solidFill>
              </a:rPr>
              <a:t> from DNA</a:t>
            </a:r>
            <a:endParaRPr lang="en-US" sz="1800" b="1" dirty="0">
              <a:solidFill>
                <a:schemeClr val="tx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DMR-11-20901</a:t>
            </a:r>
            <a:endParaRPr lang="en-US" sz="1200" b="1" dirty="0">
              <a:solidFill>
                <a:schemeClr val="bg1"/>
              </a:solidFill>
            </a:endParaRP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sp>
        <p:nvSpPr>
          <p:cNvPr id="13" name="Text Box 4"/>
          <p:cNvSpPr txBox="1">
            <a:spLocks noChangeArrowheads="1"/>
          </p:cNvSpPr>
          <p:nvPr/>
        </p:nvSpPr>
        <p:spPr bwMode="auto">
          <a:xfrm>
            <a:off x="583668" y="1637161"/>
            <a:ext cx="4973852" cy="44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t>Overall, this SEED project has supported the training of three postdoctoral scholars and three Ph.D. students in the engineering of state of the art </a:t>
            </a:r>
            <a:r>
              <a:rPr lang="en-US" sz="1400" dirty="0" err="1" smtClean="0"/>
              <a:t>nanomaterials</a:t>
            </a:r>
            <a:r>
              <a:rPr lang="en-US" sz="1400" dirty="0" smtClean="0"/>
              <a:t> formed by a combination of directed self-assembly and novel photolithography methods.</a:t>
            </a:r>
          </a:p>
          <a:p>
            <a:pPr algn="just" eaLnBrk="1" hangingPunct="1"/>
            <a:endParaRPr lang="en-US" sz="1400" dirty="0" smtClean="0"/>
          </a:p>
          <a:p>
            <a:pPr algn="just" eaLnBrk="1" hangingPunct="1"/>
            <a:r>
              <a:rPr lang="en-US" sz="1400" dirty="0" smtClean="0"/>
              <a:t>Dr. </a:t>
            </a:r>
            <a:r>
              <a:rPr lang="en-US" sz="1400" b="1" dirty="0" smtClean="0"/>
              <a:t>Tae Soup Shim </a:t>
            </a:r>
            <a:r>
              <a:rPr lang="en-US" sz="1400" dirty="0" smtClean="0"/>
              <a:t>led the experimental  effort to produce simple DNA-powered </a:t>
            </a:r>
            <a:r>
              <a:rPr lang="en-US" sz="1400" dirty="0" err="1" smtClean="0"/>
              <a:t>microrobots</a:t>
            </a:r>
            <a:r>
              <a:rPr lang="en-US" sz="1400" dirty="0" smtClean="0"/>
              <a:t>, requiring interdisciplinary training in </a:t>
            </a:r>
            <a:r>
              <a:rPr lang="en-US" sz="1400" dirty="0" err="1" smtClean="0"/>
              <a:t>nanoparticle</a:t>
            </a:r>
            <a:r>
              <a:rPr lang="en-US" sz="1400" dirty="0" smtClean="0"/>
              <a:t> chemistry, DNA nanotechnology and  advanced photolithography methods.  He is now an Assistant Professor of Chemical Engineering, </a:t>
            </a:r>
            <a:r>
              <a:rPr lang="en-US" sz="1400" dirty="0" err="1" smtClean="0"/>
              <a:t>Ajou</a:t>
            </a:r>
            <a:r>
              <a:rPr lang="en-US" sz="1400" dirty="0" smtClean="0"/>
              <a:t> University, Korea.</a:t>
            </a:r>
          </a:p>
          <a:p>
            <a:pPr algn="just" eaLnBrk="1" hangingPunct="1"/>
            <a:endParaRPr lang="en-US" sz="1400" dirty="0" smtClean="0"/>
          </a:p>
          <a:p>
            <a:pPr algn="just" eaLnBrk="1" hangingPunct="1"/>
            <a:r>
              <a:rPr lang="en-US" sz="1400" dirty="0" smtClean="0"/>
              <a:t>Dr. </a:t>
            </a:r>
            <a:r>
              <a:rPr lang="en-US" sz="1400" b="1" dirty="0" err="1" smtClean="0"/>
              <a:t>Mehdi</a:t>
            </a:r>
            <a:r>
              <a:rPr lang="en-US" sz="1400" b="1" dirty="0" smtClean="0"/>
              <a:t> </a:t>
            </a:r>
            <a:r>
              <a:rPr lang="en-US" sz="1400" b="1" dirty="0" err="1" smtClean="0"/>
              <a:t>Zanjani</a:t>
            </a:r>
            <a:r>
              <a:rPr lang="en-US" sz="1400" b="1" dirty="0" smtClean="0"/>
              <a:t> </a:t>
            </a:r>
            <a:r>
              <a:rPr lang="en-US" sz="1400" dirty="0" smtClean="0"/>
              <a:t>led theoretical efforts to understand directed self-assembly in general, and the operation of the DNA-powered </a:t>
            </a:r>
            <a:r>
              <a:rPr lang="en-US" sz="1400" dirty="0" err="1" smtClean="0"/>
              <a:t>microrobots</a:t>
            </a:r>
            <a:r>
              <a:rPr lang="en-US" sz="1400" dirty="0" smtClean="0"/>
              <a:t> in particular, relying on training in multi-scale modeling, DNA nanotechnology, solid mechanics and statistical mechanics.  He is now Assistant Professor of Mechanical and Manufacturing Engineering, Miami University, Ohio.</a:t>
            </a:r>
          </a:p>
        </p:txBody>
      </p:sp>
      <p:sp>
        <p:nvSpPr>
          <p:cNvPr id="11" name="Rectangle 10"/>
          <p:cNvSpPr/>
          <p:nvPr/>
        </p:nvSpPr>
        <p:spPr>
          <a:xfrm>
            <a:off x="4216401" y="1005034"/>
            <a:ext cx="5049519" cy="461665"/>
          </a:xfrm>
          <a:prstGeom prst="rect">
            <a:avLst/>
          </a:prstGeom>
        </p:spPr>
        <p:txBody>
          <a:bodyPr wrap="square" anchor="ctr">
            <a:spAutoFit/>
          </a:bodyPr>
          <a:lstStyle/>
          <a:p>
            <a:r>
              <a:rPr lang="en-US" sz="1200" b="1" dirty="0" smtClean="0">
                <a:solidFill>
                  <a:schemeClr val="bg1"/>
                </a:solidFill>
              </a:rPr>
              <a:t>PIs: D Chenoweth, D Lee, SJ Park, T </a:t>
            </a:r>
            <a:r>
              <a:rPr lang="en-US" sz="1200" b="1" dirty="0" err="1" smtClean="0">
                <a:solidFill>
                  <a:schemeClr val="bg1"/>
                </a:solidFill>
              </a:rPr>
              <a:t>Sinno</a:t>
            </a:r>
            <a:r>
              <a:rPr lang="en-US" sz="1200" b="1" dirty="0" smtClean="0">
                <a:solidFill>
                  <a:schemeClr val="bg1"/>
                </a:solidFill>
              </a:rPr>
              <a:t>, JC Crocker, Chemical </a:t>
            </a:r>
          </a:p>
          <a:p>
            <a:r>
              <a:rPr lang="en-US" sz="1200" b="1" dirty="0" smtClean="0">
                <a:solidFill>
                  <a:schemeClr val="bg1"/>
                </a:solidFill>
              </a:rPr>
              <a:t>       and </a:t>
            </a:r>
            <a:r>
              <a:rPr lang="en-US" sz="1200" b="1" dirty="0" err="1" smtClean="0">
                <a:solidFill>
                  <a:schemeClr val="bg1"/>
                </a:solidFill>
              </a:rPr>
              <a:t>Biomolecular</a:t>
            </a:r>
            <a:r>
              <a:rPr lang="en-US" sz="1200" b="1" dirty="0" smtClean="0">
                <a:solidFill>
                  <a:schemeClr val="bg1"/>
                </a:solidFill>
              </a:rPr>
              <a:t> Eng. and Chemistry, U Pennsylvania</a:t>
            </a:r>
            <a:endParaRPr lang="en-US" sz="1200" b="1" dirty="0">
              <a:solidFill>
                <a:schemeClr val="bg1"/>
              </a:solidFill>
            </a:endParaRPr>
          </a:p>
        </p:txBody>
      </p:sp>
      <p:grpSp>
        <p:nvGrpSpPr>
          <p:cNvPr id="20" name="Group 19"/>
          <p:cNvGrpSpPr/>
          <p:nvPr/>
        </p:nvGrpSpPr>
        <p:grpSpPr>
          <a:xfrm>
            <a:off x="6024880" y="1862618"/>
            <a:ext cx="2749548" cy="4070822"/>
            <a:chOff x="5994400" y="1679738"/>
            <a:chExt cx="2749548" cy="4070822"/>
          </a:xfrm>
        </p:grpSpPr>
        <p:sp>
          <p:nvSpPr>
            <p:cNvPr id="14" name="Text Box 14"/>
            <p:cNvSpPr txBox="1">
              <a:spLocks noChangeArrowheads="1"/>
            </p:cNvSpPr>
            <p:nvPr/>
          </p:nvSpPr>
          <p:spPr bwMode="auto">
            <a:xfrm>
              <a:off x="6543153" y="3288862"/>
              <a:ext cx="1879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smtClean="0"/>
                <a:t>Dr. Tae Soup Shim</a:t>
              </a:r>
              <a:endParaRPr lang="en-US" sz="1400" i="1" dirty="0"/>
            </a:p>
          </p:txBody>
        </p:sp>
        <p:sp>
          <p:nvSpPr>
            <p:cNvPr id="15" name="Rectangle 15"/>
            <p:cNvSpPr>
              <a:spLocks noChangeArrowheads="1"/>
            </p:cNvSpPr>
            <p:nvPr/>
          </p:nvSpPr>
          <p:spPr bwMode="auto">
            <a:xfrm>
              <a:off x="5994400" y="1679738"/>
              <a:ext cx="2749548" cy="40708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7" name="Picture 16" descr="A head and shoulders portrait image of Dr. Tae Soup Shim" title="Dr. Tae Soup Shim"/>
            <p:cNvPicPr>
              <a:picLocks noChangeAspect="1"/>
            </p:cNvPicPr>
            <p:nvPr/>
          </p:nvPicPr>
          <p:blipFill>
            <a:blip r:embed="rId3"/>
            <a:stretch>
              <a:fillRect/>
            </a:stretch>
          </p:blipFill>
          <p:spPr>
            <a:xfrm>
              <a:off x="6614273" y="1791498"/>
              <a:ext cx="1513727" cy="1513727"/>
            </a:xfrm>
            <a:prstGeom prst="rect">
              <a:avLst/>
            </a:prstGeom>
          </p:spPr>
        </p:pic>
        <p:pic>
          <p:nvPicPr>
            <p:cNvPr id="18" name="Picture 17" descr="A head and shoulders portrait image of Dr. Mehdi Zanjani" title="Dr. Mehdi Zanjani"/>
            <p:cNvPicPr>
              <a:picLocks noChangeAspect="1"/>
            </p:cNvPicPr>
            <p:nvPr/>
          </p:nvPicPr>
          <p:blipFill>
            <a:blip r:embed="rId4"/>
            <a:stretch>
              <a:fillRect/>
            </a:stretch>
          </p:blipFill>
          <p:spPr>
            <a:xfrm>
              <a:off x="6543153" y="3801328"/>
              <a:ext cx="1669424" cy="1513727"/>
            </a:xfrm>
            <a:prstGeom prst="rect">
              <a:avLst/>
            </a:prstGeom>
          </p:spPr>
        </p:pic>
        <p:sp>
          <p:nvSpPr>
            <p:cNvPr id="19" name="Text Box 14"/>
            <p:cNvSpPr txBox="1">
              <a:spLocks noChangeArrowheads="1"/>
            </p:cNvSpPr>
            <p:nvPr/>
          </p:nvSpPr>
          <p:spPr bwMode="auto">
            <a:xfrm>
              <a:off x="6593953" y="5315055"/>
              <a:ext cx="1879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smtClean="0"/>
                <a:t>Dr. </a:t>
              </a:r>
              <a:r>
                <a:rPr lang="en-US" sz="1400" i="1" dirty="0" err="1" smtClean="0"/>
                <a:t>Mehdi</a:t>
              </a:r>
              <a:r>
                <a:rPr lang="en-US" sz="1400" i="1" dirty="0" smtClean="0"/>
                <a:t> </a:t>
              </a:r>
              <a:r>
                <a:rPr lang="en-US" sz="1400" i="1" dirty="0" err="1" smtClean="0"/>
                <a:t>Zanjani</a:t>
              </a:r>
              <a:endParaRPr lang="en-US" sz="1400" i="1" dirty="0"/>
            </a:p>
          </p:txBody>
        </p:sp>
      </p:grpSp>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11869</TotalTime>
  <Words>453</Words>
  <Application>Microsoft Office PowerPoint</Application>
  <PresentationFormat>On-screen Show (4:3)</PresentationFormat>
  <Paragraphs>34</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SEED Team Builds Simple Microrobots from DNA</vt:lpstr>
      <vt:lpstr>SEED Team Builds Simple Microrobots from DNA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Felice Macera</cp:lastModifiedBy>
  <cp:revision>74</cp:revision>
  <cp:lastPrinted>2016-08-01T15:14:13Z</cp:lastPrinted>
  <dcterms:created xsi:type="dcterms:W3CDTF">2017-01-26T22:31:00Z</dcterms:created>
  <dcterms:modified xsi:type="dcterms:W3CDTF">2017-01-27T21:11:50Z</dcterms:modified>
  <cp:category/>
</cp:coreProperties>
</file>