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0" autoAdjust="0"/>
    <p:restoredTop sz="77027"/>
  </p:normalViewPr>
  <p:slideViewPr>
    <p:cSldViewPr snapToGrid="0" snapToObjects="1">
      <p:cViewPr>
        <p:scale>
          <a:sx n="100" d="100"/>
          <a:sy n="100" d="100"/>
        </p:scale>
        <p:origin x="31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0AB5AEB-DBCC-8C47-87C3-F3DCD2590ACC}" type="datetimeFigureOut">
              <a:rPr lang="en-US" smtClean="0"/>
              <a:t>2/22/2017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1992CB9-5205-414B-B0C1-985780F22455}" type="slidenum">
              <a:rPr lang="en-US" smtClean="0"/>
              <a:t>‹#›</a:t>
            </a:fld>
            <a:endParaRPr lang="en-US"/>
          </a:p>
        </p:txBody>
      </p:sp>
    </p:spTree>
    <p:extLst>
      <p:ext uri="{BB962C8B-B14F-4D97-AF65-F5344CB8AC3E}">
        <p14:creationId xmlns:p14="http://schemas.microsoft.com/office/powerpoint/2010/main" val="51391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Technically,</a:t>
            </a:r>
            <a:r>
              <a:rPr lang="en-US" sz="1200" kern="1200" baseline="0" dirty="0" smtClean="0">
                <a:solidFill>
                  <a:schemeClr val="tx1"/>
                </a:solidFill>
                <a:effectLst/>
                <a:latin typeface="+mn-lt"/>
                <a:ea typeface="+mn-ea"/>
                <a:cs typeface="+mn-cs"/>
              </a:rPr>
              <a:t> our new measure is equal to the divergence </a:t>
            </a:r>
            <a:r>
              <a:rPr lang="en-US" sz="1200" kern="1200" baseline="0" dirty="0" err="1" smtClean="0">
                <a:solidFill>
                  <a:schemeClr val="tx1"/>
                </a:solidFill>
                <a:effectLst/>
                <a:latin typeface="+mn-lt"/>
                <a:ea typeface="+mn-ea"/>
                <a:cs typeface="+mn-cs"/>
              </a:rPr>
              <a:t>Qk</a:t>
            </a:r>
            <a:r>
              <a:rPr lang="en-US" sz="1200" kern="1200" baseline="0" dirty="0" smtClean="0">
                <a:solidFill>
                  <a:schemeClr val="tx1"/>
                </a:solidFill>
                <a:effectLst/>
                <a:latin typeface="+mn-lt"/>
                <a:ea typeface="+mn-ea"/>
                <a:cs typeface="+mn-cs"/>
              </a:rPr>
              <a:t> of the vector field (pink arrows) pointing from the center of each particle to the centroid of its </a:t>
            </a:r>
            <a:r>
              <a:rPr lang="en-US" sz="1200" kern="1200" baseline="0" dirty="0" err="1" smtClean="0">
                <a:solidFill>
                  <a:schemeClr val="tx1"/>
                </a:solidFill>
                <a:effectLst/>
                <a:latin typeface="+mn-lt"/>
                <a:ea typeface="+mn-ea"/>
                <a:cs typeface="+mn-cs"/>
              </a:rPr>
              <a:t>Voronoi</a:t>
            </a:r>
            <a:r>
              <a:rPr lang="en-US" sz="1200" kern="1200" baseline="0" dirty="0" smtClean="0">
                <a:solidFill>
                  <a:schemeClr val="tx1"/>
                </a:solidFill>
                <a:effectLst/>
                <a:latin typeface="+mn-lt"/>
                <a:ea typeface="+mn-ea"/>
                <a:cs typeface="+mn-cs"/>
              </a:rPr>
              <a:t> cell (blue polygons).  This is computed numerically for each triangle (green) in the dual </a:t>
            </a:r>
            <a:r>
              <a:rPr lang="en-US" sz="1200" kern="1200" baseline="0" dirty="0" err="1" smtClean="0">
                <a:solidFill>
                  <a:schemeClr val="tx1"/>
                </a:solidFill>
                <a:effectLst/>
                <a:latin typeface="+mn-lt"/>
                <a:ea typeface="+mn-ea"/>
                <a:cs typeface="+mn-cs"/>
              </a:rPr>
              <a:t>Delaunnay</a:t>
            </a:r>
            <a:r>
              <a:rPr lang="en-US" sz="1200" kern="1200" baseline="0" dirty="0" smtClean="0">
                <a:solidFill>
                  <a:schemeClr val="tx1"/>
                </a:solidFill>
                <a:effectLst/>
                <a:latin typeface="+mn-lt"/>
                <a:ea typeface="+mn-ea"/>
                <a:cs typeface="+mn-cs"/>
              </a:rPr>
              <a:t> triangulation.  Statistically, we find that </a:t>
            </a:r>
            <a:r>
              <a:rPr lang="en-US" sz="1200" kern="1200" baseline="0" dirty="0" err="1" smtClean="0">
                <a:solidFill>
                  <a:schemeClr val="tx1"/>
                </a:solidFill>
                <a:effectLst/>
                <a:latin typeface="+mn-lt"/>
                <a:ea typeface="+mn-ea"/>
                <a:cs typeface="+mn-cs"/>
              </a:rPr>
              <a:t>Qk</a:t>
            </a:r>
            <a:r>
              <a:rPr lang="en-US" sz="1200" kern="1200" baseline="0" dirty="0" smtClean="0">
                <a:solidFill>
                  <a:schemeClr val="tx1"/>
                </a:solidFill>
                <a:effectLst/>
                <a:latin typeface="+mn-lt"/>
                <a:ea typeface="+mn-ea"/>
                <a:cs typeface="+mn-cs"/>
              </a:rPr>
              <a:t> is proportional to the local free area.  But crucially </a:t>
            </a:r>
            <a:r>
              <a:rPr lang="en-US" sz="1200" kern="1200" baseline="0" dirty="0" err="1" smtClean="0">
                <a:solidFill>
                  <a:schemeClr val="tx1"/>
                </a:solidFill>
                <a:effectLst/>
                <a:latin typeface="+mn-lt"/>
                <a:ea typeface="+mn-ea"/>
                <a:cs typeface="+mn-cs"/>
              </a:rPr>
              <a:t>Qk</a:t>
            </a:r>
            <a:r>
              <a:rPr lang="en-US" sz="1200" kern="1200" baseline="0" dirty="0" smtClean="0">
                <a:solidFill>
                  <a:schemeClr val="tx1"/>
                </a:solidFill>
                <a:effectLst/>
                <a:latin typeface="+mn-lt"/>
                <a:ea typeface="+mn-ea"/>
                <a:cs typeface="+mn-cs"/>
              </a:rPr>
              <a:t> can be both positive and negative --- the former for </a:t>
            </a:r>
            <a:r>
              <a:rPr lang="en-US" sz="1200" kern="1200" baseline="0" dirty="0" err="1" smtClean="0">
                <a:solidFill>
                  <a:schemeClr val="tx1"/>
                </a:solidFill>
                <a:effectLst/>
                <a:latin typeface="+mn-lt"/>
                <a:ea typeface="+mn-ea"/>
                <a:cs typeface="+mn-cs"/>
              </a:rPr>
              <a:t>overpacked</a:t>
            </a:r>
            <a:r>
              <a:rPr lang="en-US" sz="1200" kern="1200" baseline="0" dirty="0" smtClean="0">
                <a:solidFill>
                  <a:schemeClr val="tx1"/>
                </a:solidFill>
                <a:effectLst/>
                <a:latin typeface="+mn-lt"/>
                <a:ea typeface="+mn-ea"/>
                <a:cs typeface="+mn-cs"/>
              </a:rPr>
              <a:t> regions and latter for </a:t>
            </a:r>
            <a:r>
              <a:rPr lang="en-US" sz="1200" kern="1200" baseline="0" dirty="0" err="1" smtClean="0">
                <a:solidFill>
                  <a:schemeClr val="tx1"/>
                </a:solidFill>
                <a:effectLst/>
                <a:latin typeface="+mn-lt"/>
                <a:ea typeface="+mn-ea"/>
                <a:cs typeface="+mn-cs"/>
              </a:rPr>
              <a:t>underpacked</a:t>
            </a:r>
            <a:r>
              <a:rPr lang="en-US" sz="1200" kern="1200" baseline="0" dirty="0" smtClean="0">
                <a:solidFill>
                  <a:schemeClr val="tx1"/>
                </a:solidFill>
                <a:effectLst/>
                <a:latin typeface="+mn-lt"/>
                <a:ea typeface="+mn-ea"/>
                <a:cs typeface="+mn-cs"/>
              </a:rPr>
              <a:t> regions; therefore, only the sign of </a:t>
            </a:r>
            <a:r>
              <a:rPr lang="en-US" sz="1200" kern="1200" baseline="0" dirty="0" err="1" smtClean="0">
                <a:solidFill>
                  <a:schemeClr val="tx1"/>
                </a:solidFill>
                <a:effectLst/>
                <a:latin typeface="+mn-lt"/>
                <a:ea typeface="+mn-ea"/>
                <a:cs typeface="+mn-cs"/>
              </a:rPr>
              <a:t>Qk</a:t>
            </a:r>
            <a:r>
              <a:rPr lang="en-US" sz="1200" kern="1200" baseline="0" dirty="0" smtClean="0">
                <a:solidFill>
                  <a:schemeClr val="tx1"/>
                </a:solidFill>
                <a:effectLst/>
                <a:latin typeface="+mn-lt"/>
                <a:ea typeface="+mn-ea"/>
                <a:cs typeface="+mn-cs"/>
              </a:rPr>
              <a:t> is needed, without the use of an </a:t>
            </a:r>
            <a:r>
              <a:rPr lang="en-US" sz="1200" kern="1200" baseline="0" smtClean="0">
                <a:solidFill>
                  <a:schemeClr val="tx1"/>
                </a:solidFill>
                <a:effectLst/>
                <a:latin typeface="+mn-lt"/>
                <a:ea typeface="+mn-ea"/>
                <a:cs typeface="+mn-cs"/>
              </a:rPr>
              <a:t>arbitrarly </a:t>
            </a:r>
            <a:r>
              <a:rPr lang="en-US" sz="1200" kern="1200" baseline="0" dirty="0" smtClean="0">
                <a:solidFill>
                  <a:schemeClr val="tx1"/>
                </a:solidFill>
                <a:effectLst/>
                <a:latin typeface="+mn-lt"/>
                <a:ea typeface="+mn-ea"/>
                <a:cs typeface="+mn-cs"/>
              </a:rPr>
              <a:t>threshold, to tell where defects may be.  Furthermore, the distribution of </a:t>
            </a:r>
            <a:r>
              <a:rPr lang="en-US" sz="1200" kern="1200" baseline="0" dirty="0" err="1" smtClean="0">
                <a:solidFill>
                  <a:schemeClr val="tx1"/>
                </a:solidFill>
                <a:effectLst/>
                <a:latin typeface="+mn-lt"/>
                <a:ea typeface="+mn-ea"/>
                <a:cs typeface="+mn-cs"/>
              </a:rPr>
              <a:t>Qk</a:t>
            </a:r>
            <a:r>
              <a:rPr lang="en-US" sz="1200" kern="1200" baseline="0" dirty="0" smtClean="0">
                <a:solidFill>
                  <a:schemeClr val="tx1"/>
                </a:solidFill>
                <a:effectLst/>
                <a:latin typeface="+mn-lt"/>
                <a:ea typeface="+mn-ea"/>
                <a:cs typeface="+mn-cs"/>
              </a:rPr>
              <a:t> values is found to be nearly Gaussian – like a random variable – but with a small power-law tail on the </a:t>
            </a:r>
            <a:r>
              <a:rPr lang="en-US" sz="1200" kern="1200" baseline="0" dirty="0" err="1" smtClean="0">
                <a:solidFill>
                  <a:schemeClr val="tx1"/>
                </a:solidFill>
                <a:effectLst/>
                <a:latin typeface="+mn-lt"/>
                <a:ea typeface="+mn-ea"/>
                <a:cs typeface="+mn-cs"/>
              </a:rPr>
              <a:t>underpacked</a:t>
            </a:r>
            <a:r>
              <a:rPr lang="en-US" sz="1200" kern="1200" baseline="0" dirty="0" smtClean="0">
                <a:solidFill>
                  <a:schemeClr val="tx1"/>
                </a:solidFill>
                <a:effectLst/>
                <a:latin typeface="+mn-lt"/>
                <a:ea typeface="+mn-ea"/>
                <a:cs typeface="+mn-cs"/>
              </a:rPr>
              <a:t> side.  This strongly helps identify anomalously </a:t>
            </a:r>
            <a:r>
              <a:rPr lang="en-US" sz="1200" kern="1200" baseline="0" dirty="0" err="1" smtClean="0">
                <a:solidFill>
                  <a:schemeClr val="tx1"/>
                </a:solidFill>
                <a:effectLst/>
                <a:latin typeface="+mn-lt"/>
                <a:ea typeface="+mn-ea"/>
                <a:cs typeface="+mn-cs"/>
              </a:rPr>
              <a:t>underpacked</a:t>
            </a:r>
            <a:r>
              <a:rPr lang="en-US" sz="1200" kern="1200" baseline="0" dirty="0" smtClean="0">
                <a:solidFill>
                  <a:schemeClr val="tx1"/>
                </a:solidFill>
                <a:effectLst/>
                <a:latin typeface="+mn-lt"/>
                <a:ea typeface="+mn-ea"/>
                <a:cs typeface="+mn-cs"/>
              </a:rPr>
              <a:t> regions.  This new tool is applicable to amorphous materials ranging from atomic and molecular glasses, to nanoparticle and colloidal systems, as well as macroscopic grains.</a:t>
            </a:r>
            <a:endParaRPr lang="en-US" dirty="0" smtClean="0"/>
          </a:p>
          <a:p>
            <a:endParaRPr lang="en-US" dirty="0"/>
          </a:p>
        </p:txBody>
      </p:sp>
      <p:sp>
        <p:nvSpPr>
          <p:cNvPr id="4" name="Slide Number Placeholder 3"/>
          <p:cNvSpPr>
            <a:spLocks noGrp="1"/>
          </p:cNvSpPr>
          <p:nvPr>
            <p:ph type="sldNum" sz="quarter" idx="10"/>
          </p:nvPr>
        </p:nvSpPr>
        <p:spPr/>
        <p:txBody>
          <a:bodyPr/>
          <a:lstStyle/>
          <a:p>
            <a:fld id="{D1992CB9-5205-414B-B0C1-985780F22455}" type="slidenum">
              <a:rPr lang="en-US" smtClean="0"/>
              <a:t>1</a:t>
            </a:fld>
            <a:endParaRPr lang="en-US"/>
          </a:p>
        </p:txBody>
      </p:sp>
    </p:spTree>
    <p:extLst>
      <p:ext uri="{BB962C8B-B14F-4D97-AF65-F5344CB8AC3E}">
        <p14:creationId xmlns:p14="http://schemas.microsoft.com/office/powerpoint/2010/main" val="16345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2/22/2017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smtClean="0">
                <a:solidFill>
                  <a:schemeClr val="tx1"/>
                </a:solidFill>
              </a:rPr>
              <a:t>A new measure of structure in disordered materials</a:t>
            </a:r>
            <a:endParaRPr lang="en-US" sz="1800" b="1" dirty="0">
              <a:solidFill>
                <a:schemeClr val="tx1"/>
              </a:solidFill>
            </a:endParaRPr>
          </a:p>
        </p:txBody>
      </p:sp>
      <p:sp>
        <p:nvSpPr>
          <p:cNvPr id="7" name="Rectangle 6"/>
          <p:cNvSpPr/>
          <p:nvPr/>
        </p:nvSpPr>
        <p:spPr>
          <a:xfrm>
            <a:off x="4438035" y="1110468"/>
            <a:ext cx="4523583" cy="276999"/>
          </a:xfrm>
          <a:prstGeom prst="rect">
            <a:avLst/>
          </a:prstGeom>
        </p:spPr>
        <p:txBody>
          <a:bodyPr wrap="square" anchor="ctr">
            <a:spAutoFit/>
          </a:bodyPr>
          <a:lstStyle/>
          <a:p>
            <a:r>
              <a:rPr lang="en-US" sz="1200" b="1" dirty="0" smtClean="0">
                <a:solidFill>
                  <a:schemeClr val="bg1"/>
                </a:solidFill>
              </a:rPr>
              <a:t>Douglas Durian and Andrea Liu, University of Pennsylvania</a:t>
            </a:r>
            <a:endParaRPr lang="en-US" sz="1200" b="1" dirty="0">
              <a:solidFill>
                <a:schemeClr val="bg1"/>
              </a:solidFill>
            </a:endParaRPr>
          </a:p>
        </p:txBody>
      </p:sp>
      <p:sp>
        <p:nvSpPr>
          <p:cNvPr id="9" name="Text Box 28"/>
          <p:cNvSpPr txBox="1">
            <a:spLocks noChangeArrowheads="1"/>
          </p:cNvSpPr>
          <p:nvPr/>
        </p:nvSpPr>
        <p:spPr bwMode="auto">
          <a:xfrm>
            <a:off x="115417" y="1583536"/>
            <a:ext cx="432261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300" dirty="0" smtClean="0"/>
              <a:t>     Disordered packings like sand piles and metallic glasses have arrangements of their constituent particles that appear very similar to those of a liquid.  It is a very hard and long-standing problem to be able “look” at the particle arrangement and tell if the the system is rigid, and where flow will initiate if the system is deformed.</a:t>
            </a:r>
          </a:p>
          <a:p>
            <a:pPr algn="just" eaLnBrk="1" hangingPunct="1"/>
            <a:r>
              <a:rPr lang="en-US" sz="1300" dirty="0" smtClean="0"/>
              <a:t>     One key concept has been that of </a:t>
            </a:r>
            <a:r>
              <a:rPr lang="en-US" sz="1300" dirty="0" smtClean="0"/>
              <a:t>“free </a:t>
            </a:r>
            <a:r>
              <a:rPr lang="en-US" sz="1300" dirty="0" smtClean="0"/>
              <a:t>volume</a:t>
            </a:r>
            <a:r>
              <a:rPr lang="en-US" sz="1300" dirty="0" smtClean="0"/>
              <a:t>” — the </a:t>
            </a:r>
            <a:r>
              <a:rPr lang="en-US" sz="1300" dirty="0" smtClean="0"/>
              <a:t>idea that regions that are </a:t>
            </a:r>
            <a:r>
              <a:rPr lang="en-US" sz="1300" dirty="0" err="1" smtClean="0"/>
              <a:t>underpacked</a:t>
            </a:r>
            <a:r>
              <a:rPr lang="en-US" sz="1300" dirty="0" smtClean="0"/>
              <a:t> are more vulnerable to rearrangement than </a:t>
            </a:r>
            <a:r>
              <a:rPr lang="en-US" sz="1300" dirty="0" err="1" smtClean="0"/>
              <a:t>overpacked</a:t>
            </a:r>
            <a:r>
              <a:rPr lang="en-US" sz="1300" dirty="0" smtClean="0"/>
              <a:t> ones. However, it has been difficult to identify </a:t>
            </a:r>
            <a:r>
              <a:rPr lang="en-US" sz="1300" dirty="0" err="1" smtClean="0"/>
              <a:t>underpacked</a:t>
            </a:r>
            <a:r>
              <a:rPr lang="en-US" sz="1300" dirty="0" smtClean="0"/>
              <a:t> regions from experimental images without introducing thresholds and in a way that is valid for systems with interactions that are not either infinitely-repulsive or zero.  </a:t>
            </a:r>
          </a:p>
          <a:p>
            <a:pPr algn="just" eaLnBrk="1" hangingPunct="1"/>
            <a:r>
              <a:rPr lang="en-US" sz="1300" dirty="0"/>
              <a:t> </a:t>
            </a:r>
            <a:r>
              <a:rPr lang="en-US" sz="1300" dirty="0" smtClean="0"/>
              <a:t>     We made major progress on this issue in Ref.[1] by devising a new tool based on the pink arrows shown in the accompanying figure.  These identify the under-packed weak regions, without the usual need to calibrate a threshold.  We also showed how the tool can be used to structurally identify the transition from liquid-like to solid-like behavior that occurs with increasing particle concentration.</a:t>
            </a:r>
            <a:endParaRPr lang="en-US" sz="1300" dirty="0"/>
          </a:p>
        </p:txBody>
      </p:sp>
      <p:sp>
        <p:nvSpPr>
          <p:cNvPr id="10" name="Text Box 34"/>
          <p:cNvSpPr txBox="1">
            <a:spLocks noChangeArrowheads="1"/>
          </p:cNvSpPr>
          <p:nvPr/>
        </p:nvSpPr>
        <p:spPr bwMode="auto">
          <a:xfrm>
            <a:off x="4687502" y="3952664"/>
            <a:ext cx="405644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i="1" dirty="0" smtClean="0"/>
              <a:t>Pink arrows point from the center of a particle to the center of the blue polygonal cell in which it resides {actual size in (a); elongated by x8 in (b) for clarity}.  These arrows tend to point toward open/under-packed regions and away from close-packed regions.  This is the basis for a new and widely-applicable method to characterize structural defects in disordered materials.</a:t>
            </a:r>
            <a:endParaRPr lang="en-US" sz="1200" i="1" dirty="0"/>
          </a:p>
        </p:txBody>
      </p:sp>
      <p:sp>
        <p:nvSpPr>
          <p:cNvPr id="11" name="Rectangle 37"/>
          <p:cNvSpPr>
            <a:spLocks noChangeArrowheads="1"/>
          </p:cNvSpPr>
          <p:nvPr/>
        </p:nvSpPr>
        <p:spPr bwMode="auto">
          <a:xfrm>
            <a:off x="4667250" y="1727886"/>
            <a:ext cx="4076700" cy="3609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3338"/>
            <a:ext cx="796506" cy="276999"/>
          </a:xfrm>
          <a:prstGeom prst="rect">
            <a:avLst/>
          </a:prstGeom>
        </p:spPr>
        <p:txBody>
          <a:bodyPr wrap="square" anchor="ctr">
            <a:spAutoFit/>
          </a:bodyPr>
          <a:lstStyle/>
          <a:p>
            <a:r>
              <a:rPr lang="en-US" sz="1200" b="1" dirty="0" smtClean="0">
                <a:solidFill>
                  <a:srgbClr val="002060"/>
                </a:solidFill>
              </a:rPr>
              <a:t>2016</a:t>
            </a:r>
            <a:endParaRPr lang="en-US" sz="1200" b="1" dirty="0">
              <a:solidFill>
                <a:srgbClr val="002060"/>
              </a:solidFill>
            </a:endParaRPr>
          </a:p>
        </p:txBody>
      </p:sp>
      <p:pic>
        <p:nvPicPr>
          <p:cNvPr id="3" name="Picture 2" descr="This figure shows a random packing of circular disks, decorated as follows to illustrate the basis of our new structural measure.  First, we superpose the usual Voronoi construction which defines a polygonal cell in which each particle resides.  Next we draw an arrow on each particle, from the center of the particle to the center of its Voronoi cell.  Arrows on neighboring particles point away from one another if the particles are closely packed.  And they point toward underpacked open regions.  To quantify this, we compute the divergence of the vector field numerically, using the three vectors at the corner of the triangle shown that has vertices at the centers of three neighboring particles." title="Figure-1"/>
          <p:cNvPicPr>
            <a:picLocks noChangeAspect="1"/>
          </p:cNvPicPr>
          <p:nvPr/>
        </p:nvPicPr>
        <p:blipFill>
          <a:blip r:embed="rId3"/>
          <a:stretch>
            <a:fillRect/>
          </a:stretch>
        </p:blipFill>
        <p:spPr>
          <a:xfrm>
            <a:off x="4747884" y="1767226"/>
            <a:ext cx="3961561" cy="2175611"/>
          </a:xfrm>
          <a:prstGeom prst="rect">
            <a:avLst/>
          </a:prstGeom>
        </p:spPr>
      </p:pic>
      <p:sp>
        <p:nvSpPr>
          <p:cNvPr id="13" name="Text Box 28"/>
          <p:cNvSpPr txBox="1">
            <a:spLocks noChangeArrowheads="1"/>
          </p:cNvSpPr>
          <p:nvPr/>
        </p:nvSpPr>
        <p:spPr bwMode="auto">
          <a:xfrm>
            <a:off x="4629827" y="5398274"/>
            <a:ext cx="4140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100" smtClean="0"/>
              <a:t>[1] J</a:t>
            </a:r>
            <a:r>
              <a:rPr lang="en-US" sz="1100" dirty="0"/>
              <a:t>. M. </a:t>
            </a:r>
            <a:r>
              <a:rPr lang="en-US" sz="1100" dirty="0" err="1"/>
              <a:t>Rieser</a:t>
            </a:r>
            <a:r>
              <a:rPr lang="en-US" sz="1100" dirty="0"/>
              <a:t>, C. P. Goodrich, A. J. Liu, and D. J. Durian, “Divergence of </a:t>
            </a:r>
            <a:r>
              <a:rPr lang="en-US" sz="1100" dirty="0" err="1"/>
              <a:t>Voronoi</a:t>
            </a:r>
            <a:r>
              <a:rPr lang="en-US" sz="1100" dirty="0"/>
              <a:t> cell anisotropy vector: A threshold-free characterization of local structure in amorphous materials”, Phys. Rev. Lett. </a:t>
            </a:r>
            <a:r>
              <a:rPr lang="en-US" sz="1100" b="1" dirty="0"/>
              <a:t>116</a:t>
            </a:r>
            <a:r>
              <a:rPr lang="en-US" sz="1100" dirty="0"/>
              <a:t>, 088001 (2016). </a:t>
            </a:r>
          </a:p>
        </p:txBody>
      </p:sp>
      <p:sp>
        <p:nvSpPr>
          <p:cNvPr id="14" name="Rectangle 13"/>
          <p:cNvSpPr/>
          <p:nvPr/>
        </p:nvSpPr>
        <p:spPr>
          <a:xfrm>
            <a:off x="152400" y="346918"/>
            <a:ext cx="2759824" cy="276999"/>
          </a:xfrm>
          <a:prstGeom prst="rect">
            <a:avLst/>
          </a:prstGeom>
        </p:spPr>
        <p:txBody>
          <a:bodyPr wrap="square" anchor="ctr">
            <a:spAutoFit/>
          </a:bodyPr>
          <a:lstStyle/>
          <a:p>
            <a:r>
              <a:rPr lang="en-US" sz="1200" b="1" dirty="0">
                <a:solidFill>
                  <a:schemeClr val="bg1"/>
                </a:solidFill>
              </a:rPr>
              <a:t>NSF MRSEC DMR-11-20901</a:t>
            </a:r>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11775</TotalTime>
  <Words>526</Words>
  <Application>Microsoft Office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A new measure of structure in disordered materials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Felice Macera</cp:lastModifiedBy>
  <cp:revision>34</cp:revision>
  <cp:lastPrinted>2016-08-01T15:14:13Z</cp:lastPrinted>
  <dcterms:created xsi:type="dcterms:W3CDTF">2016-07-19T18:16:54Z</dcterms:created>
  <dcterms:modified xsi:type="dcterms:W3CDTF">2017-02-22T17:13:03Z</dcterms:modified>
  <cp:category/>
</cp:coreProperties>
</file>