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varScale="1">
        <p:scale>
          <a:sx n="105" d="100"/>
          <a:sy n="105" d="100"/>
        </p:scale>
        <p:origin x="4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3/10/2017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2000" b="1" dirty="0" smtClean="0">
                <a:solidFill>
                  <a:schemeClr val="tx1"/>
                </a:solidFill>
              </a:rPr>
              <a:t>Philadelphia Science Festival</a:t>
            </a:r>
            <a:endParaRPr lang="en-US" sz="20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Zahra </a:t>
            </a:r>
            <a:r>
              <a:rPr lang="en-US" sz="1200" b="1" dirty="0" err="1" smtClean="0">
                <a:solidFill>
                  <a:schemeClr val="bg1"/>
                </a:solidFill>
              </a:rPr>
              <a:t>Fakhraai</a:t>
            </a:r>
            <a:r>
              <a:rPr lang="en-US" sz="1200" b="1" dirty="0" smtClean="0">
                <a:solidFill>
                  <a:schemeClr val="bg1"/>
                </a:solidFill>
              </a:rPr>
              <a:t>, Andrew </a:t>
            </a:r>
            <a:r>
              <a:rPr lang="en-US" sz="1200" b="1" dirty="0" smtClean="0">
                <a:solidFill>
                  <a:schemeClr val="bg1"/>
                </a:solidFill>
              </a:rPr>
              <a:t>R. McGhie &amp; Mark Licurse</a:t>
            </a:r>
            <a:br>
              <a:rPr lang="en-US" sz="1200" b="1" dirty="0" smtClean="0">
                <a:solidFill>
                  <a:schemeClr val="bg1"/>
                </a:solidFill>
              </a:rPr>
            </a:br>
            <a:r>
              <a:rPr lang="en-US" sz="1200" b="1" dirty="0" smtClean="0">
                <a:solidFill>
                  <a:schemeClr val="bg1"/>
                </a:solidFill>
              </a:rPr>
              <a:t>LRSM, University of Pennsylvania</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a:t>
            </a:r>
            <a:r>
              <a:rPr lang="en-US" sz="1200" b="1" dirty="0" smtClean="0">
                <a:solidFill>
                  <a:schemeClr val="bg1"/>
                </a:solidFill>
              </a:rPr>
              <a:t>DMR-11-20901</a:t>
            </a:r>
            <a:endParaRPr lang="en-US" sz="1200" b="1" dirty="0">
              <a:solidFill>
                <a:schemeClr val="bg1"/>
              </a:solidFill>
            </a:endParaRPr>
          </a:p>
        </p:txBody>
      </p:sp>
      <p:sp>
        <p:nvSpPr>
          <p:cNvPr id="9" name="Text Box 28"/>
          <p:cNvSpPr txBox="1">
            <a:spLocks noChangeArrowheads="1"/>
          </p:cNvSpPr>
          <p:nvPr/>
        </p:nvSpPr>
        <p:spPr bwMode="auto">
          <a:xfrm>
            <a:off x="230372" y="1576586"/>
            <a:ext cx="464338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50" dirty="0" smtClean="0"/>
              <a:t>The Philadelphia Science Festival is an annual nine day celebration of science aimed to engage and excite kids of all ages. Each day there are multiple events building up to the Science Carnival, which was held on April 30</a:t>
            </a:r>
            <a:r>
              <a:rPr lang="en-US" sz="1350" baseline="30000" dirty="0" smtClean="0"/>
              <a:t>th</a:t>
            </a:r>
            <a:r>
              <a:rPr lang="en-US" sz="1350" dirty="0" smtClean="0"/>
              <a:t>, 2016, and attracted approximately 55,000 attendees.</a:t>
            </a:r>
          </a:p>
          <a:p>
            <a:pPr algn="just" eaLnBrk="1" hangingPunct="1"/>
            <a:endParaRPr lang="en-US" sz="1350" dirty="0"/>
          </a:p>
          <a:p>
            <a:pPr algn="just" eaLnBrk="1" hangingPunct="1"/>
            <a:r>
              <a:rPr lang="en-US" sz="1350" dirty="0" smtClean="0"/>
              <a:t>16 MRSEC graduate </a:t>
            </a:r>
            <a:r>
              <a:rPr lang="en-US" sz="1350" dirty="0" smtClean="0"/>
              <a:t>students participated in the event. The four shown at right, ran </a:t>
            </a:r>
            <a:r>
              <a:rPr lang="en-US" sz="1350" dirty="0"/>
              <a:t>a booth titled “</a:t>
            </a:r>
            <a:r>
              <a:rPr lang="en-US" sz="1350" i="1" dirty="0"/>
              <a:t>Thanks to Chemistry, Who Say’s Muggles Can’t do Magic</a:t>
            </a:r>
            <a:r>
              <a:rPr lang="en-US" sz="1350" i="1" dirty="0" smtClean="0"/>
              <a:t>?</a:t>
            </a:r>
            <a:r>
              <a:rPr lang="en-US" sz="1350" dirty="0" smtClean="0"/>
              <a:t>”. This Harry Potter themed booth featured an invisibility cloak demonstration, a “potion” activity about pH, an optical illusion demo involving density, and a demo about exothermic reactions using sour patch kid candies in potassium chlorate to create a purple flame.</a:t>
            </a:r>
          </a:p>
          <a:p>
            <a:pPr algn="just" eaLnBrk="1" hangingPunct="1"/>
            <a:endParaRPr lang="en-US" sz="1350" dirty="0"/>
          </a:p>
          <a:p>
            <a:pPr algn="just" eaLnBrk="1" hangingPunct="1"/>
            <a:r>
              <a:rPr lang="en-US" sz="1350" dirty="0" smtClean="0"/>
              <a:t>Surveys showed 68% of the attendees were first time carnival visitors, 88% were made more aware of STEM in their daily lives, 99% would recommend the festival to others, and 80% were more interested in STEM after attending the carnival.</a:t>
            </a:r>
            <a:endParaRPr lang="en-US" sz="1350" dirty="0"/>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pic>
        <p:nvPicPr>
          <p:cNvPr id="13" name="Picture 6" descr="Students from Zahra Fakhraai's group demonstrate Harry Potter science." title="Photo of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368" y="1709441"/>
            <a:ext cx="3197876" cy="21342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7"/>
          <p:cNvSpPr>
            <a:spLocks noChangeArrowheads="1"/>
          </p:cNvSpPr>
          <p:nvPr/>
        </p:nvSpPr>
        <p:spPr bwMode="auto">
          <a:xfrm>
            <a:off x="5129784" y="1600200"/>
            <a:ext cx="3401568" cy="46451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 name="Picture 5" descr="Melissa Vettleson from Zahra Fakhraai's group demonstrates Harry Potter science." title="Photo of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368" y="3970055"/>
            <a:ext cx="3197876" cy="2135130"/>
          </a:xfrm>
          <a:prstGeom prst="rect">
            <a:avLst/>
          </a:prstGeom>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11768</TotalTime>
  <Words>192</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Philadelphia Science Festival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26</cp:revision>
  <cp:lastPrinted>2016-08-01T15:14:13Z</cp:lastPrinted>
  <dcterms:created xsi:type="dcterms:W3CDTF">2016-07-19T18:16:54Z</dcterms:created>
  <dcterms:modified xsi:type="dcterms:W3CDTF">2017-03-10T20:04:36Z</dcterms:modified>
  <cp:category/>
</cp:coreProperties>
</file>