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8" r:id="rId2"/>
    <p:sldId id="259" r:id="rId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0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3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64E1D-912D-4129-949C-D58783F9DF20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8F97E-3AE6-4251-85AB-CE0D97917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69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8F97E-3AE6-4251-85AB-CE0D9791726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26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Three-dimensional Objects from Swollen, Topographically-Patterned Bilayer Films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035" y="1014660"/>
            <a:ext cx="469257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University of Pennsylvania - IRG-1: 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R. D. </a:t>
            </a:r>
            <a:r>
              <a:rPr lang="en-US" sz="1200" b="1" dirty="0" err="1" smtClean="0">
                <a:solidFill>
                  <a:schemeClr val="bg1"/>
                </a:solidFill>
              </a:rPr>
              <a:t>Kamien</a:t>
            </a:r>
            <a:r>
              <a:rPr lang="en-US" sz="1200" b="1" dirty="0" smtClean="0">
                <a:solidFill>
                  <a:schemeClr val="bg1"/>
                </a:solidFill>
              </a:rPr>
              <a:t>, S. Yang and A. G. Yodh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46918"/>
            <a:ext cx="275982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NSF MRSEC DMR-11-20901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327660" y="1092063"/>
            <a:ext cx="389255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200" dirty="0"/>
              <a:t>Building complex </a:t>
            </a:r>
            <a:r>
              <a:rPr lang="en-US" sz="1200" dirty="0" smtClean="0"/>
              <a:t>three-dimensional (3D) materials </a:t>
            </a:r>
            <a:r>
              <a:rPr lang="en-US" sz="1200" dirty="0"/>
              <a:t>from pre-programmed two-dimensional </a:t>
            </a:r>
            <a:r>
              <a:rPr lang="en-US" sz="1200" dirty="0" smtClean="0"/>
              <a:t>films presents </a:t>
            </a:r>
            <a:r>
              <a:rPr lang="en-US" sz="1200" dirty="0"/>
              <a:t>exciting challenges and </a:t>
            </a:r>
            <a:r>
              <a:rPr lang="en-US" sz="1200" dirty="0" smtClean="0"/>
              <a:t>opportunities. </a:t>
            </a:r>
            <a:r>
              <a:rPr lang="en-US" sz="1200" dirty="0"/>
              <a:t>To achieve this goal, researchers inspired by the paper folding techniques of </a:t>
            </a:r>
            <a:r>
              <a:rPr lang="en-US" sz="1200" i="1" dirty="0"/>
              <a:t>origami</a:t>
            </a:r>
            <a:r>
              <a:rPr lang="en-US" sz="1200" dirty="0"/>
              <a:t> and </a:t>
            </a:r>
            <a:r>
              <a:rPr lang="en-US" sz="1200" i="1" dirty="0" err="1"/>
              <a:t>kirigami</a:t>
            </a:r>
            <a:r>
              <a:rPr lang="en-US" sz="1200" dirty="0"/>
              <a:t> have </a:t>
            </a:r>
            <a:r>
              <a:rPr lang="en-US" sz="1200" dirty="0" smtClean="0"/>
              <a:t>successfully utilized the mechanical </a:t>
            </a:r>
            <a:r>
              <a:rPr lang="en-US" sz="1200" dirty="0"/>
              <a:t>instabilities of thin films, such as </a:t>
            </a:r>
            <a:r>
              <a:rPr lang="en-US" sz="1200" dirty="0" smtClean="0"/>
              <a:t>buckling</a:t>
            </a:r>
            <a:r>
              <a:rPr lang="en-US" sz="1200" dirty="0"/>
              <a:t>. </a:t>
            </a:r>
            <a:endParaRPr lang="en-US" sz="1200" dirty="0" smtClean="0"/>
          </a:p>
          <a:p>
            <a:pPr algn="just" eaLnBrk="1" hangingPunct="1"/>
            <a:endParaRPr lang="en-US" sz="1200" dirty="0" smtClean="0"/>
          </a:p>
          <a:p>
            <a:pPr algn="just"/>
            <a:r>
              <a:rPr lang="en-US" sz="1200" dirty="0"/>
              <a:t>This research study pushed beyond “flat films” and explored the role of </a:t>
            </a:r>
            <a:r>
              <a:rPr lang="en-US" sz="1200" i="1" dirty="0"/>
              <a:t>topography</a:t>
            </a:r>
            <a:r>
              <a:rPr lang="en-US" sz="1200" dirty="0"/>
              <a:t> in the swelling-induced buckling of bilayer </a:t>
            </a:r>
            <a:r>
              <a:rPr lang="en-US" sz="1200" dirty="0" smtClean="0"/>
              <a:t>films. To demonstrate</a:t>
            </a:r>
            <a:r>
              <a:rPr lang="en-US" sz="1200" dirty="0"/>
              <a:t> </a:t>
            </a:r>
            <a:r>
              <a:rPr lang="en-US" sz="1200" dirty="0" smtClean="0"/>
              <a:t>the </a:t>
            </a:r>
            <a:r>
              <a:rPr lang="en-US" sz="1200" dirty="0"/>
              <a:t>concept, we first </a:t>
            </a:r>
            <a:r>
              <a:rPr lang="en-US" sz="1200" dirty="0" smtClean="0"/>
              <a:t>created </a:t>
            </a:r>
            <a:r>
              <a:rPr lang="en-US" sz="1200" dirty="0"/>
              <a:t>stripe patterns (by replica </a:t>
            </a:r>
            <a:r>
              <a:rPr lang="en-US" sz="1200" dirty="0" smtClean="0"/>
              <a:t>molding) on </a:t>
            </a:r>
            <a:r>
              <a:rPr lang="en-US" sz="1200" dirty="0"/>
              <a:t>one-side of the </a:t>
            </a:r>
            <a:r>
              <a:rPr lang="en-US" sz="1200" dirty="0" err="1" smtClean="0"/>
              <a:t>swellable</a:t>
            </a:r>
            <a:r>
              <a:rPr lang="en-US" sz="1200" dirty="0"/>
              <a:t> </a:t>
            </a:r>
            <a:r>
              <a:rPr lang="en-US" sz="1200" dirty="0" smtClean="0"/>
              <a:t>polymer (PDMS) film. </a:t>
            </a:r>
            <a:r>
              <a:rPr lang="en-US" sz="1200" dirty="0"/>
              <a:t>Then a thin layer </a:t>
            </a:r>
            <a:r>
              <a:rPr lang="en-US" sz="1200" dirty="0" smtClean="0"/>
              <a:t>of non-swelling </a:t>
            </a:r>
            <a:r>
              <a:rPr lang="en-US" sz="1200" dirty="0" err="1"/>
              <a:t>parylene</a:t>
            </a:r>
            <a:r>
              <a:rPr lang="en-US" sz="1200" dirty="0"/>
              <a:t> was deposited uniformly </a:t>
            </a:r>
            <a:r>
              <a:rPr lang="en-US" sz="1200" dirty="0" smtClean="0"/>
              <a:t>onto </a:t>
            </a:r>
            <a:r>
              <a:rPr lang="en-US" sz="1200" dirty="0"/>
              <a:t>the </a:t>
            </a:r>
            <a:r>
              <a:rPr lang="en-US" sz="1200" dirty="0" smtClean="0"/>
              <a:t>molded side of the PDMS. After swelling, </a:t>
            </a:r>
            <a:r>
              <a:rPr lang="en-US" sz="1200" dirty="0"/>
              <a:t>the bilayer </a:t>
            </a:r>
            <a:r>
              <a:rPr lang="en-US" sz="1200" dirty="0" smtClean="0"/>
              <a:t>films buckle </a:t>
            </a:r>
            <a:r>
              <a:rPr lang="en-US" sz="1200" dirty="0"/>
              <a:t>because of </a:t>
            </a:r>
            <a:r>
              <a:rPr lang="en-US" sz="1200" dirty="0" smtClean="0"/>
              <a:t>mismatched swelling ratios between the PDMS </a:t>
            </a:r>
            <a:r>
              <a:rPr lang="en-US" sz="1200" dirty="0"/>
              <a:t>and </a:t>
            </a:r>
            <a:r>
              <a:rPr lang="en-US" sz="1200" dirty="0" err="1"/>
              <a:t>parylene</a:t>
            </a:r>
            <a:r>
              <a:rPr lang="en-US" sz="1200" dirty="0"/>
              <a:t>. </a:t>
            </a:r>
            <a:r>
              <a:rPr lang="en-US" sz="1200" dirty="0" smtClean="0"/>
              <a:t>Interestingly, simple topographic patterns on </a:t>
            </a:r>
            <a:r>
              <a:rPr lang="en-US" sz="1200" dirty="0"/>
              <a:t>the bilayer film (like </a:t>
            </a:r>
            <a:r>
              <a:rPr lang="en-US" sz="1200" dirty="0" smtClean="0"/>
              <a:t>stripes</a:t>
            </a:r>
            <a:r>
              <a:rPr lang="en-US" sz="1200" dirty="0"/>
              <a:t>) </a:t>
            </a:r>
            <a:r>
              <a:rPr lang="en-US" sz="1200" dirty="0" smtClean="0"/>
              <a:t>can </a:t>
            </a:r>
            <a:r>
              <a:rPr lang="en-US" sz="1200" dirty="0"/>
              <a:t>lead to </a:t>
            </a:r>
            <a:r>
              <a:rPr lang="en-US" sz="1200" dirty="0" smtClean="0"/>
              <a:t>novel </a:t>
            </a:r>
            <a:r>
              <a:rPr lang="en-US" sz="1200" dirty="0"/>
              <a:t>3D </a:t>
            </a:r>
            <a:r>
              <a:rPr lang="en-US" sz="1200" dirty="0" smtClean="0"/>
              <a:t>structures, including </a:t>
            </a:r>
            <a:r>
              <a:rPr lang="en-US" sz="1200" dirty="0"/>
              <a:t>half-pipes, helical tubules, and ribbons, </a:t>
            </a:r>
            <a:r>
              <a:rPr lang="en-US" sz="1200" dirty="0" smtClean="0"/>
              <a:t>all controlled via a few </a:t>
            </a:r>
            <a:r>
              <a:rPr lang="en-US" sz="1200" dirty="0"/>
              <a:t>physical constraints</a:t>
            </a:r>
            <a:r>
              <a:rPr lang="en-US" sz="1200" dirty="0" smtClean="0"/>
              <a:t>.</a:t>
            </a:r>
            <a:endParaRPr lang="en-US" sz="1200" dirty="0"/>
          </a:p>
          <a:p>
            <a:pPr algn="just" eaLnBrk="1" hangingPunct="1"/>
            <a:endParaRPr lang="en-US" sz="1200" dirty="0"/>
          </a:p>
          <a:p>
            <a:pPr algn="just" eaLnBrk="1" hangingPunct="1"/>
            <a:r>
              <a:rPr lang="en-US" sz="1200" dirty="0" smtClean="0"/>
              <a:t>The </a:t>
            </a:r>
            <a:r>
              <a:rPr lang="en-US" sz="1200" dirty="0"/>
              <a:t>new research helps us better understand the role of topography in mechanical instabilities and introduces a simple method to harness instabilities to create desired 3D structures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4397432" y="3674325"/>
            <a:ext cx="4452331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dirty="0" smtClean="0"/>
              <a:t>Optical </a:t>
            </a:r>
            <a:r>
              <a:rPr lang="en-US" sz="1100" dirty="0"/>
              <a:t>microscopy images of example strips of bilayer films with </a:t>
            </a:r>
            <a:r>
              <a:rPr lang="en-US" sz="1100" dirty="0" smtClean="0"/>
              <a:t>thin </a:t>
            </a:r>
            <a:r>
              <a:rPr lang="en-US" sz="1100" dirty="0" err="1" smtClean="0"/>
              <a:t>parylene</a:t>
            </a:r>
            <a:r>
              <a:rPr lang="en-US" sz="1100" dirty="0" smtClean="0"/>
              <a:t>-C </a:t>
            </a:r>
            <a:r>
              <a:rPr lang="en-US" sz="1100" dirty="0"/>
              <a:t>film deposited on the topographically </a:t>
            </a:r>
            <a:r>
              <a:rPr lang="en-US" sz="1100" dirty="0" smtClean="0"/>
              <a:t>patterned side </a:t>
            </a:r>
            <a:r>
              <a:rPr lang="en-US" sz="1100" dirty="0"/>
              <a:t>of the PDMS. Scale bars: 300 </a:t>
            </a:r>
            <a:r>
              <a:rPr lang="en-US" sz="1100" dirty="0">
                <a:latin typeface="Symbol" panose="05050102010706020507" pitchFamily="18" charset="2"/>
              </a:rPr>
              <a:t>m</a:t>
            </a:r>
            <a:r>
              <a:rPr lang="en-US" sz="1100" dirty="0"/>
              <a:t>m. (a) Top-view of two dry bilayer </a:t>
            </a:r>
            <a:r>
              <a:rPr lang="en-US" sz="1100" dirty="0" smtClean="0"/>
              <a:t>strips with </a:t>
            </a:r>
            <a:r>
              <a:rPr lang="en-US" sz="1100" dirty="0"/>
              <a:t>ridges at different angles. </a:t>
            </a:r>
            <a:r>
              <a:rPr lang="en-US" sz="1100" dirty="0" smtClean="0"/>
              <a:t>(Inset</a:t>
            </a:r>
            <a:r>
              <a:rPr lang="en-US" sz="1100" dirty="0"/>
              <a:t>) Cross-sectional view of </a:t>
            </a:r>
            <a:r>
              <a:rPr lang="en-US" sz="1100" dirty="0" smtClean="0"/>
              <a:t>strip </a:t>
            </a:r>
            <a:r>
              <a:rPr lang="en-US" sz="1100" dirty="0"/>
              <a:t>showing </a:t>
            </a:r>
            <a:r>
              <a:rPr lang="en-US" sz="1100" dirty="0" smtClean="0"/>
              <a:t>topographic </a:t>
            </a:r>
            <a:r>
              <a:rPr lang="en-US" sz="1100" dirty="0"/>
              <a:t>pattern. </a:t>
            </a:r>
            <a:r>
              <a:rPr lang="en-US" sz="1100" dirty="0" smtClean="0"/>
              <a:t> (b, c</a:t>
            </a:r>
            <a:r>
              <a:rPr lang="en-US" sz="1100" dirty="0"/>
              <a:t>) Swollen </a:t>
            </a:r>
            <a:r>
              <a:rPr lang="en-US" sz="1100" dirty="0" smtClean="0"/>
              <a:t>bilayer strips </a:t>
            </a:r>
            <a:r>
              <a:rPr lang="en-US" sz="1100" dirty="0"/>
              <a:t>made from </a:t>
            </a:r>
            <a:r>
              <a:rPr lang="en-US" sz="1100" dirty="0" smtClean="0"/>
              <a:t>bilayer </a:t>
            </a:r>
            <a:r>
              <a:rPr lang="en-US" sz="1100" dirty="0"/>
              <a:t>strips in (</a:t>
            </a:r>
            <a:r>
              <a:rPr lang="en-US" sz="1100" dirty="0" smtClean="0"/>
              <a:t>a) after immersion in hexadecane</a:t>
            </a:r>
            <a:r>
              <a:rPr lang="en-US" sz="1100" dirty="0"/>
              <a:t>. T</a:t>
            </a:r>
            <a:r>
              <a:rPr lang="en-US" sz="1100" dirty="0" smtClean="0"/>
              <a:t>he strip on the left in (a</a:t>
            </a:r>
            <a:r>
              <a:rPr lang="en-US" sz="1100" dirty="0"/>
              <a:t>) transforms </a:t>
            </a:r>
            <a:r>
              <a:rPr lang="en-US" sz="1100" dirty="0" smtClean="0"/>
              <a:t>into a “tube roll” (b</a:t>
            </a:r>
            <a:r>
              <a:rPr lang="en-US" sz="1100" dirty="0"/>
              <a:t>) </a:t>
            </a:r>
            <a:r>
              <a:rPr lang="en-US" sz="1100" dirty="0" smtClean="0"/>
              <a:t>after swelling. The strip on the right in (</a:t>
            </a:r>
            <a:r>
              <a:rPr lang="en-US" sz="1100" dirty="0"/>
              <a:t>a) transforms into </a:t>
            </a:r>
            <a:r>
              <a:rPr lang="en-US" sz="1100" dirty="0" smtClean="0"/>
              <a:t>a “helical tube” (c</a:t>
            </a:r>
            <a:r>
              <a:rPr lang="en-US" sz="1100" dirty="0"/>
              <a:t>) after swelling. </a:t>
            </a:r>
            <a:r>
              <a:rPr lang="en-US" sz="1100" dirty="0" smtClean="0"/>
              <a:t>Red shading is to </a:t>
            </a:r>
            <a:r>
              <a:rPr lang="en-US" sz="1100" dirty="0"/>
              <a:t>guide the eye about representative </a:t>
            </a:r>
            <a:r>
              <a:rPr lang="en-US" sz="1100" dirty="0" smtClean="0"/>
              <a:t>ridges on </a:t>
            </a:r>
            <a:r>
              <a:rPr lang="en-US" sz="1100" dirty="0"/>
              <a:t>the strip.</a:t>
            </a:r>
            <a:endParaRPr lang="en-US" sz="900" i="1" dirty="0"/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371035" y="1828800"/>
            <a:ext cx="4556834" cy="3543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2400" y="745755"/>
            <a:ext cx="561033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2016</a:t>
            </a:r>
            <a:endParaRPr lang="en-US" sz="1200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Optical microscopy images of example strips of bilayer films with thin parylene-C film deposited on the topographically patterned side of the PDMS. " title="Optical microscopy image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685" y="1919334"/>
            <a:ext cx="4419078" cy="15034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30685" y="5479123"/>
            <a:ext cx="44971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Jeong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Cho,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Gong,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Kamien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Yang,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Yodh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Topography-guided buckling of swollen polymer bilayer films into three-dimensional structures.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 Matter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956-962 (2017)</a:t>
            </a:r>
          </a:p>
        </p:txBody>
      </p: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Three-dimensional </a:t>
            </a:r>
            <a:r>
              <a:rPr lang="en-US" sz="1800" b="1" dirty="0">
                <a:solidFill>
                  <a:schemeClr val="tx1"/>
                </a:solidFill>
              </a:rPr>
              <a:t>Objects from Swollen, Topographically-Patterned Bilayer </a:t>
            </a:r>
            <a:r>
              <a:rPr lang="en-US" sz="1800" b="1" dirty="0" smtClean="0">
                <a:solidFill>
                  <a:schemeClr val="tx1"/>
                </a:solidFill>
              </a:rPr>
              <a:t>Films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035" y="1014660"/>
            <a:ext cx="469257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University of Pennsylvania - IRG-1: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R. D. </a:t>
            </a:r>
            <a:r>
              <a:rPr lang="en-US" sz="1200" b="1" dirty="0" err="1">
                <a:solidFill>
                  <a:schemeClr val="bg1"/>
                </a:solidFill>
              </a:rPr>
              <a:t>Kamien</a:t>
            </a:r>
            <a:r>
              <a:rPr lang="en-US" sz="1200" b="1" dirty="0">
                <a:solidFill>
                  <a:schemeClr val="bg1"/>
                </a:solidFill>
              </a:rPr>
              <a:t>, S. Yang and A. G. </a:t>
            </a:r>
            <a:r>
              <a:rPr lang="en-US" sz="1200" b="1" smtClean="0">
                <a:solidFill>
                  <a:schemeClr val="bg1"/>
                </a:solidFill>
              </a:rPr>
              <a:t>Yodh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46918"/>
            <a:ext cx="275982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NSF MRSEC DMR-11-20901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745755"/>
            <a:ext cx="561033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2016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07571" y="1273546"/>
            <a:ext cx="3763896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1200"/>
              </a:spcAft>
            </a:pPr>
            <a:r>
              <a:rPr lang="en-US" sz="1300" dirty="0" smtClean="0"/>
              <a:t>From a traditional  </a:t>
            </a:r>
            <a:r>
              <a:rPr lang="en-US" sz="1300" dirty="0"/>
              <a:t>engineering perspective </a:t>
            </a:r>
            <a:r>
              <a:rPr lang="en-US" sz="1300" dirty="0" smtClean="0"/>
              <a:t>the elastic </a:t>
            </a:r>
            <a:r>
              <a:rPr lang="en-US" sz="1300" dirty="0"/>
              <a:t>instabilities </a:t>
            </a:r>
            <a:r>
              <a:rPr lang="en-US" sz="1300" dirty="0" smtClean="0"/>
              <a:t>of thin sheets are often undesirable as they can </a:t>
            </a:r>
            <a:r>
              <a:rPr lang="en-US" sz="1300" dirty="0"/>
              <a:t>produce wrinkling, creasing</a:t>
            </a:r>
            <a:r>
              <a:rPr lang="en-US" sz="1300" dirty="0" smtClean="0"/>
              <a:t>, </a:t>
            </a:r>
            <a:r>
              <a:rPr lang="en-US" sz="1300" dirty="0"/>
              <a:t>and delamination. </a:t>
            </a:r>
            <a:endParaRPr lang="en-US" sz="1300" dirty="0" smtClean="0"/>
          </a:p>
          <a:p>
            <a:pPr algn="just" eaLnBrk="1" hangingPunct="1">
              <a:spcAft>
                <a:spcPts val="1200"/>
              </a:spcAft>
            </a:pPr>
            <a:r>
              <a:rPr lang="en-US" sz="1300" dirty="0"/>
              <a:t>However, inspired by paper folding techniques such as origami and </a:t>
            </a:r>
            <a:r>
              <a:rPr lang="en-US" sz="1300" dirty="0" err="1"/>
              <a:t>kirigami</a:t>
            </a:r>
            <a:r>
              <a:rPr lang="en-US" sz="1300" dirty="0"/>
              <a:t>, </a:t>
            </a:r>
            <a:r>
              <a:rPr lang="en-US" sz="1300" dirty="0" smtClean="0"/>
              <a:t>scientists </a:t>
            </a:r>
            <a:r>
              <a:rPr lang="en-US" sz="1300" dirty="0"/>
              <a:t>have begun to </a:t>
            </a:r>
            <a:r>
              <a:rPr lang="en-US" sz="1300" dirty="0" smtClean="0"/>
              <a:t>explore new material </a:t>
            </a:r>
            <a:r>
              <a:rPr lang="en-US" sz="1300" dirty="0"/>
              <a:t>systems </a:t>
            </a:r>
            <a:r>
              <a:rPr lang="en-US" sz="1300" dirty="0" smtClean="0"/>
              <a:t>that </a:t>
            </a:r>
            <a:r>
              <a:rPr lang="en-US" sz="1300" dirty="0"/>
              <a:t>harness </a:t>
            </a:r>
            <a:r>
              <a:rPr lang="en-US" sz="1300" dirty="0" smtClean="0"/>
              <a:t>these mechanical </a:t>
            </a:r>
            <a:r>
              <a:rPr lang="en-US" sz="1300" dirty="0"/>
              <a:t>instabilities and create complex functional </a:t>
            </a:r>
            <a:r>
              <a:rPr lang="en-US" sz="1300" dirty="0" smtClean="0"/>
              <a:t>morphologies </a:t>
            </a:r>
            <a:r>
              <a:rPr lang="en-US" sz="1300" dirty="0"/>
              <a:t>from pre-designed structured thin films. The folding processes are often reversible, and the responsivity of the films to a variety of stimuli including temperature, pH, and light can be tuned for </a:t>
            </a:r>
            <a:r>
              <a:rPr lang="en-US" sz="1300" dirty="0" smtClean="0"/>
              <a:t>applications </a:t>
            </a:r>
            <a:r>
              <a:rPr lang="en-US" sz="1300" dirty="0"/>
              <a:t>in sensing and actuation. </a:t>
            </a:r>
          </a:p>
          <a:p>
            <a:pPr algn="just" eaLnBrk="1" hangingPunct="1">
              <a:spcAft>
                <a:spcPts val="1200"/>
              </a:spcAft>
            </a:pPr>
            <a:r>
              <a:rPr lang="en-US" sz="1300" dirty="0" smtClean="0"/>
              <a:t>Our interdisciplinary group demonstrated a new scheme for this frontier materials paradigm, creating </a:t>
            </a:r>
            <a:r>
              <a:rPr lang="en-US" sz="1300" dirty="0"/>
              <a:t>helical structures from flat polymer films with programmed topographic </a:t>
            </a:r>
            <a:r>
              <a:rPr lang="en-US" sz="1300" dirty="0" smtClean="0"/>
              <a:t>structure. Besides science impact, the published work featured inspired work from undergraduate participants in the Penn-MRSEC and cultivated international outreach to collaborators in Korea (UNIST). </a:t>
            </a:r>
            <a:endParaRPr lang="en-US" sz="1400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516408" y="4818176"/>
            <a:ext cx="41807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200" i="1" dirty="0" smtClean="0"/>
              <a:t>Topography-guided </a:t>
            </a:r>
            <a:r>
              <a:rPr lang="en-US" sz="1200" i="1" dirty="0"/>
              <a:t>buckling of swollen polymer bilayer films into three-dimensional helices. Based on physical constraints, simple surface topography can guide buckling of flat bilayer films </a:t>
            </a:r>
            <a:r>
              <a:rPr lang="en-US" sz="1200" i="1" dirty="0" smtClean="0"/>
              <a:t>to form </a:t>
            </a:r>
            <a:r>
              <a:rPr lang="en-US" sz="1200" i="1" dirty="0"/>
              <a:t>objects such as half-pipes, helical tubules, and ribbons</a:t>
            </a:r>
            <a:r>
              <a:rPr lang="en-US" sz="1200" i="1" dirty="0" smtClean="0"/>
              <a:t>.</a:t>
            </a:r>
            <a:endParaRPr lang="en-US" sz="1400" i="1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456760" y="1679737"/>
            <a:ext cx="4344340" cy="40886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opography-guided buckling of swollen polymer bilayer films into three-dimensional structures." title="Topography-guided buckli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409" y="1747882"/>
            <a:ext cx="4180744" cy="30114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12920" y="5859780"/>
            <a:ext cx="461494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Jeong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Cho,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Gong,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Kamien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Yang, Yodh, </a:t>
            </a:r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Matter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956-962 (2017)</a:t>
            </a:r>
          </a:p>
        </p:txBody>
      </p:sp>
    </p:spTree>
    <p:extLst>
      <p:ext uri="{BB962C8B-B14F-4D97-AF65-F5344CB8AC3E}">
        <p14:creationId xmlns:p14="http://schemas.microsoft.com/office/powerpoint/2010/main" val="270091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11779</TotalTime>
  <Words>642</Words>
  <Application>Microsoft Office PowerPoint</Application>
  <PresentationFormat>On-screen Show (4:3)</PresentationFormat>
  <Paragraphs>23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News Gothic MT</vt:lpstr>
      <vt:lpstr>Symbol</vt:lpstr>
      <vt:lpstr>Times New Roman</vt:lpstr>
      <vt:lpstr>Wingdings 2</vt:lpstr>
      <vt:lpstr>Breeze</vt:lpstr>
      <vt:lpstr>Three-dimensional Objects from Swollen, Topographically-Patterned Bilayer Films</vt:lpstr>
      <vt:lpstr>Three-dimensional Objects from Swollen, Topographically-Patterned Bilayer Films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FELICE MACERA</cp:lastModifiedBy>
  <cp:revision>43</cp:revision>
  <cp:lastPrinted>2016-08-01T15:14:13Z</cp:lastPrinted>
  <dcterms:created xsi:type="dcterms:W3CDTF">2016-07-19T18:16:54Z</dcterms:created>
  <dcterms:modified xsi:type="dcterms:W3CDTF">2017-05-24T15:43:21Z</dcterms:modified>
  <cp:category/>
</cp:coreProperties>
</file>