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8" r:id="rId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71" autoAdjust="0"/>
    <p:restoredTop sz="94664"/>
  </p:normalViewPr>
  <p:slideViewPr>
    <p:cSldViewPr snapToGrid="0" snapToObjects="1">
      <p:cViewPr varScale="1">
        <p:scale>
          <a:sx n="109" d="100"/>
          <a:sy n="109" d="100"/>
        </p:scale>
        <p:origin x="102" y="24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9748" y="199529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smtClean="0"/>
              <a:t>Click to edit Master title style</a:t>
            </a:r>
            <a:endParaRPr dirty="0"/>
          </a:p>
        </p:txBody>
      </p:sp>
      <p:sp>
        <p:nvSpPr>
          <p:cNvPr id="3" name="Subtitle 2"/>
          <p:cNvSpPr>
            <a:spLocks noGrp="1"/>
          </p:cNvSpPr>
          <p:nvPr>
            <p:ph type="subTitle" idx="1"/>
          </p:nvPr>
        </p:nvSpPr>
        <p:spPr>
          <a:xfrm>
            <a:off x="1399747" y="3956266"/>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2/28/2017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9929" y="-26103"/>
            <a:ext cx="5281622" cy="803189"/>
          </a:xfrm>
        </p:spPr>
        <p:txBody>
          <a:bodyPr/>
          <a:lstStyle>
            <a:lvl1pPr algn="l">
              <a:defRPr sz="2000">
                <a:solidFill>
                  <a:srgbClr val="FFFFFF"/>
                </a:solidFill>
              </a:defRPr>
            </a:lvl1pPr>
          </a:lstStyle>
          <a:p>
            <a:r>
              <a:rPr lang="en-US" dirty="0" smtClean="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2/28/2017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513" y="25655"/>
            <a:ext cx="5795584" cy="731178"/>
          </a:xfrm>
        </p:spPr>
        <p:txBody>
          <a:bodyPr/>
          <a:lstStyle>
            <a:lvl1pPr algn="l">
              <a:defRPr sz="2400">
                <a:solidFill>
                  <a:schemeClr val="bg1"/>
                </a:solidFill>
              </a:defRPr>
            </a:lvl1pPr>
          </a:lstStyle>
          <a:p>
            <a:r>
              <a:rPr lang="en-US" dirty="0" smtClean="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Date Placeholder 4"/>
          <p:cNvSpPr>
            <a:spLocks noGrp="1"/>
          </p:cNvSpPr>
          <p:nvPr>
            <p:ph type="dt" sz="half" idx="10"/>
          </p:nvPr>
        </p:nvSpPr>
        <p:spPr/>
        <p:txBody>
          <a:bodyPr/>
          <a:lstStyle/>
          <a:p>
            <a:fld id="{DAA67AA0-DEF6-D741-AF0E-1BCF8203E1C0}" type="datetimeFigureOut">
              <a:rPr lang="en-US" smtClean="0"/>
              <a:t>2/28/2017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A67AA0-DEF6-D741-AF0E-1BCF8203E1C0}" type="datetimeFigureOut">
              <a:rPr lang="en-US" smtClean="0"/>
              <a:t>2/28/2017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smtClean="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t>2/28/2017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3.xml"/><Relationship Id="rId7" Type="http://schemas.openxmlformats.org/officeDocument/2006/relationships/image" Target="../media/image2.jpg"/><Relationship Id="rId12"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6.jpg"/><Relationship Id="rId5" Type="http://schemas.openxmlformats.org/officeDocument/2006/relationships/slideLayout" Target="../slideLayouts/slideLayout5.xml"/><Relationship Id="rId10" Type="http://schemas.openxmlformats.org/officeDocument/2006/relationships/image" Target="../media/image5.jpg"/><Relationship Id="rId4" Type="http://schemas.openxmlformats.org/officeDocument/2006/relationships/slideLayout" Target="../slideLayouts/slideLayout4.xml"/><Relationship Id="rId9"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t>2/28/2017</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t>‹#›</a:t>
            </a:fld>
            <a:endParaRPr lang="en-US"/>
          </a:p>
        </p:txBody>
      </p:sp>
      <p:pic>
        <p:nvPicPr>
          <p:cNvPr id="7" name="Picture 6" descr="DMR Templates BMAT.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descr="DMR Templates MMN.jp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descr="DMR Templates CER.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descr="DMR Templates CMMT.jp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descr="DMR Templates D.jp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descr="DMR Templates 88P.jp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 id="2147483666" r:id="rId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6036" y="110532"/>
            <a:ext cx="5797964" cy="803867"/>
          </a:xfrm>
        </p:spPr>
        <p:txBody>
          <a:bodyPr anchor="ctr"/>
          <a:lstStyle/>
          <a:p>
            <a:r>
              <a:rPr lang="en-US" sz="1800" b="1" dirty="0" smtClean="0">
                <a:solidFill>
                  <a:schemeClr val="tx1"/>
                </a:solidFill>
              </a:rPr>
              <a:t>Heterogeneity in the small-scale deformation behavior of disordered nanoparticle packings</a:t>
            </a:r>
            <a:endParaRPr lang="en-US" sz="1800" b="1" dirty="0">
              <a:solidFill>
                <a:schemeClr val="tx1"/>
              </a:solidFill>
            </a:endParaRPr>
          </a:p>
        </p:txBody>
      </p:sp>
      <p:sp>
        <p:nvSpPr>
          <p:cNvPr id="7" name="Rectangle 6"/>
          <p:cNvSpPr/>
          <p:nvPr/>
        </p:nvSpPr>
        <p:spPr>
          <a:xfrm>
            <a:off x="4371035" y="1014660"/>
            <a:ext cx="4692577" cy="461665"/>
          </a:xfrm>
          <a:prstGeom prst="rect">
            <a:avLst/>
          </a:prstGeom>
        </p:spPr>
        <p:txBody>
          <a:bodyPr wrap="square" anchor="ctr">
            <a:spAutoFit/>
          </a:bodyPr>
          <a:lstStyle/>
          <a:p>
            <a:r>
              <a:rPr lang="en-US" sz="1200" b="1" dirty="0" smtClean="0">
                <a:solidFill>
                  <a:schemeClr val="bg1"/>
                </a:solidFill>
              </a:rPr>
              <a:t>J. A. Lefever, T. D. B. Jacobs, Q. Tam, J. L. </a:t>
            </a:r>
            <a:r>
              <a:rPr lang="en-US" sz="1200" b="1" dirty="0" err="1" smtClean="0">
                <a:solidFill>
                  <a:schemeClr val="bg1"/>
                </a:solidFill>
              </a:rPr>
              <a:t>Hor</a:t>
            </a:r>
            <a:r>
              <a:rPr lang="en-US" sz="1200" b="1" dirty="0" smtClean="0">
                <a:solidFill>
                  <a:schemeClr val="bg1"/>
                </a:solidFill>
              </a:rPr>
              <a:t>, Y.-R. Huang,</a:t>
            </a:r>
          </a:p>
          <a:p>
            <a:r>
              <a:rPr lang="en-US" sz="1200" b="1" dirty="0" smtClean="0">
                <a:solidFill>
                  <a:schemeClr val="bg1"/>
                </a:solidFill>
              </a:rPr>
              <a:t>D. Lee, R. W. </a:t>
            </a:r>
            <a:r>
              <a:rPr lang="en-US" sz="1200" b="1" dirty="0" err="1" smtClean="0">
                <a:solidFill>
                  <a:schemeClr val="bg1"/>
                </a:solidFill>
              </a:rPr>
              <a:t>Carpick</a:t>
            </a:r>
            <a:r>
              <a:rPr lang="en-US" sz="1200" b="1" dirty="0" smtClean="0">
                <a:solidFill>
                  <a:schemeClr val="bg1"/>
                </a:solidFill>
              </a:rPr>
              <a:t>, University of Pennsylvania</a:t>
            </a:r>
            <a:endParaRPr lang="en-US" sz="1200" b="1" dirty="0">
              <a:solidFill>
                <a:schemeClr val="bg1"/>
              </a:solidFill>
            </a:endParaRPr>
          </a:p>
        </p:txBody>
      </p:sp>
      <p:sp>
        <p:nvSpPr>
          <p:cNvPr id="9" name="Text Box 28"/>
          <p:cNvSpPr txBox="1">
            <a:spLocks noChangeArrowheads="1"/>
          </p:cNvSpPr>
          <p:nvPr/>
        </p:nvSpPr>
        <p:spPr bwMode="auto">
          <a:xfrm>
            <a:off x="400833" y="1686945"/>
            <a:ext cx="4125458"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1400" dirty="0" smtClean="0"/>
              <a:t>At the smallest length scales, disordered systems such as nanoparticle packings and glass resemble the grains of sand on a beach. Lacking </a:t>
            </a:r>
            <a:r>
              <a:rPr lang="en-US" sz="1400" dirty="0"/>
              <a:t>a</a:t>
            </a:r>
            <a:r>
              <a:rPr lang="en-US" sz="1400" dirty="0" smtClean="0"/>
              <a:t> structure, it is very difficult to understand how they deform and flow. We use a technique called atomic force microscopy, in which a sharp probe “feels” and pokes at a sample to measure its shape and mechanical properties. We are able to investigate at the length scale of a single particle.</a:t>
            </a:r>
          </a:p>
          <a:p>
            <a:pPr algn="just" eaLnBrk="1" hangingPunct="1"/>
            <a:endParaRPr lang="en-US" sz="1400" dirty="0"/>
          </a:p>
          <a:p>
            <a:pPr algn="just" eaLnBrk="1" hangingPunct="1"/>
            <a:r>
              <a:rPr lang="en-US" sz="1400" dirty="0" smtClean="0"/>
              <a:t>We find that different locations in the film feature variations in mechanical properties, that is, there are strong and weak spots. These weak spots are likely the regions where fractures begin. This provides a tool for investigating and tailoring the fracture strength, which is useful for making more durable materials such as cell phone screens.</a:t>
            </a:r>
          </a:p>
          <a:p>
            <a:pPr algn="just" eaLnBrk="1" hangingPunct="1"/>
            <a:endParaRPr lang="en-US" sz="1400" dirty="0"/>
          </a:p>
          <a:p>
            <a:pPr algn="just" eaLnBrk="1" hangingPunct="1"/>
            <a:r>
              <a:rPr lang="en-US" sz="1400" dirty="0" err="1" smtClean="0"/>
              <a:t>Lefever</a:t>
            </a:r>
            <a:r>
              <a:rPr lang="en-US" sz="1400" dirty="0" smtClean="0"/>
              <a:t> et al, </a:t>
            </a:r>
            <a:r>
              <a:rPr lang="en-US" sz="1400" b="1" dirty="0" smtClean="0"/>
              <a:t>Nano Lett.</a:t>
            </a:r>
            <a:r>
              <a:rPr lang="en-US" sz="1400" dirty="0" smtClean="0"/>
              <a:t> </a:t>
            </a:r>
            <a:r>
              <a:rPr lang="en-US" sz="1400" dirty="0"/>
              <a:t>16, 2455-2462 </a:t>
            </a:r>
            <a:r>
              <a:rPr lang="en-US" sz="1400" dirty="0" smtClean="0"/>
              <a:t>(2016).</a:t>
            </a:r>
            <a:endParaRPr lang="en-US" sz="1400" dirty="0"/>
          </a:p>
        </p:txBody>
      </p:sp>
      <p:sp>
        <p:nvSpPr>
          <p:cNvPr id="11" name="Rectangle 37"/>
          <p:cNvSpPr>
            <a:spLocks noChangeArrowheads="1"/>
          </p:cNvSpPr>
          <p:nvPr/>
        </p:nvSpPr>
        <p:spPr bwMode="auto">
          <a:xfrm>
            <a:off x="4667250" y="1690308"/>
            <a:ext cx="4076700" cy="42609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 name="Rectangle 11"/>
          <p:cNvSpPr/>
          <p:nvPr/>
        </p:nvSpPr>
        <p:spPr>
          <a:xfrm>
            <a:off x="152400" y="745755"/>
            <a:ext cx="615696" cy="276999"/>
          </a:xfrm>
          <a:prstGeom prst="rect">
            <a:avLst/>
          </a:prstGeom>
        </p:spPr>
        <p:txBody>
          <a:bodyPr wrap="square" anchor="ctr">
            <a:spAutoFit/>
          </a:bodyPr>
          <a:lstStyle/>
          <a:p>
            <a:r>
              <a:rPr lang="en-US" sz="1200" b="1" dirty="0" smtClean="0">
                <a:solidFill>
                  <a:srgbClr val="002060"/>
                </a:solidFill>
              </a:rPr>
              <a:t>2016</a:t>
            </a:r>
            <a:endParaRPr lang="en-US" sz="1200" b="1" dirty="0">
              <a:solidFill>
                <a:srgbClr val="002060"/>
              </a:solidFill>
            </a:endParaRPr>
          </a:p>
        </p:txBody>
      </p:sp>
      <p:pic>
        <p:nvPicPr>
          <p:cNvPr id="3" name="Picture 2" descr="The sharp tip of an atomic force microscope probe slides over the surface of a nanoparticle packing, allowing the geometry of the packing to be measured. The bottom of the tip, and a five hundred nanometer square section of packing, is depicted." title="Figure, top"/>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843541" y="1733048"/>
            <a:ext cx="3519425" cy="1759712"/>
          </a:xfrm>
          <a:prstGeom prst="rect">
            <a:avLst/>
          </a:prstGeom>
        </p:spPr>
      </p:pic>
      <p:grpSp>
        <p:nvGrpSpPr>
          <p:cNvPr id="4" name="Group 3" descr="An image showing the change in vertical position of a nanoparticle film resulting from an indentation experiment corresponding to the rectangle on the previous image. A single nanoparticle is observed to be pushed downward about three nanometers." title="Figure, bottom right"/>
          <p:cNvGrpSpPr/>
          <p:nvPr/>
        </p:nvGrpSpPr>
        <p:grpSpPr>
          <a:xfrm>
            <a:off x="6700911" y="3381703"/>
            <a:ext cx="2060662" cy="1749098"/>
            <a:chOff x="6700911" y="3381703"/>
            <a:chExt cx="2060662" cy="1749098"/>
          </a:xfrm>
        </p:grpSpPr>
        <p:pic>
          <p:nvPicPr>
            <p:cNvPr id="14" name="Picture 13" descr="An image showing the change in vertical position of a nanoparticle film resulting from an indentation experiment corresponding to the rectangle on the previous image. A single nanoparticle is observed to be pushed downward about three nanometers." title="Figure, bottom right"/>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5748" t="6160" r="15727" b="10037"/>
            <a:stretch/>
          </p:blipFill>
          <p:spPr>
            <a:xfrm>
              <a:off x="6700911" y="3488583"/>
              <a:ext cx="1673909" cy="1535338"/>
            </a:xfrm>
            <a:prstGeom prst="rect">
              <a:avLst/>
            </a:prstGeom>
          </p:spPr>
        </p:pic>
        <p:sp>
          <p:nvSpPr>
            <p:cNvPr id="16" name="TextBox 15"/>
            <p:cNvSpPr txBox="1"/>
            <p:nvPr/>
          </p:nvSpPr>
          <p:spPr>
            <a:xfrm>
              <a:off x="6724758" y="4599986"/>
              <a:ext cx="706291" cy="276999"/>
            </a:xfrm>
            <a:prstGeom prst="rect">
              <a:avLst/>
            </a:prstGeom>
            <a:noFill/>
          </p:spPr>
          <p:txBody>
            <a:bodyPr wrap="square" rtlCol="0">
              <a:spAutoFit/>
            </a:bodyPr>
            <a:lstStyle/>
            <a:p>
              <a:r>
                <a:rPr lang="en-US" sz="1200" dirty="0" smtClean="0">
                  <a:solidFill>
                    <a:schemeClr val="bg1"/>
                  </a:solidFill>
                  <a:latin typeface="Arial" charset="0"/>
                  <a:ea typeface="Arial" charset="0"/>
                  <a:cs typeface="Arial" charset="0"/>
                </a:rPr>
                <a:t>20 nm</a:t>
              </a:r>
              <a:endParaRPr lang="en-US" sz="1200" dirty="0">
                <a:solidFill>
                  <a:schemeClr val="bg1"/>
                </a:solidFill>
                <a:latin typeface="Arial" charset="0"/>
                <a:ea typeface="Arial" charset="0"/>
                <a:cs typeface="Arial" charset="0"/>
              </a:endParaRPr>
            </a:p>
          </p:txBody>
        </p:sp>
        <p:sp>
          <p:nvSpPr>
            <p:cNvPr id="17" name="TextBox 16"/>
            <p:cNvSpPr txBox="1"/>
            <p:nvPr/>
          </p:nvSpPr>
          <p:spPr>
            <a:xfrm rot="5400000">
              <a:off x="7778174" y="4123519"/>
              <a:ext cx="1689799" cy="276999"/>
            </a:xfrm>
            <a:prstGeom prst="rect">
              <a:avLst/>
            </a:prstGeom>
            <a:noFill/>
          </p:spPr>
          <p:txBody>
            <a:bodyPr wrap="square" rtlCol="0">
              <a:spAutoFit/>
            </a:bodyPr>
            <a:lstStyle/>
            <a:p>
              <a:pPr algn="ctr"/>
              <a:r>
                <a:rPr lang="en-US" sz="1200" dirty="0" smtClean="0">
                  <a:latin typeface="Arial" charset="0"/>
                  <a:ea typeface="Arial" charset="0"/>
                  <a:cs typeface="Arial" charset="0"/>
                </a:rPr>
                <a:t>Height difference [nm]</a:t>
              </a:r>
              <a:endParaRPr lang="en-US" sz="1200" dirty="0">
                <a:latin typeface="Arial" charset="0"/>
                <a:ea typeface="Arial" charset="0"/>
                <a:cs typeface="Arial" charset="0"/>
              </a:endParaRPr>
            </a:p>
          </p:txBody>
        </p:sp>
        <p:sp>
          <p:nvSpPr>
            <p:cNvPr id="19" name="TextBox 18"/>
            <p:cNvSpPr txBox="1"/>
            <p:nvPr/>
          </p:nvSpPr>
          <p:spPr>
            <a:xfrm>
              <a:off x="8268488" y="3381703"/>
              <a:ext cx="372843" cy="276999"/>
            </a:xfrm>
            <a:prstGeom prst="rect">
              <a:avLst/>
            </a:prstGeom>
            <a:noFill/>
          </p:spPr>
          <p:txBody>
            <a:bodyPr wrap="square" rtlCol="0">
              <a:spAutoFit/>
            </a:bodyPr>
            <a:lstStyle/>
            <a:p>
              <a:r>
                <a:rPr lang="en-US" sz="1200" dirty="0" smtClean="0">
                  <a:latin typeface="Arial" charset="0"/>
                  <a:ea typeface="Arial" charset="0"/>
                  <a:cs typeface="Arial" charset="0"/>
                </a:rPr>
                <a:t>+3</a:t>
              </a:r>
              <a:endParaRPr lang="en-US" sz="1200" dirty="0">
                <a:latin typeface="Arial" charset="0"/>
                <a:ea typeface="Arial" charset="0"/>
                <a:cs typeface="Arial" charset="0"/>
              </a:endParaRPr>
            </a:p>
          </p:txBody>
        </p:sp>
        <p:sp>
          <p:nvSpPr>
            <p:cNvPr id="20" name="TextBox 19"/>
            <p:cNvSpPr txBox="1"/>
            <p:nvPr/>
          </p:nvSpPr>
          <p:spPr>
            <a:xfrm>
              <a:off x="8280627" y="4853802"/>
              <a:ext cx="323484" cy="276999"/>
            </a:xfrm>
            <a:prstGeom prst="rect">
              <a:avLst/>
            </a:prstGeom>
            <a:noFill/>
          </p:spPr>
          <p:txBody>
            <a:bodyPr wrap="square" rtlCol="0">
              <a:spAutoFit/>
            </a:bodyPr>
            <a:lstStyle/>
            <a:p>
              <a:r>
                <a:rPr lang="en-US" sz="1200" smtClean="0">
                  <a:latin typeface="Arial" charset="0"/>
                  <a:ea typeface="Arial" charset="0"/>
                  <a:cs typeface="Arial" charset="0"/>
                </a:rPr>
                <a:t>-3</a:t>
              </a:r>
              <a:endParaRPr lang="en-US" sz="1200" dirty="0">
                <a:latin typeface="Arial" charset="0"/>
                <a:ea typeface="Arial" charset="0"/>
                <a:cs typeface="Arial" charset="0"/>
              </a:endParaRPr>
            </a:p>
          </p:txBody>
        </p:sp>
        <p:sp>
          <p:nvSpPr>
            <p:cNvPr id="21" name="TextBox 20"/>
            <p:cNvSpPr txBox="1"/>
            <p:nvPr/>
          </p:nvSpPr>
          <p:spPr>
            <a:xfrm>
              <a:off x="8297333" y="4117752"/>
              <a:ext cx="261101" cy="276999"/>
            </a:xfrm>
            <a:prstGeom prst="rect">
              <a:avLst/>
            </a:prstGeom>
            <a:noFill/>
          </p:spPr>
          <p:txBody>
            <a:bodyPr wrap="square" rtlCol="0">
              <a:spAutoFit/>
            </a:bodyPr>
            <a:lstStyle/>
            <a:p>
              <a:r>
                <a:rPr lang="en-US" sz="1200" dirty="0" smtClean="0">
                  <a:latin typeface="Arial" charset="0"/>
                  <a:ea typeface="Arial" charset="0"/>
                  <a:cs typeface="Arial" charset="0"/>
                </a:rPr>
                <a:t>0</a:t>
              </a:r>
              <a:endParaRPr lang="en-US" sz="1200" dirty="0">
                <a:latin typeface="Arial" charset="0"/>
                <a:ea typeface="Arial" charset="0"/>
                <a:cs typeface="Arial" charset="0"/>
              </a:endParaRPr>
            </a:p>
          </p:txBody>
        </p:sp>
      </p:grpSp>
      <p:grpSp>
        <p:nvGrpSpPr>
          <p:cNvPr id="6" name="Group 5" descr="A five hundred nanometer square section of nanoparticle film, shown with atomic force microscopy. The twenty nanometer diameter nanoparticles are visible. A one hundred nanometer square box shows the region where an indentation experiment is to be performed." title="Figure, bottom left"/>
          <p:cNvGrpSpPr/>
          <p:nvPr/>
        </p:nvGrpSpPr>
        <p:grpSpPr>
          <a:xfrm>
            <a:off x="4711807" y="3388711"/>
            <a:ext cx="2020628" cy="1735081"/>
            <a:chOff x="4711807" y="3388711"/>
            <a:chExt cx="2020628" cy="1735081"/>
          </a:xfrm>
        </p:grpSpPr>
        <p:pic>
          <p:nvPicPr>
            <p:cNvPr id="23" name="Picture 22" descr="A five hundred nanometer square section of nanoparticle film, shown with atomic force microscopy. The twenty nanometer diameter nanoparticles are visible. A one hundred nanometer square box shows the region where an indentation experiment is to be performed." title="Figure, bottom left"/>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6213" t="5847" r="16405" b="10181"/>
            <a:stretch/>
          </p:blipFill>
          <p:spPr>
            <a:xfrm>
              <a:off x="4745981" y="3492629"/>
              <a:ext cx="1642683" cy="1535338"/>
            </a:xfrm>
            <a:prstGeom prst="rect">
              <a:avLst/>
            </a:prstGeom>
          </p:spPr>
        </p:pic>
        <p:sp>
          <p:nvSpPr>
            <p:cNvPr id="15" name="TextBox 14"/>
            <p:cNvSpPr txBox="1"/>
            <p:nvPr/>
          </p:nvSpPr>
          <p:spPr>
            <a:xfrm>
              <a:off x="4711807" y="4610414"/>
              <a:ext cx="706291" cy="276999"/>
            </a:xfrm>
            <a:prstGeom prst="rect">
              <a:avLst/>
            </a:prstGeom>
            <a:noFill/>
          </p:spPr>
          <p:txBody>
            <a:bodyPr wrap="square" rtlCol="0">
              <a:spAutoFit/>
            </a:bodyPr>
            <a:lstStyle/>
            <a:p>
              <a:r>
                <a:rPr lang="en-US" sz="1200" dirty="0" smtClean="0">
                  <a:solidFill>
                    <a:schemeClr val="bg1"/>
                  </a:solidFill>
                  <a:latin typeface="Arial" charset="0"/>
                  <a:ea typeface="Arial" charset="0"/>
                  <a:cs typeface="Arial" charset="0"/>
                </a:rPr>
                <a:t>100 nm</a:t>
              </a:r>
              <a:endParaRPr lang="en-US" sz="1200" dirty="0">
                <a:solidFill>
                  <a:schemeClr val="bg1"/>
                </a:solidFill>
                <a:latin typeface="Arial" charset="0"/>
                <a:ea typeface="Arial" charset="0"/>
                <a:cs typeface="Arial" charset="0"/>
              </a:endParaRPr>
            </a:p>
          </p:txBody>
        </p:sp>
        <p:sp>
          <p:nvSpPr>
            <p:cNvPr id="18" name="TextBox 17"/>
            <p:cNvSpPr txBox="1"/>
            <p:nvPr/>
          </p:nvSpPr>
          <p:spPr>
            <a:xfrm rot="5400000">
              <a:off x="6057616" y="4101850"/>
              <a:ext cx="1072640" cy="276999"/>
            </a:xfrm>
            <a:prstGeom prst="rect">
              <a:avLst/>
            </a:prstGeom>
            <a:noFill/>
          </p:spPr>
          <p:txBody>
            <a:bodyPr wrap="square" rtlCol="0">
              <a:spAutoFit/>
            </a:bodyPr>
            <a:lstStyle/>
            <a:p>
              <a:pPr algn="ctr"/>
              <a:r>
                <a:rPr lang="en-US" sz="1200" dirty="0" smtClean="0">
                  <a:latin typeface="Arial" charset="0"/>
                  <a:ea typeface="Arial" charset="0"/>
                  <a:cs typeface="Arial" charset="0"/>
                </a:rPr>
                <a:t>Height [nm]</a:t>
              </a:r>
              <a:endParaRPr lang="en-US" sz="1200" dirty="0">
                <a:latin typeface="Arial" charset="0"/>
                <a:ea typeface="Arial" charset="0"/>
                <a:cs typeface="Arial" charset="0"/>
              </a:endParaRPr>
            </a:p>
          </p:txBody>
        </p:sp>
        <p:sp>
          <p:nvSpPr>
            <p:cNvPr id="22" name="TextBox 21"/>
            <p:cNvSpPr txBox="1"/>
            <p:nvPr/>
          </p:nvSpPr>
          <p:spPr>
            <a:xfrm>
              <a:off x="6300137" y="4105372"/>
              <a:ext cx="261101" cy="276999"/>
            </a:xfrm>
            <a:prstGeom prst="rect">
              <a:avLst/>
            </a:prstGeom>
            <a:noFill/>
          </p:spPr>
          <p:txBody>
            <a:bodyPr wrap="square" rtlCol="0">
              <a:spAutoFit/>
            </a:bodyPr>
            <a:lstStyle/>
            <a:p>
              <a:r>
                <a:rPr lang="en-US" sz="1200" dirty="0" smtClean="0">
                  <a:latin typeface="Arial" charset="0"/>
                  <a:ea typeface="Arial" charset="0"/>
                  <a:cs typeface="Arial" charset="0"/>
                </a:rPr>
                <a:t>0</a:t>
              </a:r>
              <a:endParaRPr lang="en-US" sz="1200" dirty="0">
                <a:latin typeface="Arial" charset="0"/>
                <a:ea typeface="Arial" charset="0"/>
                <a:cs typeface="Arial" charset="0"/>
              </a:endParaRPr>
            </a:p>
          </p:txBody>
        </p:sp>
        <p:sp>
          <p:nvSpPr>
            <p:cNvPr id="24" name="TextBox 23"/>
            <p:cNvSpPr txBox="1"/>
            <p:nvPr/>
          </p:nvSpPr>
          <p:spPr>
            <a:xfrm>
              <a:off x="6313224" y="3388711"/>
              <a:ext cx="372843" cy="276999"/>
            </a:xfrm>
            <a:prstGeom prst="rect">
              <a:avLst/>
            </a:prstGeom>
            <a:noFill/>
          </p:spPr>
          <p:txBody>
            <a:bodyPr wrap="square" rtlCol="0">
              <a:spAutoFit/>
            </a:bodyPr>
            <a:lstStyle/>
            <a:p>
              <a:r>
                <a:rPr lang="en-US" sz="1200" dirty="0" smtClean="0">
                  <a:latin typeface="Arial" charset="0"/>
                  <a:ea typeface="Arial" charset="0"/>
                  <a:cs typeface="Arial" charset="0"/>
                </a:rPr>
                <a:t>+8</a:t>
              </a:r>
              <a:endParaRPr lang="en-US" sz="1200" dirty="0">
                <a:latin typeface="Arial" charset="0"/>
                <a:ea typeface="Arial" charset="0"/>
                <a:cs typeface="Arial" charset="0"/>
              </a:endParaRPr>
            </a:p>
          </p:txBody>
        </p:sp>
        <p:sp>
          <p:nvSpPr>
            <p:cNvPr id="25" name="TextBox 24"/>
            <p:cNvSpPr txBox="1"/>
            <p:nvPr/>
          </p:nvSpPr>
          <p:spPr>
            <a:xfrm>
              <a:off x="6328068" y="4846793"/>
              <a:ext cx="372843" cy="276999"/>
            </a:xfrm>
            <a:prstGeom prst="rect">
              <a:avLst/>
            </a:prstGeom>
            <a:noFill/>
          </p:spPr>
          <p:txBody>
            <a:bodyPr wrap="square" rtlCol="0">
              <a:spAutoFit/>
            </a:bodyPr>
            <a:lstStyle/>
            <a:p>
              <a:r>
                <a:rPr lang="en-US" sz="1200" dirty="0" smtClean="0">
                  <a:latin typeface="Arial" charset="0"/>
                  <a:ea typeface="Arial" charset="0"/>
                  <a:cs typeface="Arial" charset="0"/>
                </a:rPr>
                <a:t>-8</a:t>
              </a:r>
              <a:endParaRPr lang="en-US" sz="1200" dirty="0">
                <a:latin typeface="Arial" charset="0"/>
                <a:ea typeface="Arial" charset="0"/>
                <a:cs typeface="Arial" charset="0"/>
              </a:endParaRPr>
            </a:p>
          </p:txBody>
        </p:sp>
      </p:grpSp>
      <p:sp>
        <p:nvSpPr>
          <p:cNvPr id="26" name="TextBox 25"/>
          <p:cNvSpPr txBox="1"/>
          <p:nvPr/>
        </p:nvSpPr>
        <p:spPr>
          <a:xfrm>
            <a:off x="4745981" y="5031489"/>
            <a:ext cx="3934485" cy="938719"/>
          </a:xfrm>
          <a:prstGeom prst="rect">
            <a:avLst/>
          </a:prstGeom>
          <a:noFill/>
        </p:spPr>
        <p:txBody>
          <a:bodyPr wrap="square" rtlCol="0">
            <a:spAutoFit/>
          </a:bodyPr>
          <a:lstStyle/>
          <a:p>
            <a:r>
              <a:rPr lang="en-US" sz="1100" dirty="0" smtClean="0">
                <a:latin typeface="Arial" charset="0"/>
                <a:ea typeface="Arial" charset="0"/>
                <a:cs typeface="Arial" charset="0"/>
              </a:rPr>
              <a:t>An atomic force microscope probe (top) is used to measure the shape of a nanoparticle packing before (left) and after an indentation experiment is performed. After the experiment, performed in the boxed region, only one particle (right) is seen to be perturbed.</a:t>
            </a:r>
            <a:endParaRPr lang="en-US" sz="1100" dirty="0">
              <a:latin typeface="Arial" charset="0"/>
              <a:ea typeface="Arial" charset="0"/>
              <a:cs typeface="Arial" charset="0"/>
            </a:endParaRPr>
          </a:p>
        </p:txBody>
      </p:sp>
      <p:sp>
        <p:nvSpPr>
          <p:cNvPr id="27" name="Rectangle 26"/>
          <p:cNvSpPr/>
          <p:nvPr/>
        </p:nvSpPr>
        <p:spPr>
          <a:xfrm>
            <a:off x="152400" y="346918"/>
            <a:ext cx="2759824" cy="276999"/>
          </a:xfrm>
          <a:prstGeom prst="rect">
            <a:avLst/>
          </a:prstGeom>
        </p:spPr>
        <p:txBody>
          <a:bodyPr wrap="square" anchor="ctr">
            <a:spAutoFit/>
          </a:bodyPr>
          <a:lstStyle/>
          <a:p>
            <a:r>
              <a:rPr lang="en-US" sz="1200" b="1" dirty="0">
                <a:solidFill>
                  <a:schemeClr val="bg1"/>
                </a:solidFill>
              </a:rPr>
              <a:t>NSF MRSEC DMR-11-20901</a:t>
            </a:r>
          </a:p>
        </p:txBody>
      </p:sp>
    </p:spTree>
    <p:extLst>
      <p:ext uri="{BB962C8B-B14F-4D97-AF65-F5344CB8AC3E}">
        <p14:creationId xmlns:p14="http://schemas.microsoft.com/office/powerpoint/2010/main" val="324317329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14366</TotalTime>
  <Words>289</Words>
  <Application>Microsoft Office PowerPoint</Application>
  <PresentationFormat>On-screen Show (4:3)</PresentationFormat>
  <Paragraphs>21</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News Gothic MT</vt:lpstr>
      <vt:lpstr>Wingdings 2</vt:lpstr>
      <vt:lpstr>Breeze</vt:lpstr>
      <vt:lpstr>Heterogeneity in the small-scale deformation behavior of disordered nanoparticle packings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rob</dc:creator>
  <cp:keywords/>
  <dc:description/>
  <cp:lastModifiedBy>Felice Macera</cp:lastModifiedBy>
  <cp:revision>43</cp:revision>
  <cp:lastPrinted>2016-08-01T15:14:13Z</cp:lastPrinted>
  <dcterms:created xsi:type="dcterms:W3CDTF">2016-07-19T18:16:54Z</dcterms:created>
  <dcterms:modified xsi:type="dcterms:W3CDTF">2017-02-28T14:55:19Z</dcterms:modified>
  <cp:category/>
</cp:coreProperties>
</file>