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66AB-253E-4D79-BCB8-746D121A6267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64E8D-F204-4439-9AA5-1F9A9876A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</a:t>
            </a:r>
            <a:r>
              <a:rPr lang="en-US" baseline="0" dirty="0"/>
              <a:t> note: </a:t>
            </a:r>
            <a:r>
              <a:rPr lang="en-US" dirty="0"/>
              <a:t>These </a:t>
            </a:r>
            <a:r>
              <a:rPr lang="en-US" baseline="0" dirty="0" err="1"/>
              <a:t>superlattices</a:t>
            </a:r>
            <a:r>
              <a:rPr lang="en-US" baseline="0" dirty="0"/>
              <a:t> involve assembly of two different kinds of nanocrystals (thus, </a:t>
            </a:r>
            <a:r>
              <a:rPr lang="en-US" i="1" baseline="0" dirty="0"/>
              <a:t>binary</a:t>
            </a:r>
            <a:r>
              <a:rPr lang="en-US" baseline="0" dirty="0"/>
              <a:t> </a:t>
            </a:r>
            <a:r>
              <a:rPr lang="en-US" baseline="0" dirty="0" err="1"/>
              <a:t>superlattices</a:t>
            </a:r>
            <a:r>
              <a:rPr lang="en-US" baseline="0" dirty="0"/>
              <a:t>), and many shown include two different kinds of ligands.  These new ligands are enabling synthesis of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metallic, chalcogenide,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pnictide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oxide and rare-earth nanocrystals, greatly expanding the “periodic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table” of nanocrystals that one can draw from.  Additionally, the ligands are able to tune the NC-NC interaction from hard sphere to “soft” sphere, which then changes the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superlattice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crystal 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64E8D-F204-4439-9AA5-1F9A9876A6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8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Polycatenar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Ligands Control Nanocrystal Synthesis and Self-Assembly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Diroll, Jishkariani, Cargnello, Murray </a:t>
            </a:r>
            <a:r>
              <a:rPr lang="it-IT" sz="1200" b="1" dirty="0" smtClean="0">
                <a:solidFill>
                  <a:schemeClr val="bg1"/>
                </a:solidFill>
              </a:rPr>
              <a:t>(</a:t>
            </a:r>
            <a:r>
              <a:rPr lang="en-US" sz="1200" b="1" dirty="0">
                <a:solidFill>
                  <a:schemeClr val="bg1"/>
                </a:solidFill>
              </a:rPr>
              <a:t>University of Pennsylvania</a:t>
            </a:r>
            <a:r>
              <a:rPr lang="it-IT" sz="1200" b="1" dirty="0" smtClean="0">
                <a:solidFill>
                  <a:schemeClr val="bg1"/>
                </a:solidFill>
              </a:rPr>
              <a:t>), Donnio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(CNRS)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DMR-11-20901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231472" y="1727886"/>
            <a:ext cx="5512478" cy="42609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2016</a:t>
            </a:r>
          </a:p>
        </p:txBody>
      </p:sp>
      <p:pic>
        <p:nvPicPr>
          <p:cNvPr id="14" name="Picture 13" descr="Nine images showing different types of periodic, geometrical arrangements of nanocrystals. " title="Figure of new nanocrystal superlattices 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768" y="1799415"/>
            <a:ext cx="5397914" cy="3604953"/>
          </a:xfrm>
          <a:prstGeom prst="rect">
            <a:avLst/>
          </a:prstGeom>
        </p:spPr>
      </p:pic>
      <p:grpSp>
        <p:nvGrpSpPr>
          <p:cNvPr id="1030" name="Group 1029"/>
          <p:cNvGrpSpPr/>
          <p:nvPr/>
        </p:nvGrpSpPr>
        <p:grpSpPr>
          <a:xfrm>
            <a:off x="374396" y="1081555"/>
            <a:ext cx="2811800" cy="1502041"/>
            <a:chOff x="374396" y="1081555"/>
            <a:chExt cx="2811800" cy="1502041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1777344" y="1195779"/>
              <a:ext cx="1408852" cy="1387817"/>
              <a:chOff x="994342" y="1107933"/>
              <a:chExt cx="1408852" cy="138781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94342" y="1413833"/>
                <a:ext cx="809992" cy="329841"/>
                <a:chOff x="152400" y="1361928"/>
                <a:chExt cx="809992" cy="32984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52400" y="1361928"/>
                  <a:ext cx="673223" cy="32984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98004" y="1375593"/>
                  <a:ext cx="7643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/>
                  <a:r>
                    <a:rPr lang="en-US" sz="12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IRG-4 </a:t>
                  </a:r>
                </a:p>
              </p:txBody>
            </p:sp>
          </p:grpSp>
          <p:pic>
            <p:nvPicPr>
              <p:cNvPr id="1026" name="Picture 2" descr="Solvay Logo, Before and After"/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017884" y="1107933"/>
                <a:ext cx="385310" cy="437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upload.wikimedia.org/wikipedia/en/thumb/7/74/CNRS_logo.svg/474px-CNRS_logo.svg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9852" y="2133739"/>
                <a:ext cx="357486" cy="362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Freeform 35"/>
              <p:cNvSpPr/>
              <p:nvPr/>
            </p:nvSpPr>
            <p:spPr>
              <a:xfrm rot="14227055">
                <a:off x="1263356" y="1946882"/>
                <a:ext cx="557285" cy="134733"/>
              </a:xfrm>
              <a:custGeom>
                <a:avLst/>
                <a:gdLst>
                  <a:gd name="connsiteX0" fmla="*/ 1141597 w 1141597"/>
                  <a:gd name="connsiteY0" fmla="*/ 120409 h 429566"/>
                  <a:gd name="connsiteX1" fmla="*/ 493527 w 1141597"/>
                  <a:gd name="connsiteY1" fmla="*/ 13877 h 429566"/>
                  <a:gd name="connsiteX2" fmla="*/ 40766 w 1141597"/>
                  <a:gd name="connsiteY2" fmla="*/ 395617 h 429566"/>
                  <a:gd name="connsiteX3" fmla="*/ 49644 w 1141597"/>
                  <a:gd name="connsiteY3" fmla="*/ 386740 h 42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97" h="429566">
                    <a:moveTo>
                      <a:pt x="1141597" y="120409"/>
                    </a:moveTo>
                    <a:cubicBezTo>
                      <a:pt x="909298" y="44209"/>
                      <a:pt x="676999" y="-31991"/>
                      <a:pt x="493527" y="13877"/>
                    </a:cubicBezTo>
                    <a:cubicBezTo>
                      <a:pt x="310055" y="59745"/>
                      <a:pt x="40766" y="395617"/>
                      <a:pt x="40766" y="395617"/>
                    </a:cubicBezTo>
                    <a:cubicBezTo>
                      <a:pt x="-33214" y="457761"/>
                      <a:pt x="8215" y="422250"/>
                      <a:pt x="49644" y="386740"/>
                    </a:cubicBezTo>
                  </a:path>
                </a:pathLst>
              </a:custGeom>
              <a:noFill/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7287164">
                <a:off x="1918945" y="1819220"/>
                <a:ext cx="646763" cy="148060"/>
              </a:xfrm>
              <a:custGeom>
                <a:avLst/>
                <a:gdLst>
                  <a:gd name="connsiteX0" fmla="*/ 1141597 w 1141597"/>
                  <a:gd name="connsiteY0" fmla="*/ 120409 h 429566"/>
                  <a:gd name="connsiteX1" fmla="*/ 493527 w 1141597"/>
                  <a:gd name="connsiteY1" fmla="*/ 13877 h 429566"/>
                  <a:gd name="connsiteX2" fmla="*/ 40766 w 1141597"/>
                  <a:gd name="connsiteY2" fmla="*/ 395617 h 429566"/>
                  <a:gd name="connsiteX3" fmla="*/ 49644 w 1141597"/>
                  <a:gd name="connsiteY3" fmla="*/ 386740 h 42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97" h="429566">
                    <a:moveTo>
                      <a:pt x="1141597" y="120409"/>
                    </a:moveTo>
                    <a:cubicBezTo>
                      <a:pt x="909298" y="44209"/>
                      <a:pt x="676999" y="-31991"/>
                      <a:pt x="493527" y="13877"/>
                    </a:cubicBezTo>
                    <a:cubicBezTo>
                      <a:pt x="310055" y="59745"/>
                      <a:pt x="40766" y="395617"/>
                      <a:pt x="40766" y="395617"/>
                    </a:cubicBezTo>
                    <a:cubicBezTo>
                      <a:pt x="-33214" y="457761"/>
                      <a:pt x="8215" y="422250"/>
                      <a:pt x="49644" y="386740"/>
                    </a:cubicBezTo>
                  </a:path>
                </a:pathLst>
              </a:custGeom>
              <a:noFill/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21209174">
                <a:off x="1427984" y="1177679"/>
                <a:ext cx="557285" cy="134733"/>
              </a:xfrm>
              <a:custGeom>
                <a:avLst/>
                <a:gdLst>
                  <a:gd name="connsiteX0" fmla="*/ 1141597 w 1141597"/>
                  <a:gd name="connsiteY0" fmla="*/ 120409 h 429566"/>
                  <a:gd name="connsiteX1" fmla="*/ 493527 w 1141597"/>
                  <a:gd name="connsiteY1" fmla="*/ 13877 h 429566"/>
                  <a:gd name="connsiteX2" fmla="*/ 40766 w 1141597"/>
                  <a:gd name="connsiteY2" fmla="*/ 395617 h 429566"/>
                  <a:gd name="connsiteX3" fmla="*/ 49644 w 1141597"/>
                  <a:gd name="connsiteY3" fmla="*/ 386740 h 42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97" h="429566">
                    <a:moveTo>
                      <a:pt x="1141597" y="120409"/>
                    </a:moveTo>
                    <a:cubicBezTo>
                      <a:pt x="909298" y="44209"/>
                      <a:pt x="676999" y="-31991"/>
                      <a:pt x="493527" y="13877"/>
                    </a:cubicBezTo>
                    <a:cubicBezTo>
                      <a:pt x="310055" y="59745"/>
                      <a:pt x="40766" y="395617"/>
                      <a:pt x="40766" y="395617"/>
                    </a:cubicBezTo>
                    <a:cubicBezTo>
                      <a:pt x="-33214" y="457761"/>
                      <a:pt x="8215" y="422250"/>
                      <a:pt x="49644" y="386740"/>
                    </a:cubicBezTo>
                  </a:path>
                </a:pathLst>
              </a:custGeom>
              <a:noFill/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9" name="TextBox 1028"/>
            <p:cNvSpPr txBox="1"/>
            <p:nvPr/>
          </p:nvSpPr>
          <p:spPr>
            <a:xfrm>
              <a:off x="374396" y="1081555"/>
              <a:ext cx="1937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Penn-COMPASS</a:t>
              </a:r>
            </a:p>
            <a:p>
              <a:r>
                <a:rPr lang="en-US" dirty="0"/>
                <a:t>Partnership:</a:t>
              </a: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235411" y="2737484"/>
            <a:ext cx="29507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IRG-4 creates new forms of matter by assembling nanometer-sized crystals into large, ordered, complex assemblies (nanocrystal </a:t>
            </a:r>
            <a:r>
              <a:rPr lang="en-US" sz="1400" dirty="0" err="1"/>
              <a:t>superlattices</a:t>
            </a:r>
            <a:r>
              <a:rPr lang="en-US" sz="1400" dirty="0"/>
              <a:t>.  </a:t>
            </a:r>
          </a:p>
          <a:p>
            <a:endParaRPr lang="en-US" sz="1400" b="1" dirty="0"/>
          </a:p>
          <a:p>
            <a:r>
              <a:rPr lang="en-US" sz="1400" b="1" dirty="0"/>
              <a:t>Murray</a:t>
            </a:r>
            <a:r>
              <a:rPr lang="en-US" sz="1400" dirty="0"/>
              <a:t> (IRG-4) and </a:t>
            </a:r>
            <a:r>
              <a:rPr lang="en-US" sz="1400" b="1" dirty="0"/>
              <a:t>Donnio</a:t>
            </a:r>
            <a:r>
              <a:rPr lang="en-US" sz="1400" dirty="0"/>
              <a:t> (CNRS) have synthesized a library of molecules (</a:t>
            </a:r>
            <a:r>
              <a:rPr lang="en-US" sz="1400" dirty="0" err="1"/>
              <a:t>polycatenars</a:t>
            </a:r>
            <a:r>
              <a:rPr lang="en-US" sz="1400" dirty="0"/>
              <a:t>) that enable new kinds of nanocrystals and </a:t>
            </a:r>
            <a:r>
              <a:rPr lang="en-US" sz="1400" dirty="0" err="1"/>
              <a:t>superlattices</a:t>
            </a:r>
            <a:r>
              <a:rPr lang="en-US" sz="1400" dirty="0"/>
              <a:t>.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46036" y="5404368"/>
            <a:ext cx="534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Examples of new nanocrystal </a:t>
            </a:r>
            <a:r>
              <a:rPr lang="en-US" sz="1400" dirty="0" err="1"/>
              <a:t>superlattices</a:t>
            </a:r>
            <a:r>
              <a:rPr lang="en-US" sz="1400" dirty="0"/>
              <a:t> made possible by </a:t>
            </a:r>
            <a:r>
              <a:rPr lang="en-US" sz="1400" dirty="0" err="1"/>
              <a:t>polycatenar</a:t>
            </a:r>
            <a:r>
              <a:rPr lang="en-US" sz="1400" dirty="0"/>
              <a:t> ligands.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1472" y="6283258"/>
            <a:ext cx="5344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Diroll</a:t>
            </a:r>
            <a:r>
              <a:rPr lang="en-US" sz="1200" dirty="0"/>
              <a:t>, Jishkariani, </a:t>
            </a:r>
            <a:r>
              <a:rPr lang="en-US" sz="1200" dirty="0" err="1"/>
              <a:t>Cargnello</a:t>
            </a:r>
            <a:r>
              <a:rPr lang="en-US" sz="1200" dirty="0"/>
              <a:t>, </a:t>
            </a:r>
            <a:r>
              <a:rPr lang="en-US" sz="1200" b="1" dirty="0"/>
              <a:t>Murray</a:t>
            </a:r>
            <a:r>
              <a:rPr lang="en-US" sz="1200" dirty="0"/>
              <a:t>, </a:t>
            </a:r>
            <a:r>
              <a:rPr lang="en-US" sz="1200" b="1" dirty="0"/>
              <a:t>Donnio</a:t>
            </a:r>
            <a:r>
              <a:rPr lang="en-US" sz="1200" dirty="0"/>
              <a:t>, </a:t>
            </a:r>
            <a:r>
              <a:rPr lang="en-US" sz="1200" i="1" dirty="0"/>
              <a:t>J. Am. Chem. Soc</a:t>
            </a:r>
            <a:r>
              <a:rPr lang="en-US" sz="1200" dirty="0"/>
              <a:t>. </a:t>
            </a:r>
            <a:r>
              <a:rPr lang="en-US" sz="1200" b="1" dirty="0"/>
              <a:t>2016</a:t>
            </a:r>
            <a:r>
              <a:rPr lang="en-US" sz="1200" dirty="0"/>
              <a:t>,138, 10508-10515.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Lego </a:t>
            </a:r>
            <a:r>
              <a:rPr lang="en-US" sz="1800" b="1" dirty="0">
                <a:solidFill>
                  <a:schemeClr val="tx1"/>
                </a:solidFill>
              </a:rPr>
              <a:t>Optics Lab @GEMS Summer Camp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C. Kagan</a:t>
            </a:r>
            <a:r>
              <a:rPr lang="en-US" sz="1200" b="1" dirty="0">
                <a:solidFill>
                  <a:schemeClr val="bg1"/>
                </a:solidFill>
              </a:rPr>
              <a:t>, University of Pennsylvania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DMR-11-20901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13433" y="1679738"/>
            <a:ext cx="342016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/>
              <a:t>The </a:t>
            </a:r>
            <a:r>
              <a:rPr lang="en-US" sz="1400" b="1" dirty="0" smtClean="0"/>
              <a:t>Kagan</a:t>
            </a:r>
            <a:r>
              <a:rPr lang="en-US" sz="1400" dirty="0" smtClean="0"/>
              <a:t> (IRG-4) group created a Lego Optics lab for Penn’s Girls </a:t>
            </a:r>
            <a:r>
              <a:rPr lang="en-US" sz="1400" dirty="0"/>
              <a:t>in Engineering, Math and Science (GEMS) summer camp for 6</a:t>
            </a:r>
            <a:r>
              <a:rPr lang="en-US" sz="1400" baseline="30000" dirty="0"/>
              <a:t>th</a:t>
            </a:r>
            <a:r>
              <a:rPr lang="en-US" sz="1400" dirty="0"/>
              <a:t>-8</a:t>
            </a:r>
            <a:r>
              <a:rPr lang="en-US" sz="1400" baseline="30000" dirty="0"/>
              <a:t>th</a:t>
            </a:r>
            <a:r>
              <a:rPr lang="en-US" sz="1400" dirty="0"/>
              <a:t> grade </a:t>
            </a:r>
            <a:r>
              <a:rPr lang="en-US" sz="1400" dirty="0" smtClean="0"/>
              <a:t>girls.</a:t>
            </a:r>
          </a:p>
          <a:p>
            <a:endParaRPr lang="en-US" sz="1400" dirty="0"/>
          </a:p>
          <a:p>
            <a:r>
              <a:rPr lang="en-US" sz="1400" dirty="0" smtClean="0"/>
              <a:t>Middle school girls learn about the reflection, refraction, polarization, and diffraction of light hands-on. Lego is used to build mounts for light sources, optical elements, and detectors and the interaction of light with matter. </a:t>
            </a:r>
            <a:endParaRPr lang="en-US" sz="14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679738"/>
            <a:ext cx="4161901" cy="4278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wo undergraduates and six high school students grouped around a table." title="Diffraction demonstratio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656" y="1952129"/>
            <a:ext cx="3061970" cy="229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906949" y="4429957"/>
            <a:ext cx="3566376" cy="1809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MRSEC </a:t>
            </a:r>
            <a:r>
              <a:rPr lang="en-US" sz="1400" dirty="0" smtClean="0"/>
              <a:t>undergraduates </a:t>
            </a:r>
            <a:r>
              <a:rPr lang="en-US" sz="1400" dirty="0"/>
              <a:t>Lizzy Dresselhaus and Natasha Iotov demonstrate diffraction of light to 6</a:t>
            </a:r>
            <a:r>
              <a:rPr lang="en-US" sz="1400" baseline="30000" dirty="0"/>
              <a:t>th</a:t>
            </a:r>
            <a:r>
              <a:rPr lang="en-US" sz="1400" dirty="0"/>
              <a:t>-8</a:t>
            </a:r>
            <a:r>
              <a:rPr lang="en-US" sz="1400" baseline="30000" dirty="0"/>
              <a:t>th</a:t>
            </a:r>
            <a:r>
              <a:rPr lang="en-US" sz="1400" dirty="0"/>
              <a:t> grade middle school girls participating in the Girls in Engineering Math and Science (GEMs) summer camp. (</a:t>
            </a:r>
            <a:r>
              <a:rPr lang="en-US" sz="1400" b="1" dirty="0"/>
              <a:t>Kagan</a:t>
            </a:r>
            <a:r>
              <a:rPr lang="en-US" sz="1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 </a:t>
            </a:r>
          </a:p>
          <a:p>
            <a:pPr>
              <a:lnSpc>
                <a:spcPct val="12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15992</TotalTime>
  <Words>327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News Gothic MT</vt:lpstr>
      <vt:lpstr>Wingdings 2</vt:lpstr>
      <vt:lpstr>Breeze</vt:lpstr>
      <vt:lpstr>Polycatenar Ligands Control Nanocrystal Synthesis and Self-Assembly</vt:lpstr>
      <vt:lpstr>Lego Optics Lab @GEMS Summer Camp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37</cp:revision>
  <cp:lastPrinted>2016-08-01T15:14:13Z</cp:lastPrinted>
  <dcterms:created xsi:type="dcterms:W3CDTF">2016-07-19T18:16:54Z</dcterms:created>
  <dcterms:modified xsi:type="dcterms:W3CDTF">2017-05-24T16:33:10Z</dcterms:modified>
  <cp:category/>
</cp:coreProperties>
</file>