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0" autoAdjust="0"/>
    <p:restoredTop sz="94660"/>
  </p:normalViewPr>
  <p:slideViewPr>
    <p:cSldViewPr snapToGrid="0" snapToObjects="1">
      <p:cViewPr varScale="1">
        <p:scale>
          <a:sx n="115" d="100"/>
          <a:sy n="115" d="100"/>
        </p:scale>
        <p:origin x="106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9748" y="1995294"/>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dirty="0" smtClean="0"/>
              <a:t>Click to edit Master title style</a:t>
            </a:r>
            <a:endParaRPr dirty="0"/>
          </a:p>
        </p:txBody>
      </p:sp>
      <p:sp>
        <p:nvSpPr>
          <p:cNvPr id="3" name="Subtitle 2"/>
          <p:cNvSpPr>
            <a:spLocks noGrp="1"/>
          </p:cNvSpPr>
          <p:nvPr>
            <p:ph type="subTitle" idx="1"/>
          </p:nvPr>
        </p:nvSpPr>
        <p:spPr>
          <a:xfrm>
            <a:off x="1399747" y="3956266"/>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09929" y="-26103"/>
            <a:ext cx="5281622" cy="803189"/>
          </a:xfrm>
        </p:spPr>
        <p:txBody>
          <a:bodyPr/>
          <a:lstStyle>
            <a:lvl1pPr algn="l">
              <a:defRPr sz="2000">
                <a:solidFill>
                  <a:srgbClr val="FFFFFF"/>
                </a:solidFill>
              </a:defRPr>
            </a:lvl1pPr>
          </a:lstStyle>
          <a:p>
            <a:r>
              <a:rPr lang="en-US" dirty="0" smtClean="0"/>
              <a:t>Click to edit Master title style</a:t>
            </a:r>
            <a:endParaRPr dirty="0"/>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AA67AA0-DEF6-D741-AF0E-1BCF8203E1C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66513" y="25655"/>
            <a:ext cx="5795584" cy="731178"/>
          </a:xfrm>
        </p:spPr>
        <p:txBody>
          <a:bodyPr/>
          <a:lstStyle>
            <a:lvl1pPr algn="l">
              <a:defRPr sz="2400">
                <a:solidFill>
                  <a:schemeClr val="bg1"/>
                </a:solidFill>
              </a:defRPr>
            </a:lvl1pPr>
          </a:lstStyle>
          <a:p>
            <a:r>
              <a:rPr lang="en-US" dirty="0" smtClean="0"/>
              <a:t>Click to edit Master title style</a:t>
            </a:r>
            <a:endParaRPr dirty="0"/>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Date Placeholder 4"/>
          <p:cNvSpPr>
            <a:spLocks noGrp="1"/>
          </p:cNvSpPr>
          <p:nvPr>
            <p:ph type="dt" sz="half" idx="10"/>
          </p:nvPr>
        </p:nvSpPr>
        <p:spPr/>
        <p:txBody>
          <a:bodyPr/>
          <a:lstStyle/>
          <a:p>
            <a:fld id="{DAA67AA0-DEF6-D741-AF0E-1BCF8203E1C0}"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A67AA0-DEF6-D741-AF0E-1BCF8203E1C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346036" y="240822"/>
            <a:ext cx="5797964" cy="504198"/>
          </a:xfrm>
        </p:spPr>
        <p:txBody>
          <a:bodyPr/>
          <a:lstStyle>
            <a:lvl1pPr algn="l">
              <a:defRPr sz="2400">
                <a:solidFill>
                  <a:srgbClr val="FFFFFF"/>
                </a:solidFill>
              </a:defRPr>
            </a:lvl1pPr>
          </a:lstStyle>
          <a:p>
            <a:r>
              <a:rPr lang="en-US" dirty="0" smtClean="0"/>
              <a:t>Click to edit Master title style</a:t>
            </a:r>
            <a:endParaRPr dirty="0"/>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l">
              <a:spcBef>
                <a:spcPts val="0"/>
              </a:spcBef>
              <a:buNone/>
              <a:defRPr sz="1600" b="1">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7" name="Date Placeholder 6"/>
          <p:cNvSpPr>
            <a:spLocks noGrp="1"/>
          </p:cNvSpPr>
          <p:nvPr>
            <p:ph type="dt" sz="half" idx="10"/>
          </p:nvPr>
        </p:nvSpPr>
        <p:spPr/>
        <p:txBody>
          <a:bodyPr/>
          <a:lstStyle/>
          <a:p>
            <a:fld id="{DAA67AA0-DEF6-D741-AF0E-1BCF8203E1C0}"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A1B1B6-1873-E042-A246-BC0F54B866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image" Target="../media/image2.jpeg"/><Relationship Id="rId12"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6.jpeg"/><Relationship Id="rId5" Type="http://schemas.openxmlformats.org/officeDocument/2006/relationships/slideLayout" Target="../slideLayouts/slideLayout5.xml"/><Relationship Id="rId10" Type="http://schemas.openxmlformats.org/officeDocument/2006/relationships/image" Target="../media/image5.jpeg"/><Relationship Id="rId4" Type="http://schemas.openxmlformats.org/officeDocument/2006/relationships/slideLayout" Target="../slideLayouts/slideLayout4.xml"/><Relationship Id="rId9"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DAA67AA0-DEF6-D741-AF0E-1BCF8203E1C0}" type="datetimeFigureOut">
              <a:rPr lang="en-US" smtClean="0"/>
              <a:t>5/24/2017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FA1B1B6-1873-E042-A246-BC0F54B866B4}" type="slidenum">
              <a:rPr lang="en-US" smtClean="0"/>
              <a:t>‹#›</a:t>
            </a:fld>
            <a:endParaRPr lang="en-US"/>
          </a:p>
        </p:txBody>
      </p:sp>
      <p:pic>
        <p:nvPicPr>
          <p:cNvPr id="7" name="Picture 6" descr="DMR Templates BMAT.jpg"/>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8" name="Picture 7" descr="DMR Templates MMN.jpg"/>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9" name="Picture 8" descr="DMR Templates CER.jpg"/>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0" name="Picture 9" descr="DMR Templates CMMT.jpg"/>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1" name="Picture 10" descr="DMR Templates D.jpg"/>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2" name="Picture 11" descr="DMR Templates 88P.jpg"/>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4" r:id="rId4"/>
    <p:sldLayoutId id="2147483666" r:id="rId5"/>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6036" y="110532"/>
            <a:ext cx="5797964" cy="803867"/>
          </a:xfrm>
        </p:spPr>
        <p:txBody>
          <a:bodyPr anchor="ctr"/>
          <a:lstStyle/>
          <a:p>
            <a:r>
              <a:rPr lang="en-US" sz="1800" b="1" dirty="0">
                <a:solidFill>
                  <a:schemeClr val="tx1"/>
                </a:solidFill>
              </a:rPr>
              <a:t>MRSEC-Related Research by High School Students</a:t>
            </a:r>
          </a:p>
        </p:txBody>
      </p:sp>
      <p:sp>
        <p:nvSpPr>
          <p:cNvPr id="7" name="Rectangle 6"/>
          <p:cNvSpPr/>
          <p:nvPr/>
        </p:nvSpPr>
        <p:spPr>
          <a:xfrm>
            <a:off x="4371035" y="1014660"/>
            <a:ext cx="4692577" cy="461665"/>
          </a:xfrm>
          <a:prstGeom prst="rect">
            <a:avLst/>
          </a:prstGeom>
        </p:spPr>
        <p:txBody>
          <a:bodyPr wrap="square" anchor="ctr">
            <a:spAutoFit/>
          </a:bodyPr>
          <a:lstStyle/>
          <a:p>
            <a:r>
              <a:rPr lang="en-US" sz="1200" b="1" dirty="0">
                <a:solidFill>
                  <a:schemeClr val="bg1"/>
                </a:solidFill>
              </a:rPr>
              <a:t>V. </a:t>
            </a:r>
            <a:r>
              <a:rPr lang="en-US" sz="1200" b="1" dirty="0" err="1">
                <a:solidFill>
                  <a:schemeClr val="bg1"/>
                </a:solidFill>
              </a:rPr>
              <a:t>Percec</a:t>
            </a:r>
            <a:r>
              <a:rPr lang="en-US" sz="1200" b="1" dirty="0">
                <a:solidFill>
                  <a:schemeClr val="bg1"/>
                </a:solidFill>
              </a:rPr>
              <a:t>, M. Kozlowski, D. Durian, A.R. </a:t>
            </a:r>
            <a:r>
              <a:rPr lang="en-US" sz="1200" b="1" dirty="0" err="1">
                <a:solidFill>
                  <a:schemeClr val="bg1"/>
                </a:solidFill>
              </a:rPr>
              <a:t>McGhie</a:t>
            </a:r>
            <a:r>
              <a:rPr lang="en-US" sz="1200" b="1" dirty="0">
                <a:solidFill>
                  <a:schemeClr val="bg1"/>
                </a:solidFill>
              </a:rPr>
              <a:t> </a:t>
            </a:r>
            <a:r>
              <a:rPr lang="en-US" sz="1200" b="1" dirty="0" smtClean="0">
                <a:solidFill>
                  <a:schemeClr val="bg1"/>
                </a:solidFill>
              </a:rPr>
              <a:t>&amp;</a:t>
            </a:r>
            <a:br>
              <a:rPr lang="en-US" sz="1200" b="1" dirty="0" smtClean="0">
                <a:solidFill>
                  <a:schemeClr val="bg1"/>
                </a:solidFill>
              </a:rPr>
            </a:br>
            <a:r>
              <a:rPr lang="en-US" sz="1200" b="1" dirty="0" smtClean="0">
                <a:solidFill>
                  <a:schemeClr val="bg1"/>
                </a:solidFill>
              </a:rPr>
              <a:t>M.W. </a:t>
            </a:r>
            <a:r>
              <a:rPr lang="en-US" sz="1200" b="1" dirty="0" err="1" smtClean="0">
                <a:solidFill>
                  <a:schemeClr val="bg1"/>
                </a:solidFill>
              </a:rPr>
              <a:t>Licurse</a:t>
            </a:r>
            <a:r>
              <a:rPr lang="en-US" sz="1200" b="1" dirty="0">
                <a:solidFill>
                  <a:schemeClr val="bg1"/>
                </a:solidFill>
              </a:rPr>
              <a:t>, University of Pennsylvania</a:t>
            </a:r>
          </a:p>
        </p:txBody>
      </p:sp>
      <p:sp>
        <p:nvSpPr>
          <p:cNvPr id="8" name="Rectangle 7"/>
          <p:cNvSpPr/>
          <p:nvPr/>
        </p:nvSpPr>
        <p:spPr>
          <a:xfrm>
            <a:off x="152400" y="346918"/>
            <a:ext cx="2759824" cy="276999"/>
          </a:xfrm>
          <a:prstGeom prst="rect">
            <a:avLst/>
          </a:prstGeom>
        </p:spPr>
        <p:txBody>
          <a:bodyPr wrap="square" anchor="ctr">
            <a:spAutoFit/>
          </a:bodyPr>
          <a:lstStyle/>
          <a:p>
            <a:r>
              <a:rPr lang="en-US" sz="1200" b="1" dirty="0">
                <a:solidFill>
                  <a:schemeClr val="bg1"/>
                </a:solidFill>
              </a:rPr>
              <a:t>NSF MRSEC DMR-11-20901</a:t>
            </a:r>
          </a:p>
        </p:txBody>
      </p:sp>
      <p:sp>
        <p:nvSpPr>
          <p:cNvPr id="9" name="Text Box 28"/>
          <p:cNvSpPr txBox="1">
            <a:spLocks noChangeArrowheads="1"/>
          </p:cNvSpPr>
          <p:nvPr/>
        </p:nvSpPr>
        <p:spPr bwMode="auto">
          <a:xfrm>
            <a:off x="161544" y="1640594"/>
            <a:ext cx="4995672"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200" dirty="0"/>
              <a:t>For many years now, MRSEC-affiliated faculty have accepted high school students into their labs during the summer, or on weekends during the semester, to undertake research projects that are supervised by a post-doctoral scholar or a senior graduate student. Student selection is made by the faculty member, who is responsible for the student during the program, and students first undertake safety training with EHRS. The number of students chosen for this program has been increasing: 10 in 2013, 17 in 2014, 16 in 2015, 19 in 2016. Following high school, almost all students have entered STEM program in college with many going to top schools. Interestingly, since 2014, six of our HS students have been co-authors on archival publications. They are: </a:t>
            </a:r>
            <a:r>
              <a:rPr lang="en-US" sz="1200" b="1" dirty="0"/>
              <a:t>Ariel </a:t>
            </a:r>
            <a:r>
              <a:rPr lang="en-US" sz="1200" b="1" dirty="0" smtClean="0"/>
              <a:t>Kinghoffer</a:t>
            </a:r>
            <a:r>
              <a:rPr lang="en-US" sz="1200" dirty="0" smtClean="0"/>
              <a:t>, </a:t>
            </a:r>
            <a:r>
              <a:rPr lang="en-US" sz="1200" dirty="0"/>
              <a:t>Central HS, </a:t>
            </a:r>
            <a:r>
              <a:rPr lang="en-US" sz="1200" dirty="0" err="1" smtClean="0"/>
              <a:t>Phila</a:t>
            </a:r>
            <a:r>
              <a:rPr lang="en-US" sz="1200" dirty="0" smtClean="0"/>
              <a:t>., </a:t>
            </a:r>
            <a:r>
              <a:rPr lang="en-US" sz="1200" dirty="0"/>
              <a:t>who co-authored a paper with Prof. </a:t>
            </a:r>
            <a:r>
              <a:rPr lang="en-US" sz="1200" b="1" dirty="0"/>
              <a:t>M. Kozlowski</a:t>
            </a:r>
            <a:r>
              <a:rPr lang="en-US" sz="1200" dirty="0"/>
              <a:t>, Chemistry, </a:t>
            </a:r>
            <a:r>
              <a:rPr lang="en-US" sz="1200" dirty="0" smtClean="0"/>
              <a:t>in </a:t>
            </a:r>
            <a:r>
              <a:rPr lang="en-US" sz="1200" i="1" dirty="0"/>
              <a:t>J.A.C.S.</a:t>
            </a:r>
            <a:r>
              <a:rPr lang="en-US" sz="1200" dirty="0"/>
              <a:t> </a:t>
            </a:r>
            <a:r>
              <a:rPr lang="en-US" sz="1200" b="1" dirty="0"/>
              <a:t>136</a:t>
            </a:r>
            <a:r>
              <a:rPr lang="en-US" sz="1200" dirty="0"/>
              <a:t> 30 10601-10604 (2014); </a:t>
            </a:r>
            <a:r>
              <a:rPr lang="en-US" sz="1200" b="1" dirty="0"/>
              <a:t>Nicholas </a:t>
            </a:r>
            <a:r>
              <a:rPr lang="en-US" sz="1200" b="1" dirty="0" err="1"/>
              <a:t>Gutsche</a:t>
            </a:r>
            <a:r>
              <a:rPr lang="en-US" sz="1200" dirty="0"/>
              <a:t>, Charter School of Wilmington, </a:t>
            </a:r>
            <a:r>
              <a:rPr lang="en-US" sz="1200" b="1" dirty="0" err="1"/>
              <a:t>Aleksander</a:t>
            </a:r>
            <a:r>
              <a:rPr lang="en-US" sz="1200" b="1" dirty="0"/>
              <a:t> K. R. </a:t>
            </a:r>
            <a:r>
              <a:rPr lang="en-US" sz="1200" b="1" dirty="0" err="1" smtClean="0"/>
              <a:t>Pesti</a:t>
            </a:r>
            <a:r>
              <a:rPr lang="en-US" sz="1200" dirty="0" smtClean="0"/>
              <a:t>, </a:t>
            </a:r>
            <a:r>
              <a:rPr lang="en-US" sz="1200" dirty="0" err="1"/>
              <a:t>Pennsbury</a:t>
            </a:r>
            <a:r>
              <a:rPr lang="en-US" sz="1200" dirty="0"/>
              <a:t> HS, and </a:t>
            </a:r>
            <a:r>
              <a:rPr lang="en-US" sz="1200" b="1" dirty="0"/>
              <a:t>James T. Olsen</a:t>
            </a:r>
            <a:r>
              <a:rPr lang="en-US" sz="1200" dirty="0"/>
              <a:t>, LaSalle College HS, co-authored a paper with Prof. </a:t>
            </a:r>
            <a:r>
              <a:rPr lang="en-US" sz="1200" b="1" dirty="0"/>
              <a:t>V. </a:t>
            </a:r>
            <a:r>
              <a:rPr lang="en-US" sz="1200" b="1" dirty="0" err="1"/>
              <a:t>Percec</a:t>
            </a:r>
            <a:r>
              <a:rPr lang="en-US" sz="1200" dirty="0"/>
              <a:t>, in </a:t>
            </a:r>
            <a:r>
              <a:rPr lang="en-US" sz="1200" i="1" dirty="0"/>
              <a:t>Organic Letters </a:t>
            </a:r>
            <a:r>
              <a:rPr lang="en-US" sz="1200" b="1" dirty="0"/>
              <a:t>16</a:t>
            </a:r>
            <a:r>
              <a:rPr lang="en-US" sz="1200" dirty="0"/>
              <a:t> 24 6326-6329 (2014); </a:t>
            </a:r>
            <a:r>
              <a:rPr lang="en-US" sz="1200" b="1" dirty="0"/>
              <a:t>Jack </a:t>
            </a:r>
            <a:r>
              <a:rPr lang="en-US" sz="1200" b="1" dirty="0" err="1"/>
              <a:t>Rubien</a:t>
            </a:r>
            <a:r>
              <a:rPr lang="en-US" sz="1200" dirty="0"/>
              <a:t>, also published a paper with Prof. </a:t>
            </a:r>
            <a:r>
              <a:rPr lang="en-US" sz="1200" b="1" dirty="0" err="1"/>
              <a:t>Percec</a:t>
            </a:r>
            <a:r>
              <a:rPr lang="en-US" sz="1200" b="1" dirty="0"/>
              <a:t>,</a:t>
            </a:r>
            <a:r>
              <a:rPr lang="en-US" sz="1200" dirty="0"/>
              <a:t> </a:t>
            </a:r>
            <a:r>
              <a:rPr lang="en-US" sz="1200" i="1" dirty="0"/>
              <a:t>J.A.C.S.</a:t>
            </a:r>
            <a:r>
              <a:rPr lang="en-US" sz="1200" dirty="0"/>
              <a:t>  </a:t>
            </a:r>
            <a:r>
              <a:rPr lang="en-US" sz="1200" b="1" dirty="0" smtClean="0"/>
              <a:t>138</a:t>
            </a:r>
            <a:r>
              <a:rPr lang="en-US" sz="1200" dirty="0" smtClean="0"/>
              <a:t>:38 </a:t>
            </a:r>
            <a:r>
              <a:rPr lang="en-US" sz="1200" dirty="0"/>
              <a:t>12655-12663 (2016); </a:t>
            </a:r>
            <a:r>
              <a:rPr lang="en-US" sz="1200" b="1" dirty="0"/>
              <a:t>Nicholas </a:t>
            </a:r>
            <a:r>
              <a:rPr lang="en-US" sz="1200" b="1" dirty="0" err="1"/>
              <a:t>Meysingier</a:t>
            </a:r>
            <a:r>
              <a:rPr lang="en-US" sz="1200" dirty="0"/>
              <a:t>, </a:t>
            </a:r>
            <a:r>
              <a:rPr lang="en-US" sz="1200" dirty="0" err="1"/>
              <a:t>Strathhaven</a:t>
            </a:r>
            <a:r>
              <a:rPr lang="en-US" sz="1200" dirty="0"/>
              <a:t> HS, published a paper with Prof. </a:t>
            </a:r>
            <a:r>
              <a:rPr lang="en-US" sz="1200" b="1" dirty="0"/>
              <a:t>D. Durian</a:t>
            </a:r>
            <a:r>
              <a:rPr lang="en-US" sz="1200" dirty="0"/>
              <a:t>, Physics, </a:t>
            </a:r>
            <a:r>
              <a:rPr lang="en-US" sz="1200" i="1" dirty="0"/>
              <a:t>Papers in Physics</a:t>
            </a:r>
            <a:r>
              <a:rPr lang="en-US" sz="1200" dirty="0"/>
              <a:t>, vol. 6, art. 060009 (2014.) It is very unusual for a high school student to co-author a paper and it only happens if the adviser decides that the student's work merits inclusion.</a:t>
            </a:r>
          </a:p>
        </p:txBody>
      </p:sp>
      <p:sp>
        <p:nvSpPr>
          <p:cNvPr id="11" name="Rectangle 37"/>
          <p:cNvSpPr>
            <a:spLocks noChangeArrowheads="1"/>
          </p:cNvSpPr>
          <p:nvPr/>
        </p:nvSpPr>
        <p:spPr bwMode="auto">
          <a:xfrm>
            <a:off x="5423662" y="1655064"/>
            <a:ext cx="3320288" cy="41604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 name="Rectangle 11"/>
          <p:cNvSpPr/>
          <p:nvPr/>
        </p:nvSpPr>
        <p:spPr>
          <a:xfrm>
            <a:off x="152400" y="745755"/>
            <a:ext cx="561033" cy="276999"/>
          </a:xfrm>
          <a:prstGeom prst="rect">
            <a:avLst/>
          </a:prstGeom>
        </p:spPr>
        <p:txBody>
          <a:bodyPr wrap="square" anchor="ctr">
            <a:spAutoFit/>
          </a:bodyPr>
          <a:lstStyle/>
          <a:p>
            <a:r>
              <a:rPr lang="en-US" sz="1200" b="1" dirty="0" smtClean="0">
                <a:solidFill>
                  <a:srgbClr val="002060"/>
                </a:solidFill>
              </a:rPr>
              <a:t>2016</a:t>
            </a:r>
            <a:endParaRPr lang="en-US" sz="1200" b="1" dirty="0">
              <a:solidFill>
                <a:srgbClr val="002060"/>
              </a:solidFill>
            </a:endParaRPr>
          </a:p>
        </p:txBody>
      </p:sp>
      <p:sp>
        <p:nvSpPr>
          <p:cNvPr id="13" name="Text Box 14"/>
          <p:cNvSpPr txBox="1">
            <a:spLocks noChangeArrowheads="1"/>
          </p:cNvSpPr>
          <p:nvPr/>
        </p:nvSpPr>
        <p:spPr bwMode="auto">
          <a:xfrm>
            <a:off x="5478526" y="5411411"/>
            <a:ext cx="326542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200" dirty="0"/>
              <a:t>Jack </a:t>
            </a:r>
            <a:r>
              <a:rPr lang="en-US" sz="1200" dirty="0" smtClean="0"/>
              <a:t>Olsen (top) </a:t>
            </a:r>
            <a:r>
              <a:rPr lang="en-US" sz="1200" dirty="0"/>
              <a:t>and </a:t>
            </a:r>
            <a:r>
              <a:rPr lang="en-US" sz="1200" dirty="0" smtClean="0"/>
              <a:t>Nina </a:t>
            </a:r>
            <a:r>
              <a:rPr lang="en-US" sz="1200" dirty="0" err="1"/>
              <a:t>Zimakas</a:t>
            </a:r>
            <a:r>
              <a:rPr lang="en-US" sz="1200" dirty="0"/>
              <a:t> </a:t>
            </a:r>
            <a:r>
              <a:rPr lang="en-US" sz="1200" dirty="0" smtClean="0"/>
              <a:t>(bottom)</a:t>
            </a:r>
            <a:endParaRPr lang="en-US" sz="1200" i="1" dirty="0"/>
          </a:p>
        </p:txBody>
      </p:sp>
      <p:pic>
        <p:nvPicPr>
          <p:cNvPr id="3" name="Picture 2" descr="Jack Olsen" title="Photo of Student"/>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567680" y="1804330"/>
            <a:ext cx="3027680" cy="1703070"/>
          </a:xfrm>
          <a:prstGeom prst="rect">
            <a:avLst/>
          </a:prstGeom>
        </p:spPr>
      </p:pic>
      <p:pic>
        <p:nvPicPr>
          <p:cNvPr id="4" name="Picture 3" descr="Nina Zimakas" title="Photo of Student"/>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5400000">
            <a:off x="6189980" y="2990531"/>
            <a:ext cx="1783080" cy="3027680"/>
          </a:xfrm>
          <a:prstGeom prst="rect">
            <a:avLst/>
          </a:prstGeom>
        </p:spPr>
      </p:pic>
    </p:spTree>
    <p:extLst>
      <p:ext uri="{BB962C8B-B14F-4D97-AF65-F5344CB8AC3E}">
        <p14:creationId xmlns:p14="http://schemas.microsoft.com/office/powerpoint/2010/main" val="32431732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11866</TotalTime>
  <Words>332</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News Gothic MT</vt:lpstr>
      <vt:lpstr>Wingdings 2</vt:lpstr>
      <vt:lpstr>Breeze</vt:lpstr>
      <vt:lpstr>MRSEC-Related Research by High School Students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dc:creator>
  <cp:keywords/>
  <dc:description/>
  <cp:lastModifiedBy>FELICE MACERA</cp:lastModifiedBy>
  <cp:revision>27</cp:revision>
  <cp:lastPrinted>2016-08-01T15:14:13Z</cp:lastPrinted>
  <dcterms:created xsi:type="dcterms:W3CDTF">2016-07-19T18:16:54Z</dcterms:created>
  <dcterms:modified xsi:type="dcterms:W3CDTF">2017-05-24T17:05:51Z</dcterms:modified>
  <cp:category/>
</cp:coreProperties>
</file>