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86300" autoAdjust="0"/>
  </p:normalViewPr>
  <p:slideViewPr>
    <p:cSldViewPr snapToGrid="0" snapToObjects="1">
      <p:cViewPr varScale="1">
        <p:scale>
          <a:sx n="100" d="100"/>
          <a:sy n="100" d="100"/>
        </p:scale>
        <p:origin x="8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8EC1868-4C30-48F1-8E5B-6878C792F364}" type="datetimeFigureOut">
              <a:rPr lang="en-US" smtClean="0"/>
              <a:t>5/23/2017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39137BE-3A40-42F7-B710-AA1C57813D65}" type="slidenum">
              <a:rPr lang="en-US" smtClean="0"/>
              <a:t>‹#›</a:t>
            </a:fld>
            <a:endParaRPr lang="en-US"/>
          </a:p>
        </p:txBody>
      </p:sp>
    </p:spTree>
    <p:extLst>
      <p:ext uri="{BB962C8B-B14F-4D97-AF65-F5344CB8AC3E}">
        <p14:creationId xmlns:p14="http://schemas.microsoft.com/office/powerpoint/2010/main" val="296038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Molecule used in this study is </a:t>
            </a:r>
            <a:r>
              <a:rPr lang="en-US" sz="1200" b="0" i="0" u="none" strike="noStrike" kern="1200" baseline="0" dirty="0">
                <a:solidFill>
                  <a:schemeClr val="tx1"/>
                </a:solidFill>
                <a:latin typeface="+mn-lt"/>
                <a:ea typeface="+mn-ea"/>
                <a:cs typeface="+mn-cs"/>
              </a:rPr>
              <a:t>N,N 0-Bis(3-methylphenyl)-N,N 0-diphenylbenzidine (TPD) with a glass transition temperature of 308 K. The isothermal </a:t>
            </a:r>
            <a:r>
              <a:rPr lang="en-US" sz="1200" b="0" i="0" u="none" strike="noStrike" kern="1200" baseline="0" dirty="0" err="1">
                <a:solidFill>
                  <a:schemeClr val="tx1"/>
                </a:solidFill>
                <a:latin typeface="+mn-lt"/>
                <a:ea typeface="+mn-ea"/>
                <a:cs typeface="+mn-cs"/>
              </a:rPr>
              <a:t>dewetting</a:t>
            </a:r>
            <a:r>
              <a:rPr lang="en-US" sz="1200" b="0" i="0" u="none" strike="noStrike" kern="1200" baseline="0" dirty="0">
                <a:solidFill>
                  <a:schemeClr val="tx1"/>
                </a:solidFill>
                <a:latin typeface="+mn-lt"/>
                <a:ea typeface="+mn-ea"/>
                <a:cs typeface="+mn-cs"/>
              </a:rPr>
              <a:t> measurement is shown at T</a:t>
            </a:r>
            <a:r>
              <a:rPr lang="en-US" sz="1200" b="0" i="0" u="none" strike="noStrike" kern="1200" baseline="-25000" dirty="0">
                <a:solidFill>
                  <a:schemeClr val="tx1"/>
                </a:solidFill>
                <a:latin typeface="+mn-lt"/>
                <a:ea typeface="+mn-ea"/>
                <a:cs typeface="+mn-cs"/>
              </a:rPr>
              <a:t>g</a:t>
            </a:r>
            <a:r>
              <a:rPr lang="en-US" sz="1200" b="0" i="0" u="none" strike="noStrike" kern="1200" baseline="0" dirty="0">
                <a:solidFill>
                  <a:schemeClr val="tx1"/>
                </a:solidFill>
                <a:latin typeface="+mn-lt"/>
                <a:ea typeface="+mn-ea"/>
                <a:cs typeface="+mn-cs"/>
              </a:rPr>
              <a:t>-12 K. </a:t>
            </a:r>
            <a:endParaRPr lang="en-US" dirty="0"/>
          </a:p>
        </p:txBody>
      </p:sp>
      <p:sp>
        <p:nvSpPr>
          <p:cNvPr id="4" name="Slide Number Placeholder 3"/>
          <p:cNvSpPr>
            <a:spLocks noGrp="1"/>
          </p:cNvSpPr>
          <p:nvPr>
            <p:ph type="sldNum" sz="quarter" idx="10"/>
          </p:nvPr>
        </p:nvSpPr>
        <p:spPr/>
        <p:txBody>
          <a:bodyPr/>
          <a:lstStyle/>
          <a:p>
            <a:fld id="{339137BE-3A40-42F7-B710-AA1C57813D65}" type="slidenum">
              <a:rPr lang="en-US" smtClean="0"/>
              <a:t>1</a:t>
            </a:fld>
            <a:endParaRPr lang="en-US"/>
          </a:p>
        </p:txBody>
      </p:sp>
    </p:spTree>
    <p:extLst>
      <p:ext uri="{BB962C8B-B14F-4D97-AF65-F5344CB8AC3E}">
        <p14:creationId xmlns:p14="http://schemas.microsoft.com/office/powerpoint/2010/main" val="17030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endParaRPr lang="en-US" sz="1100" dirty="0"/>
          </a:p>
          <a:p>
            <a:r>
              <a:rPr lang="en-US" dirty="0"/>
              <a:t>The seed members have participated in various outreached events organized by MRSEC and other institutions. These events include Science After Hours event at the Franklin Institute, </a:t>
            </a:r>
            <a:r>
              <a:rPr lang="en-US" dirty="0" err="1"/>
              <a:t>Nonoday@Penn</a:t>
            </a:r>
            <a:r>
              <a:rPr lang="en-US" dirty="0"/>
              <a:t>, Philadelphia Science Festival, and Girard college National Society of Black Engineer. </a:t>
            </a:r>
          </a:p>
          <a:p>
            <a:r>
              <a:rPr lang="en-US" dirty="0"/>
              <a:t> </a:t>
            </a:r>
          </a:p>
          <a:p>
            <a:endParaRPr lang="en-US" dirty="0"/>
          </a:p>
        </p:txBody>
      </p:sp>
      <p:sp>
        <p:nvSpPr>
          <p:cNvPr id="4" name="Slide Number Placeholder 3"/>
          <p:cNvSpPr>
            <a:spLocks noGrp="1"/>
          </p:cNvSpPr>
          <p:nvPr>
            <p:ph type="sldNum" sz="quarter" idx="10"/>
          </p:nvPr>
        </p:nvSpPr>
        <p:spPr/>
        <p:txBody>
          <a:bodyPr/>
          <a:lstStyle/>
          <a:p>
            <a:fld id="{339137BE-3A40-42F7-B710-AA1C57813D65}" type="slidenum">
              <a:rPr lang="en-US" smtClean="0"/>
              <a:t>2</a:t>
            </a:fld>
            <a:endParaRPr lang="en-US"/>
          </a:p>
        </p:txBody>
      </p:sp>
    </p:spTree>
    <p:extLst>
      <p:ext uri="{BB962C8B-B14F-4D97-AF65-F5344CB8AC3E}">
        <p14:creationId xmlns:p14="http://schemas.microsoft.com/office/powerpoint/2010/main" val="294591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5/23/2017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350" y="110532"/>
            <a:ext cx="5334000" cy="803867"/>
          </a:xfrm>
        </p:spPr>
        <p:txBody>
          <a:bodyPr anchor="ctr"/>
          <a:lstStyle/>
          <a:p>
            <a:r>
              <a:rPr lang="en-US" sz="2000" b="1" dirty="0">
                <a:solidFill>
                  <a:schemeClr val="tx1"/>
                </a:solidFill>
              </a:rPr>
              <a:t>Intellectual Merit: Long correlation length for glassy dynamics</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Zahra </a:t>
            </a:r>
            <a:r>
              <a:rPr lang="en-US" sz="1200" b="1" dirty="0" err="1">
                <a:solidFill>
                  <a:schemeClr val="bg1"/>
                </a:solidFill>
              </a:rPr>
              <a:t>Fakhraai</a:t>
            </a:r>
            <a:r>
              <a:rPr lang="en-US" sz="1200" b="1" dirty="0">
                <a:solidFill>
                  <a:schemeClr val="bg1"/>
                </a:solidFill>
              </a:rPr>
              <a:t>, Karen Winey, and Robert Riggleman</a:t>
            </a:r>
          </a:p>
          <a:p>
            <a:r>
              <a:rPr lang="en-US" sz="1200" b="1" dirty="0">
                <a:solidFill>
                  <a:schemeClr val="bg1"/>
                </a:solidFill>
              </a:rPr>
              <a:t>University of Pennsylvania</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NSF MRSEC DMR-11-20901</a:t>
            </a:r>
          </a:p>
        </p:txBody>
      </p:sp>
      <p:sp>
        <p:nvSpPr>
          <p:cNvPr id="9" name="Text Box 28"/>
          <p:cNvSpPr txBox="1">
            <a:spLocks noChangeArrowheads="1"/>
          </p:cNvSpPr>
          <p:nvPr/>
        </p:nvSpPr>
        <p:spPr bwMode="auto">
          <a:xfrm>
            <a:off x="248575" y="1724523"/>
            <a:ext cx="47234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a:t>Measuring correlated dynamics in molecular glasses: </a:t>
            </a:r>
            <a:r>
              <a:rPr lang="en-US" sz="1400" dirty="0"/>
              <a:t> Properties of molecular glasses change as they are made into nanometer sized films. </a:t>
            </a:r>
            <a:r>
              <a:rPr lang="en-US" sz="1400" b="1" dirty="0"/>
              <a:t>Fakhraai</a:t>
            </a:r>
            <a:r>
              <a:rPr lang="en-US" sz="1400" dirty="0"/>
              <a:t> and </a:t>
            </a:r>
            <a:r>
              <a:rPr lang="en-US" sz="1400" b="1" dirty="0" err="1"/>
              <a:t>Riggleman</a:t>
            </a:r>
            <a:r>
              <a:rPr lang="en-US" sz="1400" dirty="0"/>
              <a:t> showed that when the film thickness is reduced below 30 nm, the solid glass films become liquid-like and flow. This results in </a:t>
            </a:r>
            <a:r>
              <a:rPr lang="en-US" sz="1400" dirty="0" err="1"/>
              <a:t>dewetting</a:t>
            </a:r>
            <a:r>
              <a:rPr lang="en-US" sz="1400" dirty="0"/>
              <a:t> as shown in the figure.  </a:t>
            </a:r>
            <a:endParaRPr lang="en-US" sz="1400" b="1" dirty="0"/>
          </a:p>
          <a:p>
            <a:pPr algn="just" eaLnBrk="1" hangingPunct="1"/>
            <a:endParaRPr lang="en-US" sz="1400" b="1" dirty="0"/>
          </a:p>
          <a:p>
            <a:pPr algn="just" eaLnBrk="1" hangingPunct="1"/>
            <a:r>
              <a:rPr lang="en-US" sz="1400" b="1" dirty="0"/>
              <a:t>Fakhraai</a:t>
            </a:r>
            <a:r>
              <a:rPr lang="en-US" sz="1400" dirty="0"/>
              <a:t> and </a:t>
            </a:r>
            <a:r>
              <a:rPr lang="en-US" sz="1400" b="1" dirty="0" err="1"/>
              <a:t>Riggleman</a:t>
            </a:r>
            <a:r>
              <a:rPr lang="en-US" sz="1400" dirty="0"/>
              <a:t> studied correlation lengths in glassy systems using isothermal </a:t>
            </a:r>
            <a:r>
              <a:rPr lang="en-US" sz="1400" dirty="0" err="1"/>
              <a:t>dewetting</a:t>
            </a:r>
            <a:r>
              <a:rPr lang="en-US" sz="1400" dirty="0"/>
              <a:t> of thin films of molecular glasses along with glass transition temperature measurements. They showed that similar properties are observed in various polymeric films as well as inorganic glasses such as amorphous selenium (in collaboration with </a:t>
            </a:r>
            <a:r>
              <a:rPr lang="en-US" sz="1400" b="1" dirty="0"/>
              <a:t>Richard Stephens</a:t>
            </a:r>
            <a:r>
              <a:rPr lang="en-US" sz="1400" dirty="0"/>
              <a:t>). </a:t>
            </a:r>
          </a:p>
          <a:p>
            <a:pPr algn="just" eaLnBrk="1" hangingPunct="1"/>
            <a:endParaRPr lang="en-US" sz="1400" dirty="0"/>
          </a:p>
          <a:p>
            <a:pPr algn="just" eaLnBrk="1" hangingPunct="1"/>
            <a:r>
              <a:rPr lang="en-US" sz="1400" dirty="0"/>
              <a:t>[1] Yue Zhang, Ethan C. </a:t>
            </a:r>
            <a:r>
              <a:rPr lang="en-US" sz="1400" dirty="0" err="1"/>
              <a:t>Glor</a:t>
            </a:r>
            <a:r>
              <a:rPr lang="en-US" sz="1400" dirty="0"/>
              <a:t>, Mu Li, </a:t>
            </a:r>
            <a:r>
              <a:rPr lang="en-US" sz="1400" dirty="0" err="1"/>
              <a:t>Tianyi</a:t>
            </a:r>
            <a:r>
              <a:rPr lang="en-US" sz="1400" dirty="0"/>
              <a:t> Liu, Kareem Wahid, William Zhang, Robert A. </a:t>
            </a:r>
            <a:r>
              <a:rPr lang="en-US" sz="1400" b="1" dirty="0" err="1"/>
              <a:t>Riggleman</a:t>
            </a:r>
            <a:r>
              <a:rPr lang="en-US" sz="1400" dirty="0"/>
              <a:t>, and Zahra </a:t>
            </a:r>
            <a:r>
              <a:rPr lang="en-US" sz="1400" b="1" dirty="0"/>
              <a:t>Fakhraai</a:t>
            </a:r>
            <a:r>
              <a:rPr lang="en-US" sz="1400" dirty="0"/>
              <a:t>. "Long-range correlated dynamics in ultra-thin molecular glass films." The Journal of Chemical Physics 145, 11 (2016): 114502.</a:t>
            </a:r>
          </a:p>
        </p:txBody>
      </p:sp>
      <p:sp>
        <p:nvSpPr>
          <p:cNvPr id="11" name="Rectangle 37"/>
          <p:cNvSpPr>
            <a:spLocks noChangeArrowheads="1"/>
          </p:cNvSpPr>
          <p:nvPr/>
        </p:nvSpPr>
        <p:spPr bwMode="auto">
          <a:xfrm>
            <a:off x="5175682" y="1727886"/>
            <a:ext cx="3568268"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a:solidFill>
                  <a:srgbClr val="002060"/>
                </a:solidFill>
              </a:rPr>
              <a:t>2016</a:t>
            </a:r>
          </a:p>
        </p:txBody>
      </p:sp>
      <p:pic>
        <p:nvPicPr>
          <p:cNvPr id="13" name="Picture 8" descr="Dewetting pattern of an organic glass thin film with a gradient of thickness. Thickness increases from left to right, resulting in a dramatically slower dewetting rate when the film is held at Tg-12 K.  &#10;" title="Dewetting in molecular glass fil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998" y="1790640"/>
            <a:ext cx="2887635" cy="288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88746" y="4839384"/>
            <a:ext cx="3151572" cy="1046440"/>
          </a:xfrm>
          <a:prstGeom prst="rect">
            <a:avLst/>
          </a:prstGeom>
          <a:noFill/>
        </p:spPr>
        <p:txBody>
          <a:bodyPr wrap="square" rtlCol="0">
            <a:spAutoFit/>
          </a:bodyPr>
          <a:lstStyle/>
          <a:p>
            <a:pPr algn="just"/>
            <a:r>
              <a:rPr lang="en-US" sz="1200" dirty="0" err="1">
                <a:latin typeface="Arial" charset="0"/>
              </a:rPr>
              <a:t>Dewetting</a:t>
            </a:r>
            <a:r>
              <a:rPr lang="en-US" sz="1200" dirty="0">
                <a:latin typeface="Arial" charset="0"/>
              </a:rPr>
              <a:t> pattern of an organic glass thin film with a gradient of thickness. Thickness increases from left to right, resulting in a dramatically slower </a:t>
            </a:r>
            <a:r>
              <a:rPr lang="en-US" sz="1200" dirty="0" err="1">
                <a:latin typeface="Arial" charset="0"/>
              </a:rPr>
              <a:t>dewetting</a:t>
            </a:r>
            <a:r>
              <a:rPr lang="en-US" sz="1200" dirty="0">
                <a:latin typeface="Arial" charset="0"/>
              </a:rPr>
              <a:t> rate when the film is held at T</a:t>
            </a:r>
            <a:r>
              <a:rPr lang="en-US" sz="1200" baseline="-25000" dirty="0">
                <a:latin typeface="Arial" charset="0"/>
              </a:rPr>
              <a:t>g</a:t>
            </a:r>
            <a:r>
              <a:rPr lang="en-US" sz="1200" dirty="0">
                <a:latin typeface="Arial" charset="0"/>
              </a:rPr>
              <a:t>-12 K. </a:t>
            </a:r>
            <a:r>
              <a:rPr lang="en-US" sz="1400" dirty="0">
                <a:latin typeface="Arial" charset="0"/>
              </a:rPr>
              <a:t> </a:t>
            </a:r>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10532"/>
            <a:ext cx="5562600" cy="803867"/>
          </a:xfrm>
        </p:spPr>
        <p:txBody>
          <a:bodyPr anchor="ctr"/>
          <a:lstStyle/>
          <a:p>
            <a:r>
              <a:rPr lang="en-US" b="1" dirty="0">
                <a:solidFill>
                  <a:schemeClr val="tx1"/>
                </a:solidFill>
              </a:rPr>
              <a:t>Broader Impact</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Zahra </a:t>
            </a:r>
            <a:r>
              <a:rPr lang="en-US" sz="1200" b="1" dirty="0" err="1">
                <a:solidFill>
                  <a:schemeClr val="bg1"/>
                </a:solidFill>
              </a:rPr>
              <a:t>Fakhraai</a:t>
            </a:r>
            <a:r>
              <a:rPr lang="en-US" sz="1200" b="1" dirty="0">
                <a:solidFill>
                  <a:schemeClr val="bg1"/>
                </a:solidFill>
              </a:rPr>
              <a:t>, Karen Winey, and Robert Riggleman</a:t>
            </a:r>
          </a:p>
          <a:p>
            <a:r>
              <a:rPr lang="en-US" sz="1200" b="1" dirty="0">
                <a:solidFill>
                  <a:schemeClr val="bg1"/>
                </a:solidFill>
              </a:rPr>
              <a:t>University of Pennsylvania</a:t>
            </a: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a:solidFill>
                  <a:srgbClr val="002060"/>
                </a:solidFill>
              </a:rPr>
              <a:t>2016</a:t>
            </a:r>
          </a:p>
        </p:txBody>
      </p:sp>
      <p:sp>
        <p:nvSpPr>
          <p:cNvPr id="13" name="Text Box 4"/>
          <p:cNvSpPr txBox="1">
            <a:spLocks noChangeArrowheads="1"/>
          </p:cNvSpPr>
          <p:nvPr/>
        </p:nvSpPr>
        <p:spPr bwMode="auto">
          <a:xfrm>
            <a:off x="302173" y="1855643"/>
            <a:ext cx="396063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a:t> </a:t>
            </a:r>
          </a:p>
          <a:p>
            <a:pPr eaLnBrk="1" hangingPunct="1"/>
            <a:r>
              <a:rPr lang="en-US" sz="1400" dirty="0"/>
              <a:t>Girard College National Society of Black Engineers: </a:t>
            </a:r>
            <a:r>
              <a:rPr lang="en-US" sz="1400" b="1" dirty="0"/>
              <a:t>Fakhraai </a:t>
            </a:r>
            <a:r>
              <a:rPr lang="en-US" sz="1400" dirty="0"/>
              <a:t>group members Melissa </a:t>
            </a:r>
            <a:r>
              <a:rPr lang="en-US" sz="1400" dirty="0" err="1"/>
              <a:t>Vettleson</a:t>
            </a:r>
            <a:r>
              <a:rPr lang="en-US" sz="1400" dirty="0"/>
              <a:t>, Sarah Wolf, and </a:t>
            </a:r>
            <a:r>
              <a:rPr lang="en-US" sz="1400" dirty="0" err="1"/>
              <a:t>Tiany</a:t>
            </a:r>
            <a:r>
              <a:rPr lang="en-US" sz="1400" dirty="0"/>
              <a:t> Liu, along with undergraduate student Gabriel Angrand (organizer of the event and Pre-College Initiative Chair of Penn’s National Society of Black Engineers) participated in hands-on experiments and demonstration for  high-school students. “This STEM Conference acts as a vehicle for middle school and high school members in the surrounding community to get exposure to the lab settings, practical experiments, scientific reasoning and procedure in collegiate institutions and generally begin thinking about opportunities they can pursue in their post high school paths".</a:t>
            </a:r>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Rectangle 8"/>
          <p:cNvSpPr/>
          <p:nvPr/>
        </p:nvSpPr>
        <p:spPr>
          <a:xfrm>
            <a:off x="152400" y="346918"/>
            <a:ext cx="2759824" cy="276999"/>
          </a:xfrm>
          <a:prstGeom prst="rect">
            <a:avLst/>
          </a:prstGeom>
        </p:spPr>
        <p:txBody>
          <a:bodyPr wrap="square" anchor="ctr">
            <a:spAutoFit/>
          </a:bodyPr>
          <a:lstStyle/>
          <a:p>
            <a:r>
              <a:rPr lang="en-US" sz="1200" b="1" dirty="0">
                <a:solidFill>
                  <a:schemeClr val="bg1"/>
                </a:solidFill>
              </a:rPr>
              <a:t>NSF MRSEC DMR-11-20901</a:t>
            </a:r>
            <a:endParaRPr lang="en-US" sz="1200" b="1" dirty="0">
              <a:solidFill>
                <a:schemeClr val="bg1"/>
              </a:solidFill>
            </a:endParaRPr>
          </a:p>
        </p:txBody>
      </p:sp>
      <p:pic>
        <p:nvPicPr>
          <p:cNvPr id="3" name="Picture 2" descr="Graduate student Sarah Wolf demonstrates optical cloaking to Philadelphia high-school students at an event organized by the National Society of Black Engineers" title="Broader Impact"/>
          <p:cNvPicPr>
            <a:picLocks noChangeAspect="1"/>
          </p:cNvPicPr>
          <p:nvPr/>
        </p:nvPicPr>
        <p:blipFill rotWithShape="1">
          <a:blip r:embed="rId3"/>
          <a:srcRect l="9991" t="-1058" r="12679" b="11606"/>
          <a:stretch/>
        </p:blipFill>
        <p:spPr>
          <a:xfrm>
            <a:off x="4803834" y="1833601"/>
            <a:ext cx="3718325" cy="3192134"/>
          </a:xfrm>
          <a:prstGeom prst="rect">
            <a:avLst/>
          </a:prstGeom>
        </p:spPr>
      </p:pic>
      <p:sp>
        <p:nvSpPr>
          <p:cNvPr id="4" name="TextBox 3"/>
          <p:cNvSpPr txBox="1"/>
          <p:nvPr/>
        </p:nvSpPr>
        <p:spPr>
          <a:xfrm>
            <a:off x="4636372" y="5146424"/>
            <a:ext cx="4161901" cy="923330"/>
          </a:xfrm>
          <a:prstGeom prst="rect">
            <a:avLst/>
          </a:prstGeom>
          <a:noFill/>
        </p:spPr>
        <p:txBody>
          <a:bodyPr wrap="square" rtlCol="0">
            <a:spAutoFit/>
          </a:bodyPr>
          <a:lstStyle/>
          <a:p>
            <a:r>
              <a:rPr lang="en-US" sz="1200" dirty="0">
                <a:latin typeface="Arial" charset="0"/>
              </a:rPr>
              <a:t>Graduate student Sarah Wolf demonstrates optical cloaking to Philadelphia high-school students at an event organized by the National Society of Black Engineers.</a:t>
            </a:r>
          </a:p>
          <a:p>
            <a:endParaRPr lang="en-US" dirty="0"/>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12112</TotalTime>
  <Words>451</Words>
  <Application>Microsoft Office PowerPoint</Application>
  <PresentationFormat>On-screen Show (4:3)</PresentationFormat>
  <Paragraphs>25</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News Gothic MT</vt:lpstr>
      <vt:lpstr>Wingdings 2</vt:lpstr>
      <vt:lpstr>Breeze</vt:lpstr>
      <vt:lpstr>Intellectual Merit: Long correlation length for glassy dynamics</vt:lpstr>
      <vt:lpstr>Broader Impact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FELICE MACERA</cp:lastModifiedBy>
  <cp:revision>31</cp:revision>
  <cp:lastPrinted>2016-08-01T15:14:13Z</cp:lastPrinted>
  <dcterms:created xsi:type="dcterms:W3CDTF">2016-07-19T18:16:54Z</dcterms:created>
  <dcterms:modified xsi:type="dcterms:W3CDTF">2017-05-23T14:09:17Z</dcterms:modified>
  <cp:category/>
</cp:coreProperties>
</file>