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3" autoAdjust="0"/>
    <p:restoredTop sz="91805" autoAdjust="0"/>
  </p:normalViewPr>
  <p:slideViewPr>
    <p:cSldViewPr snapToGrid="0" snapToObjects="1">
      <p:cViewPr varScale="1">
        <p:scale>
          <a:sx n="96" d="100"/>
          <a:sy n="96" d="100"/>
        </p:scale>
        <p:origin x="22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bg1"/>
                </a:solidFill>
              </a:rPr>
              <a:t>IRG-III	</a:t>
            </a:r>
            <a:r>
              <a:rPr lang="en-US" sz="1800" b="1" dirty="0" smtClean="0">
                <a:solidFill>
                  <a:schemeClr val="bg1"/>
                </a:solidFill>
              </a:rPr>
              <a:t>Electrical control of magnetic properties in thin films by hydrogen gating</a:t>
            </a:r>
            <a:endParaRPr lang="en-US" sz="1800" b="1" baseline="-25000" dirty="0">
              <a:solidFill>
                <a:schemeClr val="bg1"/>
              </a:solidFill>
            </a:endParaRPr>
          </a:p>
        </p:txBody>
      </p:sp>
      <p:sp>
        <p:nvSpPr>
          <p:cNvPr id="9" name="Text Box 28"/>
          <p:cNvSpPr txBox="1">
            <a:spLocks noChangeArrowheads="1"/>
          </p:cNvSpPr>
          <p:nvPr/>
        </p:nvSpPr>
        <p:spPr bwMode="auto">
          <a:xfrm>
            <a:off x="0" y="986943"/>
            <a:ext cx="4202691"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smtClean="0"/>
              <a:t>INTELLECTUAL MERIT			</a:t>
            </a:r>
          </a:p>
          <a:p>
            <a:pPr algn="just" eaLnBrk="1" hangingPunct="1"/>
            <a:r>
              <a:rPr lang="en-US" sz="1400" dirty="0" smtClean="0"/>
              <a:t>Controlling magnetism using a gate voltage could enable new classes of low-power memory, logic, and sensing technologies.  In ultrathin magnetic films, the orientation of the magnetization can either be in the plane of the film or perpendicular to the film, depending on the nature of the interface, which determines the sign of the magnetic anisotropy.  Here, we discover that in thin Pt/Co/</a:t>
            </a:r>
            <a:r>
              <a:rPr lang="en-US" sz="1400" dirty="0" err="1" smtClean="0"/>
              <a:t>GdOx</a:t>
            </a:r>
            <a:r>
              <a:rPr lang="en-US" sz="1400" dirty="0" smtClean="0"/>
              <a:t>/Au layered structures, where all materials have thicknesses of the order of nanometers, the magnetization can be </a:t>
            </a:r>
            <a:r>
              <a:rPr lang="en-US" sz="1400" dirty="0" smtClean="0"/>
              <a:t>toggled </a:t>
            </a:r>
            <a:r>
              <a:rPr lang="en-US" sz="1400" dirty="0" smtClean="0"/>
              <a:t>between in-plane and out-of-plane states using a small applied voltage. </a:t>
            </a:r>
          </a:p>
          <a:p>
            <a:pPr algn="just" eaLnBrk="1" hangingPunct="1"/>
            <a:endParaRPr lang="en-US" sz="1400" dirty="0"/>
          </a:p>
          <a:p>
            <a:pPr algn="just" eaLnBrk="1" hangingPunct="1"/>
            <a:r>
              <a:rPr lang="en-US" sz="1400" dirty="0" smtClean="0"/>
              <a:t>The mechanism was discovered to arise from electrochemical water splitting at the Au/air interface, which can be used to inject protons into the material and toward the magnetic thin film to switch its magnetic properties.  Since hydrogen can also be injected into heavy metals like Pt and Pd, a whole host of spin-orbit phenomena can be gated electrically, which cannot be achieved by any other means.</a:t>
            </a:r>
            <a:endParaRPr lang="en-US" sz="1400" dirty="0"/>
          </a:p>
        </p:txBody>
      </p:sp>
      <p:sp>
        <p:nvSpPr>
          <p:cNvPr id="10" name="Text Box 34"/>
          <p:cNvSpPr txBox="1">
            <a:spLocks noChangeArrowheads="1"/>
          </p:cNvSpPr>
          <p:nvPr/>
        </p:nvSpPr>
        <p:spPr bwMode="auto">
          <a:xfrm>
            <a:off x="4172873" y="4555967"/>
            <a:ext cx="489073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ea typeface="Arial" charset="0"/>
                <a:cs typeface="Arial" charset="0"/>
              </a:rPr>
              <a:t>(a) Schematic of layered structure, where a gate voltage </a:t>
            </a:r>
            <a:r>
              <a:rPr lang="en-US" sz="1200" i="1" dirty="0" smtClean="0">
                <a:ea typeface="Arial" charset="0"/>
                <a:cs typeface="Arial" charset="0"/>
              </a:rPr>
              <a:t>V</a:t>
            </a:r>
            <a:r>
              <a:rPr lang="en-US" sz="1200" baseline="-25000" dirty="0" smtClean="0">
                <a:ea typeface="Arial" charset="0"/>
                <a:cs typeface="Arial" charset="0"/>
              </a:rPr>
              <a:t>g</a:t>
            </a:r>
            <a:r>
              <a:rPr lang="en-US" sz="1200" dirty="0" smtClean="0">
                <a:ea typeface="Arial" charset="0"/>
                <a:cs typeface="Arial" charset="0"/>
              </a:rPr>
              <a:t> splits water and injects protons (H</a:t>
            </a:r>
            <a:r>
              <a:rPr lang="en-US" sz="1200" baseline="30000" dirty="0" smtClean="0">
                <a:ea typeface="Arial" charset="0"/>
                <a:cs typeface="Arial" charset="0"/>
              </a:rPr>
              <a:t>+</a:t>
            </a:r>
            <a:r>
              <a:rPr lang="en-US" sz="1200" dirty="0" smtClean="0">
                <a:ea typeface="Arial" charset="0"/>
                <a:cs typeface="Arial" charset="0"/>
              </a:rPr>
              <a:t>) toward the magnetic cobalt (Co) layer.  The magnetization (M) switches between in-plane and out-of-plane depending on the presence or absence of protons, as seen in the hysteresis loops of (b).  The magnetization orientation can be switched reversibly as the voltage is toggled (c), for thousands of cycles with no device degradation.  X-ray absorption spectroscopy was used to verify the presence of hydrogen in a Pd sensing layer (d).</a:t>
            </a:r>
            <a:endParaRPr lang="en-US" sz="1200" dirty="0">
              <a:ea typeface="Arial" charset="0"/>
              <a:cs typeface="Arial" charset="0"/>
            </a:endParaRPr>
          </a:p>
        </p:txBody>
      </p:sp>
      <p:sp>
        <p:nvSpPr>
          <p:cNvPr id="11" name="Rectangle 37"/>
          <p:cNvSpPr>
            <a:spLocks noChangeArrowheads="1"/>
          </p:cNvSpPr>
          <p:nvPr/>
        </p:nvSpPr>
        <p:spPr bwMode="auto">
          <a:xfrm>
            <a:off x="4202691" y="1547881"/>
            <a:ext cx="4771626" cy="46046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1227221" cy="276999"/>
          </a:xfrm>
          <a:prstGeom prst="rect">
            <a:avLst/>
          </a:prstGeom>
        </p:spPr>
        <p:txBody>
          <a:bodyPr wrap="square" anchor="ctr">
            <a:spAutoFit/>
          </a:bodyPr>
          <a:lstStyle/>
          <a:p>
            <a:r>
              <a:rPr lang="en-US" sz="1200" b="1" dirty="0">
                <a:solidFill>
                  <a:srgbClr val="002060"/>
                </a:solidFill>
              </a:rPr>
              <a:t>2018</a:t>
            </a:r>
          </a:p>
        </p:txBody>
      </p:sp>
      <p:sp>
        <p:nvSpPr>
          <p:cNvPr id="15" name="Rectangle 14"/>
          <p:cNvSpPr/>
          <p:nvPr/>
        </p:nvSpPr>
        <p:spPr>
          <a:xfrm>
            <a:off x="3806686" y="6321478"/>
            <a:ext cx="5337313"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Tan, A. J., Huang, M., Avci, C. O., </a:t>
            </a:r>
            <a:r>
              <a:rPr lang="en-US" sz="1000" dirty="0" err="1">
                <a:latin typeface="Arial" panose="020B0604020202020204" pitchFamily="34" charset="0"/>
                <a:cs typeface="Arial" panose="020B0604020202020204" pitchFamily="34" charset="0"/>
              </a:rPr>
              <a:t>Büttner</a:t>
            </a:r>
            <a:r>
              <a:rPr lang="en-US" sz="1000" dirty="0">
                <a:latin typeface="Arial" panose="020B0604020202020204" pitchFamily="34" charset="0"/>
                <a:cs typeface="Arial" panose="020B0604020202020204" pitchFamily="34" charset="0"/>
              </a:rPr>
              <a:t>, F., Mann, M., Hu, W., Mazzoli, C., Wilkins, S., </a:t>
            </a:r>
            <a:r>
              <a:rPr lang="en-US" sz="1000" b="1" dirty="0">
                <a:latin typeface="Arial" panose="020B0604020202020204" pitchFamily="34" charset="0"/>
                <a:cs typeface="Arial" panose="020B0604020202020204" pitchFamily="34" charset="0"/>
              </a:rPr>
              <a:t>Tuller</a:t>
            </a:r>
            <a:r>
              <a:rPr lang="en-US" sz="1000" dirty="0">
                <a:latin typeface="Arial" panose="020B0604020202020204" pitchFamily="34" charset="0"/>
                <a:cs typeface="Arial" panose="020B0604020202020204" pitchFamily="34" charset="0"/>
              </a:rPr>
              <a:t>, H. L., and </a:t>
            </a:r>
            <a:r>
              <a:rPr lang="en-US" sz="1000" b="1" dirty="0">
                <a:latin typeface="Arial" panose="020B0604020202020204" pitchFamily="34" charset="0"/>
                <a:cs typeface="Arial" panose="020B0604020202020204" pitchFamily="34" charset="0"/>
              </a:rPr>
              <a:t>Beach</a:t>
            </a:r>
            <a:r>
              <a:rPr lang="en-US" sz="1000" dirty="0">
                <a:latin typeface="Arial" panose="020B0604020202020204" pitchFamily="34" charset="0"/>
                <a:cs typeface="Arial" panose="020B0604020202020204" pitchFamily="34" charset="0"/>
              </a:rPr>
              <a:t>, G. S. D. “Magneto-Ionic Control of Magnetism Using a Solid-State Proton Pump.” </a:t>
            </a:r>
            <a:r>
              <a:rPr lang="en-US" sz="1000" i="1" dirty="0">
                <a:latin typeface="Arial" panose="020B0604020202020204" pitchFamily="34" charset="0"/>
                <a:cs typeface="Arial" panose="020B0604020202020204" pitchFamily="34" charset="0"/>
              </a:rPr>
              <a:t>Nature Materials</a:t>
            </a:r>
            <a:r>
              <a:rPr lang="en-US" sz="1000" dirty="0">
                <a:latin typeface="Arial" panose="020B0604020202020204" pitchFamily="34" charset="0"/>
                <a:cs typeface="Arial" panose="020B0604020202020204" pitchFamily="34" charset="0"/>
              </a:rPr>
              <a:t>, 18(1): 35–41, 2019. &lt;doi:10.1038/s41563-018-0211-5&gt;</a:t>
            </a:r>
            <a:endParaRPr lang="en-US" sz="1000" dirty="0">
              <a:latin typeface="Arial" panose="020B0604020202020204" pitchFamily="34" charset="0"/>
              <a:ea typeface="Arial" charset="0"/>
              <a:cs typeface="Arial" panose="020B0604020202020204" pitchFamily="34" charset="0"/>
            </a:endParaRPr>
          </a:p>
        </p:txBody>
      </p:sp>
      <p:sp>
        <p:nvSpPr>
          <p:cNvPr id="3" name="Rectangle 2">
            <a:extLst>
              <a:ext uri="{FF2B5EF4-FFF2-40B4-BE49-F238E27FC236}">
                <a16:creationId xmlns:a16="http://schemas.microsoft.com/office/drawing/2014/main" id="{DA43F61B-E994-0F4A-8B0E-2426E03A0ACC}"/>
              </a:ext>
            </a:extLst>
          </p:cNvPr>
          <p:cNvSpPr/>
          <p:nvPr/>
        </p:nvSpPr>
        <p:spPr>
          <a:xfrm>
            <a:off x="6310045" y="2133563"/>
            <a:ext cx="203779" cy="365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942889-AEBB-3A41-A68B-CEC719B87856}"/>
              </a:ext>
            </a:extLst>
          </p:cNvPr>
          <p:cNvSpPr/>
          <p:nvPr/>
        </p:nvSpPr>
        <p:spPr>
          <a:xfrm>
            <a:off x="4296202" y="1904102"/>
            <a:ext cx="110771" cy="1147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 14-19807</a:t>
            </a:r>
            <a:endParaRPr lang="en-US" sz="1200" b="1" dirty="0">
              <a:solidFill>
                <a:schemeClr val="bg1"/>
              </a:solidFill>
            </a:endParaRPr>
          </a:p>
        </p:txBody>
      </p:sp>
      <p:sp>
        <p:nvSpPr>
          <p:cNvPr id="21" name="Rectangle 20"/>
          <p:cNvSpPr/>
          <p:nvPr/>
        </p:nvSpPr>
        <p:spPr>
          <a:xfrm>
            <a:off x="4371035" y="1014660"/>
            <a:ext cx="4692577" cy="461665"/>
          </a:xfrm>
          <a:prstGeom prst="rect">
            <a:avLst/>
          </a:prstGeom>
        </p:spPr>
        <p:txBody>
          <a:bodyPr wrap="square" anchor="ctr">
            <a:spAutoFit/>
          </a:bodyPr>
          <a:lstStyle/>
          <a:p>
            <a:r>
              <a:rPr lang="en-US" sz="1200" dirty="0" smtClean="0">
                <a:solidFill>
                  <a:schemeClr val="bg1"/>
                </a:solidFill>
              </a:rPr>
              <a:t>Geoffrey</a:t>
            </a:r>
            <a:r>
              <a:rPr lang="en-US" sz="1200" b="1" dirty="0" smtClean="0">
                <a:solidFill>
                  <a:schemeClr val="bg1"/>
                </a:solidFill>
              </a:rPr>
              <a:t> Beach</a:t>
            </a:r>
            <a:r>
              <a:rPr lang="en-US" sz="1200" dirty="0" smtClean="0">
                <a:solidFill>
                  <a:schemeClr val="bg1"/>
                </a:solidFill>
              </a:rPr>
              <a:t>, Harry </a:t>
            </a:r>
            <a:r>
              <a:rPr lang="en-US" sz="1200" b="1" dirty="0" smtClean="0">
                <a:solidFill>
                  <a:schemeClr val="bg1"/>
                </a:solidFill>
              </a:rPr>
              <a:t>Tuller</a:t>
            </a:r>
          </a:p>
          <a:p>
            <a:r>
              <a:rPr lang="en-US" sz="1200" b="1" dirty="0" smtClean="0">
                <a:solidFill>
                  <a:schemeClr val="bg1"/>
                </a:solidFill>
              </a:rPr>
              <a:t>Massachusetts </a:t>
            </a:r>
            <a:r>
              <a:rPr lang="en-US" sz="1200" b="1" dirty="0">
                <a:solidFill>
                  <a:schemeClr val="bg1"/>
                </a:solidFill>
              </a:rPr>
              <a:t>Institute of Technology</a:t>
            </a:r>
          </a:p>
        </p:txBody>
      </p:sp>
      <p:pic>
        <p:nvPicPr>
          <p:cNvPr id="4" name="Picture 3"/>
          <p:cNvPicPr>
            <a:picLocks noChangeAspect="1"/>
          </p:cNvPicPr>
          <p:nvPr/>
        </p:nvPicPr>
        <p:blipFill>
          <a:blip r:embed="rId2"/>
          <a:stretch>
            <a:fillRect/>
          </a:stretch>
        </p:blipFill>
        <p:spPr>
          <a:xfrm>
            <a:off x="4284616" y="1583699"/>
            <a:ext cx="4689701" cy="3014455"/>
          </a:xfrm>
          <a:prstGeom prst="rect">
            <a:avLst/>
          </a:prstGeom>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745755"/>
            <a:ext cx="762000" cy="276999"/>
          </a:xfrm>
          <a:prstGeom prst="rect">
            <a:avLst/>
          </a:prstGeom>
        </p:spPr>
        <p:txBody>
          <a:bodyPr wrap="square" anchor="ctr">
            <a:spAutoFit/>
          </a:bodyPr>
          <a:lstStyle/>
          <a:p>
            <a:r>
              <a:rPr lang="en-US" sz="1200" b="1" dirty="0">
                <a:solidFill>
                  <a:srgbClr val="002060"/>
                </a:solidFill>
              </a:rPr>
              <a:t>2018</a:t>
            </a:r>
          </a:p>
        </p:txBody>
      </p:sp>
      <p:sp>
        <p:nvSpPr>
          <p:cNvPr id="20" name="Title 1"/>
          <p:cNvSpPr txBox="1">
            <a:spLocks/>
          </p:cNvSpPr>
          <p:nvPr/>
        </p:nvSpPr>
        <p:spPr>
          <a:xfrm>
            <a:off x="3346036" y="110532"/>
            <a:ext cx="5797964"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lang="en-US" sz="1800" b="1" dirty="0">
                <a:solidFill>
                  <a:schemeClr val="bg1"/>
                </a:solidFill>
              </a:rPr>
              <a:t>IRG-III	Electrical control of magnetic properties in thin films by hydrogen gating</a:t>
            </a:r>
            <a:endParaRPr lang="en-US" sz="1800" b="1" baseline="-25000" dirty="0">
              <a:solidFill>
                <a:schemeClr val="bg1"/>
              </a:solidFill>
            </a:endParaRPr>
          </a:p>
        </p:txBody>
      </p:sp>
      <p:sp>
        <p:nvSpPr>
          <p:cNvPr id="11" name="Rectangle 6">
            <a:extLst>
              <a:ext uri="{FF2B5EF4-FFF2-40B4-BE49-F238E27FC236}">
                <a16:creationId xmlns:a16="http://schemas.microsoft.com/office/drawing/2014/main" id="{A235DC21-642D-EA4D-8D87-F0B6955F2B62}"/>
              </a:ext>
            </a:extLst>
          </p:cNvPr>
          <p:cNvSpPr>
            <a:spLocks noChangeArrowheads="1"/>
          </p:cNvSpPr>
          <p:nvPr/>
        </p:nvSpPr>
        <p:spPr bwMode="auto">
          <a:xfrm>
            <a:off x="152399" y="1547878"/>
            <a:ext cx="351513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sz="1400" b="1" dirty="0" smtClean="0">
                <a:latin typeface="Arial" charset="0"/>
                <a:ea typeface="Arial" charset="0"/>
                <a:cs typeface="Arial" charset="0"/>
              </a:rPr>
              <a:t>BROADER IMPACTS</a:t>
            </a:r>
          </a:p>
          <a:p>
            <a:pPr lvl="0" algn="just" defTabSz="914400" eaLnBrk="0" fontAlgn="base" hangingPunct="0">
              <a:spcBef>
                <a:spcPct val="0"/>
              </a:spcBef>
              <a:spcAft>
                <a:spcPct val="0"/>
              </a:spcAft>
            </a:pPr>
            <a:r>
              <a:rPr kumimoji="0" lang="en-US" altLang="zh-CN"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properties of materials at the nanoscale are often</a:t>
            </a:r>
            <a:r>
              <a:rPr kumimoji="0" lang="en-US" altLang="zh-CN" sz="14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determined by the chemical, electronic, and defect structure at interfaces.  The possibility to dynamically control interfacial properties of materials using an electrical voltage opens the door to reconfigurable materials with a variety of functions.</a:t>
            </a:r>
          </a:p>
          <a:p>
            <a:pPr lvl="0" algn="just" defTabSz="914400" eaLnBrk="0" fontAlgn="base" hangingPunct="0">
              <a:spcBef>
                <a:spcPct val="0"/>
              </a:spcBef>
              <a:spcAft>
                <a:spcPct val="0"/>
              </a:spcAft>
            </a:pPr>
            <a:endParaRPr lang="en-US" altLang="zh-CN" sz="1400" baseline="0" dirty="0">
              <a:latin typeface="Arial" panose="020B0604020202020204" pitchFamily="34" charset="0"/>
              <a:ea typeface="Times New Roman" panose="02020603050405020304" pitchFamily="18" charset="0"/>
            </a:endParaRPr>
          </a:p>
          <a:p>
            <a:pPr lvl="0" algn="just" defTabSz="914400" eaLnBrk="0" fontAlgn="base" hangingPunct="0">
              <a:spcBef>
                <a:spcPct val="0"/>
              </a:spcBef>
              <a:spcAft>
                <a:spcPct val="0"/>
              </a:spcAft>
            </a:pPr>
            <a:r>
              <a:rPr kumimoji="0" lang="en-US" altLang="zh-CN" sz="14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This work has uncovered a simple, broadly applicable means to contro</a:t>
            </a:r>
            <a:r>
              <a:rPr lang="en-US" altLang="zh-CN" sz="1400" dirty="0" smtClean="0">
                <a:latin typeface="Arial" panose="020B0604020202020204" pitchFamily="34" charset="0"/>
                <a:ea typeface="Times New Roman" panose="02020603050405020304" pitchFamily="18" charset="0"/>
              </a:rPr>
              <a:t>l materials properties by harvesting hydrogen from the air, using water in the form of humidity as a source.  A small applied voltage can inject or remove hydrogen from a material, to control electrical, magnetic, or optical properties, and even to store energy in the material at the same time.</a:t>
            </a:r>
            <a:endParaRPr kumimoji="0" lang="en-US" altLang="zh-CN" sz="1400" b="0" i="0" u="none" strike="noStrike" cap="none" normalizeH="0" baseline="0" dirty="0">
              <a:ln>
                <a:noFill/>
              </a:ln>
              <a:solidFill>
                <a:schemeClr val="tx1"/>
              </a:solidFill>
              <a:effectLst/>
              <a:latin typeface="Arial" panose="020B0604020202020204" pitchFamily="34" charset="0"/>
            </a:endParaRPr>
          </a:p>
        </p:txBody>
      </p:sp>
      <p:sp>
        <p:nvSpPr>
          <p:cNvPr id="21" name="Rectangle 20"/>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 14-19807</a:t>
            </a:r>
            <a:endParaRPr lang="en-US" sz="1200" b="1" dirty="0">
              <a:solidFill>
                <a:schemeClr val="bg1"/>
              </a:solidFill>
            </a:endParaRPr>
          </a:p>
        </p:txBody>
      </p:sp>
      <p:sp>
        <p:nvSpPr>
          <p:cNvPr id="22" name="Rectangle 21"/>
          <p:cNvSpPr/>
          <p:nvPr/>
        </p:nvSpPr>
        <p:spPr>
          <a:xfrm>
            <a:off x="4371035" y="1014660"/>
            <a:ext cx="4692577" cy="461665"/>
          </a:xfrm>
          <a:prstGeom prst="rect">
            <a:avLst/>
          </a:prstGeom>
        </p:spPr>
        <p:txBody>
          <a:bodyPr wrap="square" anchor="ctr">
            <a:spAutoFit/>
          </a:bodyPr>
          <a:lstStyle/>
          <a:p>
            <a:r>
              <a:rPr lang="en-US" sz="1200" dirty="0">
                <a:solidFill>
                  <a:schemeClr val="bg1"/>
                </a:solidFill>
              </a:rPr>
              <a:t>Geoffrey</a:t>
            </a:r>
            <a:r>
              <a:rPr lang="en-US" sz="1200" b="1" dirty="0">
                <a:solidFill>
                  <a:schemeClr val="bg1"/>
                </a:solidFill>
              </a:rPr>
              <a:t> Beach</a:t>
            </a:r>
            <a:r>
              <a:rPr lang="en-US" sz="1200" dirty="0">
                <a:solidFill>
                  <a:schemeClr val="bg1"/>
                </a:solidFill>
              </a:rPr>
              <a:t>, Harry </a:t>
            </a:r>
            <a:r>
              <a:rPr lang="en-US" sz="1200" b="1" dirty="0">
                <a:solidFill>
                  <a:schemeClr val="bg1"/>
                </a:solidFill>
              </a:rPr>
              <a:t>Tuller</a:t>
            </a:r>
          </a:p>
          <a:p>
            <a:r>
              <a:rPr lang="en-US" sz="1200" b="1" dirty="0">
                <a:solidFill>
                  <a:schemeClr val="bg1"/>
                </a:solidFill>
              </a:rPr>
              <a:t>Massachusetts Institute of Technology</a:t>
            </a:r>
          </a:p>
        </p:txBody>
      </p:sp>
      <p:sp>
        <p:nvSpPr>
          <p:cNvPr id="17" name="Rectangle 16"/>
          <p:cNvSpPr/>
          <p:nvPr/>
        </p:nvSpPr>
        <p:spPr>
          <a:xfrm>
            <a:off x="3806686" y="6321478"/>
            <a:ext cx="5337313"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Tan, A. J., Huang, M., Avci, C. O., </a:t>
            </a:r>
            <a:r>
              <a:rPr lang="en-US" sz="1000" dirty="0" err="1">
                <a:latin typeface="Arial" panose="020B0604020202020204" pitchFamily="34" charset="0"/>
                <a:cs typeface="Arial" panose="020B0604020202020204" pitchFamily="34" charset="0"/>
              </a:rPr>
              <a:t>Büttner</a:t>
            </a:r>
            <a:r>
              <a:rPr lang="en-US" sz="1000" dirty="0">
                <a:latin typeface="Arial" panose="020B0604020202020204" pitchFamily="34" charset="0"/>
                <a:cs typeface="Arial" panose="020B0604020202020204" pitchFamily="34" charset="0"/>
              </a:rPr>
              <a:t>, F., Mann, M., Hu, W., Mazzoli, C., Wilkins, S., </a:t>
            </a:r>
            <a:r>
              <a:rPr lang="en-US" sz="1000" b="1" dirty="0">
                <a:latin typeface="Arial" panose="020B0604020202020204" pitchFamily="34" charset="0"/>
                <a:cs typeface="Arial" panose="020B0604020202020204" pitchFamily="34" charset="0"/>
              </a:rPr>
              <a:t>Tuller</a:t>
            </a:r>
            <a:r>
              <a:rPr lang="en-US" sz="1000" dirty="0">
                <a:latin typeface="Arial" panose="020B0604020202020204" pitchFamily="34" charset="0"/>
                <a:cs typeface="Arial" panose="020B0604020202020204" pitchFamily="34" charset="0"/>
              </a:rPr>
              <a:t>, H. L., and </a:t>
            </a:r>
            <a:r>
              <a:rPr lang="en-US" sz="1000" b="1" dirty="0">
                <a:latin typeface="Arial" panose="020B0604020202020204" pitchFamily="34" charset="0"/>
                <a:cs typeface="Arial" panose="020B0604020202020204" pitchFamily="34" charset="0"/>
              </a:rPr>
              <a:t>Beach</a:t>
            </a:r>
            <a:r>
              <a:rPr lang="en-US" sz="1000" dirty="0">
                <a:latin typeface="Arial" panose="020B0604020202020204" pitchFamily="34" charset="0"/>
                <a:cs typeface="Arial" panose="020B0604020202020204" pitchFamily="34" charset="0"/>
              </a:rPr>
              <a:t>, G. S. D. “Magneto-Ionic Control of Magnetism Using a Solid-State Proton Pump.” </a:t>
            </a:r>
            <a:r>
              <a:rPr lang="en-US" sz="1000" i="1" dirty="0">
                <a:latin typeface="Arial" panose="020B0604020202020204" pitchFamily="34" charset="0"/>
                <a:cs typeface="Arial" panose="020B0604020202020204" pitchFamily="34" charset="0"/>
              </a:rPr>
              <a:t>Nature Materials</a:t>
            </a:r>
            <a:r>
              <a:rPr lang="en-US" sz="1000" dirty="0">
                <a:latin typeface="Arial" panose="020B0604020202020204" pitchFamily="34" charset="0"/>
                <a:cs typeface="Arial" panose="020B0604020202020204" pitchFamily="34" charset="0"/>
              </a:rPr>
              <a:t>, 18(1): 35–41, 2019. &lt;doi:10.1038/s41563-018-0211-5&gt;</a:t>
            </a:r>
            <a:endParaRPr lang="en-US" sz="1000" dirty="0">
              <a:latin typeface="Arial" panose="020B0604020202020204" pitchFamily="34" charset="0"/>
              <a:ea typeface="Arial"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244008" y="1601942"/>
            <a:ext cx="4581938" cy="3329482"/>
          </a:xfrm>
          <a:prstGeom prst="rect">
            <a:avLst/>
          </a:prstGeom>
        </p:spPr>
      </p:pic>
      <p:sp>
        <p:nvSpPr>
          <p:cNvPr id="19" name="Rectangle 37"/>
          <p:cNvSpPr>
            <a:spLocks noChangeArrowheads="1"/>
          </p:cNvSpPr>
          <p:nvPr/>
        </p:nvSpPr>
        <p:spPr bwMode="auto">
          <a:xfrm>
            <a:off x="4075045" y="1576586"/>
            <a:ext cx="4827526" cy="474489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 name="Text Box 34"/>
          <p:cNvSpPr txBox="1">
            <a:spLocks noChangeArrowheads="1"/>
          </p:cNvSpPr>
          <p:nvPr/>
        </p:nvSpPr>
        <p:spPr bwMode="auto">
          <a:xfrm>
            <a:off x="4172873" y="4804442"/>
            <a:ext cx="489073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ea typeface="Arial" charset="0"/>
                <a:cs typeface="Arial" charset="0"/>
              </a:rPr>
              <a:t>Top figure: schematic of hydrogen pumping being used to modulate properties of thin films.  Bottom left: hydrogen sourced from water in the air is used to switch a thin magnesium layer from a metal to a transparent metal-hydride.  Bottom right: stored hydrogen in the material gives rise to a battery-like effect, making these devices similar to solid oxide fuel cells with integrated hydrogen storage.  Hence, energy harvesting and storage could be integrated into nanoscale devices with optical, magnetic, or electronic functions.</a:t>
            </a:r>
            <a:endParaRPr lang="en-US" sz="1200" dirty="0">
              <a:ea typeface="Arial" charset="0"/>
              <a:cs typeface="Arial" charset="0"/>
            </a:endParaRP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13841</TotalTime>
  <Words>491</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宋体</vt:lpstr>
      <vt:lpstr>Arial</vt:lpstr>
      <vt:lpstr>News Gothic MT</vt:lpstr>
      <vt:lpstr>Times New Roman</vt:lpstr>
      <vt:lpstr>Wingdings 2</vt:lpstr>
      <vt:lpstr>Breeze</vt:lpstr>
      <vt:lpstr>IRG-III Electrical control of magnetic properties in thin films by hydrogen gating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Geoff Beach</cp:lastModifiedBy>
  <cp:revision>110</cp:revision>
  <cp:lastPrinted>2016-08-01T15:14:13Z</cp:lastPrinted>
  <dcterms:created xsi:type="dcterms:W3CDTF">2016-07-19T18:16:54Z</dcterms:created>
  <dcterms:modified xsi:type="dcterms:W3CDTF">2019-05-15T14:45:51Z</dcterms:modified>
  <cp:category/>
</cp:coreProperties>
</file>