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60"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40" autoAdjust="0"/>
    <p:restoredTop sz="94667"/>
  </p:normalViewPr>
  <p:slideViewPr>
    <p:cSldViewPr snapToGrid="0" snapToObjects="1">
      <p:cViewPr varScale="1">
        <p:scale>
          <a:sx n="99" d="100"/>
          <a:sy n="99" d="100"/>
        </p:scale>
        <p:origin x="42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992E85D-58CC-0C47-B0DA-A640BE1DF5FE}" type="datetimeFigureOut">
              <a:rPr lang="en-US" smtClean="0"/>
              <a:t>5/15/2019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4A68664-509C-FD4D-A8E5-F0397B18D100}" type="slidenum">
              <a:rPr lang="en-US" smtClean="0"/>
              <a:t>‹#›</a:t>
            </a:fld>
            <a:endParaRPr lang="en-US"/>
          </a:p>
        </p:txBody>
      </p:sp>
    </p:spTree>
    <p:extLst>
      <p:ext uri="{BB962C8B-B14F-4D97-AF65-F5344CB8AC3E}">
        <p14:creationId xmlns:p14="http://schemas.microsoft.com/office/powerpoint/2010/main" val="248779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8664-509C-FD4D-A8E5-F0397B18D100}" type="slidenum">
              <a:rPr lang="en-US" smtClean="0"/>
              <a:t>1</a:t>
            </a:fld>
            <a:endParaRPr lang="en-US"/>
          </a:p>
        </p:txBody>
      </p:sp>
    </p:spTree>
    <p:extLst>
      <p:ext uri="{BB962C8B-B14F-4D97-AF65-F5344CB8AC3E}">
        <p14:creationId xmlns:p14="http://schemas.microsoft.com/office/powerpoint/2010/main" val="72992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5/15/2019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bg1"/>
                </a:solidFill>
              </a:rPr>
              <a:t>IRG I:	Diode </a:t>
            </a:r>
            <a:r>
              <a:rPr lang="en-US" sz="1800" b="1" dirty="0">
                <a:solidFill>
                  <a:schemeClr val="bg1"/>
                </a:solidFill>
              </a:rPr>
              <a:t>Fibers for Fabric-based Optical </a:t>
            </a:r>
            <a:r>
              <a:rPr lang="en-US" sz="1800" b="1" dirty="0" smtClean="0">
                <a:solidFill>
                  <a:schemeClr val="bg1"/>
                </a:solidFill>
              </a:rPr>
              <a:t>	Communications</a:t>
            </a:r>
            <a:endParaRPr lang="en-US" sz="1800" b="1" dirty="0">
              <a:solidFill>
                <a:schemeClr val="bg1"/>
              </a:solidFill>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dirty="0" smtClean="0">
                <a:solidFill>
                  <a:schemeClr val="bg1"/>
                </a:solidFill>
              </a:rPr>
              <a:t>John </a:t>
            </a:r>
            <a:r>
              <a:rPr lang="en-US" sz="1200" b="1" dirty="0" err="1" smtClean="0">
                <a:solidFill>
                  <a:schemeClr val="bg1"/>
                </a:solidFill>
              </a:rPr>
              <a:t>Joannopoulos</a:t>
            </a:r>
            <a:r>
              <a:rPr lang="en-US" sz="1200" dirty="0" smtClean="0">
                <a:solidFill>
                  <a:schemeClr val="bg1"/>
                </a:solidFill>
              </a:rPr>
              <a:t> and </a:t>
            </a:r>
            <a:r>
              <a:rPr lang="en-US" sz="1200" dirty="0" err="1" smtClean="0">
                <a:solidFill>
                  <a:schemeClr val="bg1"/>
                </a:solidFill>
              </a:rPr>
              <a:t>Yoel</a:t>
            </a:r>
            <a:r>
              <a:rPr lang="en-US" sz="1200" dirty="0" smtClean="0">
                <a:solidFill>
                  <a:schemeClr val="bg1"/>
                </a:solidFill>
              </a:rPr>
              <a:t> </a:t>
            </a:r>
            <a:r>
              <a:rPr lang="en-US" sz="1200" b="1" dirty="0" smtClean="0">
                <a:solidFill>
                  <a:schemeClr val="bg1"/>
                </a:solidFill>
              </a:rPr>
              <a:t>Fink</a:t>
            </a:r>
          </a:p>
          <a:p>
            <a:r>
              <a:rPr lang="en-US" sz="1200" b="1" dirty="0" smtClean="0">
                <a:solidFill>
                  <a:schemeClr val="bg1"/>
                </a:solidFill>
              </a:rPr>
              <a:t>Massachusetts </a:t>
            </a:r>
            <a:r>
              <a:rPr lang="en-US" sz="1200" b="1" dirty="0">
                <a:solidFill>
                  <a:schemeClr val="bg1"/>
                </a:solidFill>
              </a:rPr>
              <a:t>Institute of Technology</a:t>
            </a:r>
          </a:p>
        </p:txBody>
      </p:sp>
      <p:sp>
        <p:nvSpPr>
          <p:cNvPr id="9" name="Text Box 28"/>
          <p:cNvSpPr txBox="1">
            <a:spLocks noChangeArrowheads="1"/>
          </p:cNvSpPr>
          <p:nvPr/>
        </p:nvSpPr>
        <p:spPr bwMode="auto">
          <a:xfrm>
            <a:off x="152400" y="1022754"/>
            <a:ext cx="389255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SG" sz="1400" b="1" dirty="0" smtClean="0"/>
              <a:t>INTELLECTUAL MERIT</a:t>
            </a:r>
          </a:p>
          <a:p>
            <a:pPr algn="just" eaLnBrk="1" hangingPunct="1"/>
            <a:r>
              <a:rPr lang="en-SG" sz="1400" dirty="0" smtClean="0"/>
              <a:t>Semiconductor </a:t>
            </a:r>
            <a:r>
              <a:rPr lang="en-SG" sz="1400" dirty="0"/>
              <a:t>diodes are fundamental building blocks of modern communications and sensing. Thus, incorporating them into fibres can increase fabric capabilities and functions. However, current material and processing challenges have impeded the realization of high-performing semiconducting diodes in thermally drawn fibres. Here we demonstrate a scalable thermal drawing process of electrically connected diode fibres. Hundreds of commercial device-grade diodes are first embedded in the preform. During the thermal draw, wires are fed into the preform, and as the preform necks into a </a:t>
            </a:r>
            <a:r>
              <a:rPr lang="en-SG" sz="1400" dirty="0" err="1"/>
              <a:t>fiber</a:t>
            </a:r>
            <a:r>
              <a:rPr lang="en-SG" sz="1400" dirty="0"/>
              <a:t>, the wires and devices converge together within the </a:t>
            </a:r>
            <a:r>
              <a:rPr lang="en-SG" sz="1400" dirty="0" err="1"/>
              <a:t>fiber</a:t>
            </a:r>
            <a:r>
              <a:rPr lang="en-SG" sz="1400" dirty="0"/>
              <a:t> to make hundreds of parallel electrical connections in a single draw. The resultant electrically-connected diode </a:t>
            </a:r>
            <a:r>
              <a:rPr lang="en-SG" sz="1400" dirty="0" err="1"/>
              <a:t>fibers</a:t>
            </a:r>
            <a:r>
              <a:rPr lang="en-SG" sz="1400" dirty="0"/>
              <a:t> are shown to emit light of the 3 primary colours and detect light to a high photosensitivity and bandwidth. These results provide a path towards ever-increasing functions in </a:t>
            </a:r>
            <a:r>
              <a:rPr lang="en-SG" sz="1400" dirty="0" err="1"/>
              <a:t>fiber</a:t>
            </a:r>
            <a:r>
              <a:rPr lang="en-SG" sz="1400" dirty="0"/>
              <a:t>, presenting the prospect of a </a:t>
            </a:r>
            <a:r>
              <a:rPr lang="en-SG" sz="1400" dirty="0" err="1"/>
              <a:t>fiber</a:t>
            </a:r>
            <a:r>
              <a:rPr lang="en-SG" sz="1400" dirty="0"/>
              <a:t> ‘Moore’s law’ analogue. </a:t>
            </a:r>
          </a:p>
          <a:p>
            <a:pPr algn="just" eaLnBrk="1" hangingPunct="1"/>
            <a:endParaRPr lang="en-SG" sz="1400" dirty="0"/>
          </a:p>
        </p:txBody>
      </p:sp>
      <p:sp>
        <p:nvSpPr>
          <p:cNvPr id="11" name="Rectangle 37"/>
          <p:cNvSpPr>
            <a:spLocks noChangeArrowheads="1"/>
          </p:cNvSpPr>
          <p:nvPr/>
        </p:nvSpPr>
        <p:spPr bwMode="auto">
          <a:xfrm>
            <a:off x="4178896" y="1495923"/>
            <a:ext cx="4884715" cy="46893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946935" cy="276999"/>
          </a:xfrm>
          <a:prstGeom prst="rect">
            <a:avLst/>
          </a:prstGeom>
        </p:spPr>
        <p:txBody>
          <a:bodyPr wrap="square" anchor="ctr">
            <a:spAutoFit/>
          </a:bodyPr>
          <a:lstStyle/>
          <a:p>
            <a:r>
              <a:rPr lang="en-US" sz="1200" b="1" dirty="0">
                <a:solidFill>
                  <a:srgbClr val="002060"/>
                </a:solidFill>
              </a:rPr>
              <a:t>2018</a:t>
            </a:r>
          </a:p>
        </p:txBody>
      </p:sp>
      <p:sp>
        <p:nvSpPr>
          <p:cNvPr id="14" name="Text Box 34">
            <a:extLst>
              <a:ext uri="{FF2B5EF4-FFF2-40B4-BE49-F238E27FC236}">
                <a16:creationId xmlns:a16="http://schemas.microsoft.com/office/drawing/2014/main" id="{2CCC8A29-323A-9346-A3FB-B507FA6EB848}"/>
              </a:ext>
            </a:extLst>
          </p:cNvPr>
          <p:cNvSpPr txBox="1">
            <a:spLocks noChangeArrowheads="1"/>
          </p:cNvSpPr>
          <p:nvPr/>
        </p:nvSpPr>
        <p:spPr bwMode="auto">
          <a:xfrm>
            <a:off x="4194564" y="5069579"/>
            <a:ext cx="4869047" cy="11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SG" sz="950" dirty="0" smtClean="0"/>
              <a:t>(</a:t>
            </a:r>
            <a:r>
              <a:rPr lang="en-SG" sz="950" b="1" dirty="0"/>
              <a:t>a)</a:t>
            </a:r>
            <a:r>
              <a:rPr lang="en-SG" sz="950" dirty="0"/>
              <a:t> Schematic of the light-emitting </a:t>
            </a:r>
            <a:r>
              <a:rPr lang="en-SG" sz="950" dirty="0" err="1"/>
              <a:t>fiber</a:t>
            </a:r>
            <a:r>
              <a:rPr lang="en-SG" sz="950" dirty="0"/>
              <a:t>. Wires (orange) are connected to the LEDs (purple). Photograph of light-emitting </a:t>
            </a:r>
            <a:r>
              <a:rPr lang="en-SG" sz="950" dirty="0" err="1"/>
              <a:t>fibers</a:t>
            </a:r>
            <a:r>
              <a:rPr lang="en-SG" sz="950" dirty="0"/>
              <a:t> containing (</a:t>
            </a:r>
            <a:r>
              <a:rPr lang="en-SG" sz="950" b="1" dirty="0"/>
              <a:t>b)</a:t>
            </a:r>
            <a:r>
              <a:rPr lang="en-SG" sz="950" dirty="0"/>
              <a:t> </a:t>
            </a:r>
            <a:r>
              <a:rPr lang="en-SG" sz="950" dirty="0" err="1"/>
              <a:t>InGaN</a:t>
            </a:r>
            <a:r>
              <a:rPr lang="en-SG" sz="950" dirty="0"/>
              <a:t> blue-colour LEDs, </a:t>
            </a:r>
            <a:r>
              <a:rPr lang="en-SG" sz="950" b="1" dirty="0"/>
              <a:t>(c)</a:t>
            </a:r>
            <a:r>
              <a:rPr lang="en-SG" sz="950" dirty="0"/>
              <a:t> </a:t>
            </a:r>
            <a:r>
              <a:rPr lang="en-SG" sz="950" dirty="0" err="1"/>
              <a:t>InGaN</a:t>
            </a:r>
            <a:r>
              <a:rPr lang="en-SG" sz="950" dirty="0"/>
              <a:t> green LEDs, (</a:t>
            </a:r>
            <a:r>
              <a:rPr lang="en-SG" sz="950" b="1" dirty="0"/>
              <a:t>d) </a:t>
            </a:r>
            <a:r>
              <a:rPr lang="en-SG" sz="950" dirty="0" err="1"/>
              <a:t>AlGaAsP</a:t>
            </a:r>
            <a:r>
              <a:rPr lang="en-SG" sz="950" dirty="0"/>
              <a:t> red LEDs.</a:t>
            </a:r>
            <a:r>
              <a:rPr lang="en-SG" sz="950" b="1" dirty="0"/>
              <a:t> </a:t>
            </a:r>
            <a:r>
              <a:rPr lang="en-SG" sz="950" dirty="0"/>
              <a:t> </a:t>
            </a:r>
            <a:r>
              <a:rPr lang="en-SG" sz="950" b="1" dirty="0"/>
              <a:t>(e)</a:t>
            </a:r>
            <a:r>
              <a:rPr lang="en-SG" sz="950" dirty="0"/>
              <a:t> Schematic of the </a:t>
            </a:r>
            <a:r>
              <a:rPr lang="en-SG" sz="950" dirty="0" err="1"/>
              <a:t>photodetecting</a:t>
            </a:r>
            <a:r>
              <a:rPr lang="en-SG" sz="950" dirty="0"/>
              <a:t> </a:t>
            </a:r>
            <a:r>
              <a:rPr lang="en-SG" sz="950" dirty="0" err="1"/>
              <a:t>fiber</a:t>
            </a:r>
            <a:r>
              <a:rPr lang="en-SG" sz="950" dirty="0"/>
              <a:t> structure, where an individual photodiode (orange) detects external light (red arrow). (</a:t>
            </a:r>
            <a:r>
              <a:rPr lang="en-SG" sz="950" b="1" dirty="0"/>
              <a:t>f)</a:t>
            </a:r>
            <a:r>
              <a:rPr lang="en-SG" sz="950" dirty="0"/>
              <a:t> Current–voltage curve of </a:t>
            </a:r>
            <a:r>
              <a:rPr lang="en-SG" sz="950" dirty="0" err="1"/>
              <a:t>photodetecting</a:t>
            </a:r>
            <a:r>
              <a:rPr lang="en-SG" sz="950" dirty="0"/>
              <a:t> </a:t>
            </a:r>
            <a:r>
              <a:rPr lang="en-SG" sz="950" dirty="0" err="1"/>
              <a:t>fiber</a:t>
            </a:r>
            <a:r>
              <a:rPr lang="en-SG" sz="950" dirty="0"/>
              <a:t>, showing clear rectifying behaviour. Black curve: in darkness. Red curve: under illumination. (</a:t>
            </a:r>
            <a:r>
              <a:rPr lang="en-SG" sz="950" b="1" dirty="0"/>
              <a:t>g)</a:t>
            </a:r>
            <a:r>
              <a:rPr lang="en-SG" sz="950" dirty="0"/>
              <a:t> Bandwidth of the </a:t>
            </a:r>
            <a:r>
              <a:rPr lang="en-SG" sz="950" dirty="0" err="1"/>
              <a:t>photodetecting</a:t>
            </a:r>
            <a:r>
              <a:rPr lang="en-SG" sz="950" dirty="0"/>
              <a:t> fibre. The 3 dB bandwidth achieved is around 3 </a:t>
            </a:r>
            <a:r>
              <a:rPr lang="en-SG" sz="950" dirty="0" err="1"/>
              <a:t>MHz.</a:t>
            </a:r>
            <a:r>
              <a:rPr lang="en-SG" sz="950" dirty="0"/>
              <a:t> </a:t>
            </a:r>
            <a:r>
              <a:rPr lang="en-SG" sz="950" dirty="0" err="1"/>
              <a:t>a.u</a:t>
            </a:r>
            <a:r>
              <a:rPr lang="en-SG" sz="950" dirty="0"/>
              <a:t>., arbitrary units. </a:t>
            </a:r>
            <a:endParaRPr lang="en-US" sz="950" dirty="0"/>
          </a:p>
        </p:txBody>
      </p:sp>
      <p:sp>
        <p:nvSpPr>
          <p:cNvPr id="4" name="Rectangle 3">
            <a:extLst>
              <a:ext uri="{FF2B5EF4-FFF2-40B4-BE49-F238E27FC236}">
                <a16:creationId xmlns:a16="http://schemas.microsoft.com/office/drawing/2014/main" id="{1D01B25E-CB9A-4E41-8DF6-6F2657B8BE32}"/>
              </a:ext>
            </a:extLst>
          </p:cNvPr>
          <p:cNvSpPr/>
          <p:nvPr/>
        </p:nvSpPr>
        <p:spPr>
          <a:xfrm>
            <a:off x="5058140" y="6131783"/>
            <a:ext cx="4243592" cy="800219"/>
          </a:xfrm>
          <a:prstGeom prst="rect">
            <a:avLst/>
          </a:prstGeom>
        </p:spPr>
        <p:txBody>
          <a:bodyPr wrap="square">
            <a:spAutoFit/>
          </a:bodyPr>
          <a:lstStyle/>
          <a:p>
            <a:pPr>
              <a:lnSpc>
                <a:spcPct val="115000"/>
              </a:lnSpc>
              <a:spcAft>
                <a:spcPts val="0"/>
              </a:spcAft>
            </a:pPr>
            <a:r>
              <a:rPr lang="en-SG" sz="1000" dirty="0">
                <a:latin typeface="Arial" panose="020B0604020202020204" pitchFamily="34" charset="0"/>
                <a:ea typeface="Times New Roman" panose="02020603050405020304" pitchFamily="18" charset="0"/>
                <a:cs typeface="Arial" panose="020B0604020202020204" pitchFamily="34" charset="0"/>
              </a:rPr>
              <a:t>Rein, M., </a:t>
            </a:r>
            <a:r>
              <a:rPr lang="en-SG" sz="1000" dirty="0" err="1">
                <a:latin typeface="Arial" panose="020B0604020202020204" pitchFamily="34" charset="0"/>
                <a:ea typeface="Times New Roman" panose="02020603050405020304" pitchFamily="18" charset="0"/>
                <a:cs typeface="Arial" panose="020B0604020202020204" pitchFamily="34" charset="0"/>
              </a:rPr>
              <a:t>Favrod</a:t>
            </a:r>
            <a:r>
              <a:rPr lang="en-SG" sz="1000" dirty="0">
                <a:latin typeface="Arial" panose="020B0604020202020204" pitchFamily="34" charset="0"/>
                <a:ea typeface="Times New Roman" panose="02020603050405020304" pitchFamily="18" charset="0"/>
                <a:cs typeface="Arial" panose="020B0604020202020204" pitchFamily="34" charset="0"/>
              </a:rPr>
              <a:t>, V. D., </a:t>
            </a:r>
            <a:r>
              <a:rPr lang="en-SG" sz="1000" dirty="0" err="1">
                <a:latin typeface="Arial" panose="020B0604020202020204" pitchFamily="34" charset="0"/>
                <a:ea typeface="Times New Roman" panose="02020603050405020304" pitchFamily="18" charset="0"/>
                <a:cs typeface="Arial" panose="020B0604020202020204" pitchFamily="34" charset="0"/>
              </a:rPr>
              <a:t>Hou</a:t>
            </a:r>
            <a:r>
              <a:rPr lang="en-SG" sz="1000" dirty="0">
                <a:latin typeface="Arial" panose="020B0604020202020204" pitchFamily="34" charset="0"/>
                <a:ea typeface="Times New Roman" panose="02020603050405020304" pitchFamily="18" charset="0"/>
                <a:cs typeface="Arial" panose="020B0604020202020204" pitchFamily="34" charset="0"/>
              </a:rPr>
              <a:t>, C., </a:t>
            </a:r>
            <a:r>
              <a:rPr lang="en-SG" sz="1000" dirty="0" err="1">
                <a:latin typeface="Arial" panose="020B0604020202020204" pitchFamily="34" charset="0"/>
                <a:ea typeface="Times New Roman" panose="02020603050405020304" pitchFamily="18" charset="0"/>
                <a:cs typeface="Arial" panose="020B0604020202020204" pitchFamily="34" charset="0"/>
              </a:rPr>
              <a:t>Khudiyev</a:t>
            </a:r>
            <a:r>
              <a:rPr lang="en-SG" sz="1000" dirty="0">
                <a:latin typeface="Arial" panose="020B0604020202020204" pitchFamily="34" charset="0"/>
                <a:ea typeface="Times New Roman" panose="02020603050405020304" pitchFamily="18" charset="0"/>
                <a:cs typeface="Arial" panose="020B0604020202020204" pitchFamily="34" charset="0"/>
              </a:rPr>
              <a:t>, T., </a:t>
            </a:r>
            <a:r>
              <a:rPr lang="en-SG" sz="1000" dirty="0" err="1">
                <a:latin typeface="Arial" panose="020B0604020202020204" pitchFamily="34" charset="0"/>
                <a:ea typeface="Times New Roman" panose="02020603050405020304" pitchFamily="18" charset="0"/>
                <a:cs typeface="Arial" panose="020B0604020202020204" pitchFamily="34" charset="0"/>
              </a:rPr>
              <a:t>Stolyarov</a:t>
            </a:r>
            <a:r>
              <a:rPr lang="en-SG" sz="1000" dirty="0">
                <a:latin typeface="Arial" panose="020B0604020202020204" pitchFamily="34" charset="0"/>
                <a:ea typeface="Times New Roman" panose="02020603050405020304" pitchFamily="18" charset="0"/>
                <a:cs typeface="Arial" panose="020B0604020202020204" pitchFamily="34" charset="0"/>
              </a:rPr>
              <a:t>, A., Cox, J., Chung, C.C., </a:t>
            </a:r>
            <a:r>
              <a:rPr lang="en-SG" sz="1000" dirty="0" err="1">
                <a:latin typeface="Arial" panose="020B0604020202020204" pitchFamily="34" charset="0"/>
                <a:ea typeface="Times New Roman" panose="02020603050405020304" pitchFamily="18" charset="0"/>
                <a:cs typeface="Arial" panose="020B0604020202020204" pitchFamily="34" charset="0"/>
              </a:rPr>
              <a:t>Chhav</a:t>
            </a:r>
            <a:r>
              <a:rPr lang="en-SG" sz="1000" dirty="0">
                <a:latin typeface="Arial" panose="020B0604020202020204" pitchFamily="34" charset="0"/>
                <a:ea typeface="Times New Roman" panose="02020603050405020304" pitchFamily="18" charset="0"/>
                <a:cs typeface="Arial" panose="020B0604020202020204" pitchFamily="34" charset="0"/>
              </a:rPr>
              <a:t>, C., Ellis, M., </a:t>
            </a:r>
            <a:r>
              <a:rPr lang="en-SG" sz="1000" b="1" dirty="0" err="1">
                <a:latin typeface="Arial" panose="020B0604020202020204" pitchFamily="34" charset="0"/>
                <a:ea typeface="Times New Roman" panose="02020603050405020304" pitchFamily="18" charset="0"/>
                <a:cs typeface="Arial" panose="020B0604020202020204" pitchFamily="34" charset="0"/>
              </a:rPr>
              <a:t>Joannopoulos</a:t>
            </a:r>
            <a:r>
              <a:rPr lang="en-SG" sz="1000" dirty="0">
                <a:latin typeface="Arial" panose="020B0604020202020204" pitchFamily="34" charset="0"/>
                <a:ea typeface="Times New Roman" panose="02020603050405020304" pitchFamily="18" charset="0"/>
                <a:cs typeface="Arial" panose="020B0604020202020204" pitchFamily="34" charset="0"/>
              </a:rPr>
              <a:t>, J., </a:t>
            </a:r>
            <a:r>
              <a:rPr lang="en-SG" sz="1000" b="1" dirty="0">
                <a:latin typeface="Arial" panose="020B0604020202020204" pitchFamily="34" charset="0"/>
                <a:ea typeface="Times New Roman" panose="02020603050405020304" pitchFamily="18" charset="0"/>
                <a:cs typeface="Arial" panose="020B0604020202020204" pitchFamily="34" charset="0"/>
              </a:rPr>
              <a:t>Fink</a:t>
            </a:r>
            <a:r>
              <a:rPr lang="en-SG" sz="1000" dirty="0">
                <a:latin typeface="Arial" panose="020B0604020202020204" pitchFamily="34" charset="0"/>
                <a:ea typeface="Times New Roman" panose="02020603050405020304" pitchFamily="18" charset="0"/>
                <a:cs typeface="Arial" panose="020B0604020202020204" pitchFamily="34" charset="0"/>
              </a:rPr>
              <a:t>, Y. (2018). </a:t>
            </a:r>
            <a:r>
              <a:rPr lang="en-SG" sz="1000" dirty="0" smtClean="0">
                <a:latin typeface="Arial" panose="020B0604020202020204" pitchFamily="34" charset="0"/>
                <a:ea typeface="Times New Roman" panose="02020603050405020304" pitchFamily="18" charset="0"/>
                <a:cs typeface="Arial" panose="020B0604020202020204" pitchFamily="34" charset="0"/>
              </a:rPr>
              <a:t>“Diode </a:t>
            </a:r>
            <a:r>
              <a:rPr lang="en-SG" sz="1000" dirty="0">
                <a:latin typeface="Arial" panose="020B0604020202020204" pitchFamily="34" charset="0"/>
                <a:ea typeface="Times New Roman" panose="02020603050405020304" pitchFamily="18" charset="0"/>
                <a:cs typeface="Arial" panose="020B0604020202020204" pitchFamily="34" charset="0"/>
              </a:rPr>
              <a:t>fibres for fabric-based optical communications. </a:t>
            </a:r>
            <a:r>
              <a:rPr lang="en-SG" sz="1000" dirty="0" smtClean="0">
                <a:latin typeface="Arial" panose="020B0604020202020204" pitchFamily="34" charset="0"/>
                <a:ea typeface="Times New Roman" panose="02020603050405020304" pitchFamily="18" charset="0"/>
                <a:cs typeface="Arial" panose="020B0604020202020204" pitchFamily="34" charset="0"/>
              </a:rPr>
              <a:t>”</a:t>
            </a:r>
            <a:r>
              <a:rPr lang="en-SG" sz="1000" i="1" dirty="0" smtClean="0">
                <a:latin typeface="Arial" panose="020B0604020202020204" pitchFamily="34" charset="0"/>
                <a:ea typeface="Times New Roman" panose="02020603050405020304" pitchFamily="18" charset="0"/>
                <a:cs typeface="Arial" panose="020B0604020202020204" pitchFamily="34" charset="0"/>
              </a:rPr>
              <a:t>Nature,560 </a:t>
            </a:r>
            <a:r>
              <a:rPr lang="en-SG" sz="1000" dirty="0">
                <a:latin typeface="Arial" panose="020B0604020202020204" pitchFamily="34" charset="0"/>
                <a:ea typeface="Times New Roman" panose="02020603050405020304" pitchFamily="18" charset="0"/>
                <a:cs typeface="Arial" panose="020B0604020202020204" pitchFamily="34" charset="0"/>
              </a:rPr>
              <a:t>(7717), 214-218. </a:t>
            </a:r>
            <a:r>
              <a:rPr lang="mr-IN" sz="1000" dirty="0">
                <a:latin typeface="Arial" panose="020B0604020202020204" pitchFamily="34" charset="0"/>
                <a:ea typeface="Times New Roman" panose="02020603050405020304" pitchFamily="18" charset="0"/>
                <a:cs typeface="Arial" panose="020B0604020202020204" pitchFamily="34" charset="0"/>
              </a:rPr>
              <a:t>&lt;doi:10.1038/s41586-018-0390-x&gt;</a:t>
            </a:r>
            <a:endParaRPr lang="en-SG" sz="1000" dirty="0">
              <a:effectLst/>
              <a:latin typeface="Arial" panose="020B0604020202020204" pitchFamily="34" charset="0"/>
              <a:ea typeface="SimSun" panose="02010600030101010101" pitchFamily="2" charset="-122"/>
              <a:cs typeface="Arial" panose="020B0604020202020204" pitchFamily="34" charset="0"/>
            </a:endParaRPr>
          </a:p>
        </p:txBody>
      </p:sp>
      <p:sp>
        <p:nvSpPr>
          <p:cNvPr id="13" name="Rectangle 12"/>
          <p:cNvSpPr/>
          <p:nvPr/>
        </p:nvSpPr>
        <p:spPr>
          <a:xfrm>
            <a:off x="152400" y="254585"/>
            <a:ext cx="2759824" cy="461665"/>
          </a:xfrm>
          <a:prstGeom prst="rect">
            <a:avLst/>
          </a:prstGeom>
        </p:spPr>
        <p:txBody>
          <a:bodyPr wrap="square" anchor="ctr">
            <a:spAutoFit/>
          </a:bodyPr>
          <a:lstStyle/>
          <a:p>
            <a:r>
              <a:rPr lang="en-US" sz="1200" b="1" dirty="0">
                <a:solidFill>
                  <a:schemeClr val="bg1"/>
                </a:solidFill>
              </a:rPr>
              <a:t>MIT MRSEC</a:t>
            </a:r>
          </a:p>
          <a:p>
            <a:r>
              <a:rPr lang="en-US" sz="1200" b="1" dirty="0">
                <a:solidFill>
                  <a:schemeClr val="bg1"/>
                </a:solidFill>
              </a:rPr>
              <a:t>DMR 14-19807</a:t>
            </a:r>
          </a:p>
        </p:txBody>
      </p:sp>
      <p:pic>
        <p:nvPicPr>
          <p:cNvPr id="5" name="Picture 4" descr="Image A: A schematic of the light-emitting fiber. Orange wires are connected to the L E Ds shown in purple. Image B: A photograph of light-emitting fibers containing Indium gallium nitride blue-colour L E Ds. Image C: Indium gallium nitride green L E D s. Image D: AlGaAsP red LEDs.  Figure E: Schematic of the photodetecting fiber structure shown as a brown curve, where an individual photodiode, shown in an orange segment, detects external light as depicted by a red arrow pointing into the orange segment. Image F: A graph of a current–voltage curve of photo-detecting fiber, showing clear rectifying behavior. Black curve equals in darkness. Red curve equales under illumination. Image G: Bandwidth of the photodetecting fibre. The three D B bandwidth achieved is around three megahertz, arbitrary units. "/>
          <p:cNvPicPr>
            <a:picLocks noChangeAspect="1"/>
          </p:cNvPicPr>
          <p:nvPr/>
        </p:nvPicPr>
        <p:blipFill>
          <a:blip r:embed="rId3"/>
          <a:stretch>
            <a:fillRect/>
          </a:stretch>
        </p:blipFill>
        <p:spPr>
          <a:xfrm>
            <a:off x="5008005" y="1509210"/>
            <a:ext cx="3226496" cy="3582324"/>
          </a:xfrm>
          <a:prstGeom prst="rect">
            <a:avLst/>
          </a:prstGeom>
        </p:spPr>
      </p:pic>
    </p:spTree>
    <p:extLst>
      <p:ext uri="{BB962C8B-B14F-4D97-AF65-F5344CB8AC3E}">
        <p14:creationId xmlns:p14="http://schemas.microsoft.com/office/powerpoint/2010/main" val="396799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745755"/>
            <a:ext cx="1045981" cy="276999"/>
          </a:xfrm>
          <a:prstGeom prst="rect">
            <a:avLst/>
          </a:prstGeom>
        </p:spPr>
        <p:txBody>
          <a:bodyPr wrap="square" anchor="ctr">
            <a:spAutoFit/>
          </a:bodyPr>
          <a:lstStyle/>
          <a:p>
            <a:r>
              <a:rPr lang="en-US" sz="1200" b="1" dirty="0">
                <a:solidFill>
                  <a:srgbClr val="002060"/>
                </a:solidFill>
              </a:rPr>
              <a:t>2018</a:t>
            </a:r>
          </a:p>
        </p:txBody>
      </p:sp>
      <p:sp>
        <p:nvSpPr>
          <p:cNvPr id="17" name="Title 1">
            <a:extLst>
              <a:ext uri="{FF2B5EF4-FFF2-40B4-BE49-F238E27FC236}">
                <a16:creationId xmlns:a16="http://schemas.microsoft.com/office/drawing/2014/main" id="{B293DD92-81EA-8740-9389-6E90087E556B}"/>
              </a:ext>
            </a:extLst>
          </p:cNvPr>
          <p:cNvSpPr>
            <a:spLocks noGrp="1"/>
          </p:cNvSpPr>
          <p:nvPr>
            <p:ph type="title"/>
          </p:nvPr>
        </p:nvSpPr>
        <p:spPr>
          <a:xfrm>
            <a:off x="3346036" y="110532"/>
            <a:ext cx="5797964" cy="803867"/>
          </a:xfrm>
        </p:spPr>
        <p:txBody>
          <a:bodyPr anchor="ctr"/>
          <a:lstStyle/>
          <a:p>
            <a:r>
              <a:rPr lang="en-US" sz="1800" b="1" dirty="0">
                <a:solidFill>
                  <a:schemeClr val="tx1"/>
                </a:solidFill>
              </a:rPr>
              <a:t>Diode Fibers for Fabric-based Optical Communications</a:t>
            </a:r>
          </a:p>
        </p:txBody>
      </p:sp>
      <p:sp>
        <p:nvSpPr>
          <p:cNvPr id="18" name="Rectangle 17">
            <a:extLst>
              <a:ext uri="{FF2B5EF4-FFF2-40B4-BE49-F238E27FC236}">
                <a16:creationId xmlns:a16="http://schemas.microsoft.com/office/drawing/2014/main" id="{F774889B-FA09-0E4B-8A1F-57996D43C247}"/>
              </a:ext>
            </a:extLst>
          </p:cNvPr>
          <p:cNvSpPr/>
          <p:nvPr/>
        </p:nvSpPr>
        <p:spPr>
          <a:xfrm>
            <a:off x="4371035" y="1014660"/>
            <a:ext cx="4692577" cy="461665"/>
          </a:xfrm>
          <a:prstGeom prst="rect">
            <a:avLst/>
          </a:prstGeom>
        </p:spPr>
        <p:txBody>
          <a:bodyPr wrap="square" anchor="ctr">
            <a:spAutoFit/>
          </a:bodyPr>
          <a:lstStyle/>
          <a:p>
            <a:endParaRPr lang="en-US" sz="1200" b="1" dirty="0" smtClean="0">
              <a:solidFill>
                <a:schemeClr val="bg1"/>
              </a:solidFill>
            </a:endParaRPr>
          </a:p>
          <a:p>
            <a:r>
              <a:rPr lang="en-US" sz="1200" b="1" dirty="0" smtClean="0">
                <a:solidFill>
                  <a:schemeClr val="bg1"/>
                </a:solidFill>
              </a:rPr>
              <a:t>Massachusetts </a:t>
            </a:r>
            <a:r>
              <a:rPr lang="en-US" sz="1200" b="1" dirty="0">
                <a:solidFill>
                  <a:schemeClr val="bg1"/>
                </a:solidFill>
              </a:rPr>
              <a:t>Institute of Technology</a:t>
            </a:r>
          </a:p>
        </p:txBody>
      </p:sp>
      <p:sp>
        <p:nvSpPr>
          <p:cNvPr id="19" name="Text Box 28">
            <a:extLst>
              <a:ext uri="{FF2B5EF4-FFF2-40B4-BE49-F238E27FC236}">
                <a16:creationId xmlns:a16="http://schemas.microsoft.com/office/drawing/2014/main" id="{61214E2F-E7B1-954A-A7C9-5A9EDA32A305}"/>
              </a:ext>
            </a:extLst>
          </p:cNvPr>
          <p:cNvSpPr txBox="1">
            <a:spLocks noChangeArrowheads="1"/>
          </p:cNvSpPr>
          <p:nvPr/>
        </p:nvSpPr>
        <p:spPr bwMode="auto">
          <a:xfrm>
            <a:off x="-1" y="973179"/>
            <a:ext cx="427520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smtClean="0"/>
              <a:t>BROADER IMPACT</a:t>
            </a:r>
          </a:p>
          <a:p>
            <a:pPr algn="just" eaLnBrk="1" hangingPunct="1"/>
            <a:r>
              <a:rPr lang="en-US" sz="1400" b="1" smtClean="0"/>
              <a:t>Technological output/Applications:           </a:t>
            </a:r>
            <a:r>
              <a:rPr lang="en-SG" sz="1400" smtClean="0"/>
              <a:t>The </a:t>
            </a:r>
            <a:r>
              <a:rPr lang="en-SG" sz="1400" dirty="0"/>
              <a:t>practicality of these diode </a:t>
            </a:r>
            <a:r>
              <a:rPr lang="en-SG" sz="1400" dirty="0" err="1"/>
              <a:t>fibers</a:t>
            </a:r>
            <a:r>
              <a:rPr lang="en-SG" sz="1400" dirty="0"/>
              <a:t> for real-life applications is supported by its flexibility to be woven into a fabric and its ability to be washed through 10 cycles without any performance degradation. Some applications of these </a:t>
            </a:r>
            <a:r>
              <a:rPr lang="en-SG" sz="1400" dirty="0" err="1"/>
              <a:t>fibers</a:t>
            </a:r>
            <a:r>
              <a:rPr lang="en-SG" sz="1400" dirty="0"/>
              <a:t> include </a:t>
            </a:r>
            <a:r>
              <a:rPr lang="en-SG" sz="1400" i="1" dirty="0"/>
              <a:t>bidirectional communications</a:t>
            </a:r>
            <a:r>
              <a:rPr lang="en-SG" sz="1400" dirty="0"/>
              <a:t> from person to person between the </a:t>
            </a:r>
            <a:r>
              <a:rPr lang="en-SG" sz="1400" dirty="0" err="1"/>
              <a:t>fibers</a:t>
            </a:r>
            <a:r>
              <a:rPr lang="en-SG" sz="1400" dirty="0"/>
              <a:t>-woven fabrics, and </a:t>
            </a:r>
            <a:r>
              <a:rPr lang="en-SG" sz="1400" i="1" dirty="0"/>
              <a:t>physiological purposes</a:t>
            </a:r>
            <a:r>
              <a:rPr lang="en-SG" sz="1400" dirty="0"/>
              <a:t>, where the light-emitting and light-detecting </a:t>
            </a:r>
            <a:r>
              <a:rPr lang="en-SG" sz="1400" dirty="0" err="1"/>
              <a:t>fibers</a:t>
            </a:r>
            <a:r>
              <a:rPr lang="en-SG" sz="1400" dirty="0"/>
              <a:t> woven side by side in a fabric can be used to monitor heartrate through the blood vessels in the </a:t>
            </a:r>
            <a:r>
              <a:rPr lang="en-SG" sz="1400" dirty="0" smtClean="0"/>
              <a:t>finger. </a:t>
            </a:r>
            <a:r>
              <a:rPr lang="en-SG" sz="1400" b="1" dirty="0" smtClean="0"/>
              <a:t>Collaboration:  </a:t>
            </a:r>
            <a:r>
              <a:rPr lang="en-SG" sz="1400" dirty="0" smtClean="0"/>
              <a:t>This work was done in collaboration with an international Masters student intern from EPFL (Switzerland), with a Research Scientist from Lincoln Laboratory, and 4 textile industrial employees from AFFOA (Advanced Functional Fabrics of America). </a:t>
            </a:r>
            <a:r>
              <a:rPr lang="en-SG" sz="1400" b="1" dirty="0" smtClean="0"/>
              <a:t>Translation to products: </a:t>
            </a:r>
            <a:r>
              <a:rPr lang="en-SG" sz="1400" dirty="0" smtClean="0"/>
              <a:t>This work was patented and the basic research of these semiconducting </a:t>
            </a:r>
            <a:r>
              <a:rPr lang="en-SG" sz="1400" dirty="0" err="1" smtClean="0"/>
              <a:t>fibers</a:t>
            </a:r>
            <a:r>
              <a:rPr lang="en-SG" sz="1400" dirty="0" smtClean="0"/>
              <a:t> has been translated into industrial developments in AFFOA (Advanced Functional Fabrics of America), where new products based on these diode </a:t>
            </a:r>
            <a:r>
              <a:rPr lang="en-SG" sz="1400" dirty="0" err="1" smtClean="0"/>
              <a:t>fibers</a:t>
            </a:r>
            <a:r>
              <a:rPr lang="en-SG" sz="1400" dirty="0" smtClean="0"/>
              <a:t> are being realized and will be marketable soon.</a:t>
            </a:r>
            <a:endParaRPr lang="en-SG" sz="1400" dirty="0"/>
          </a:p>
        </p:txBody>
      </p:sp>
      <p:sp>
        <p:nvSpPr>
          <p:cNvPr id="20" name="Text Box 34">
            <a:extLst>
              <a:ext uri="{FF2B5EF4-FFF2-40B4-BE49-F238E27FC236}">
                <a16:creationId xmlns:a16="http://schemas.microsoft.com/office/drawing/2014/main" id="{2828739E-038F-E942-B793-0CD5BDE755B0}"/>
              </a:ext>
            </a:extLst>
          </p:cNvPr>
          <p:cNvSpPr txBox="1">
            <a:spLocks noChangeArrowheads="1"/>
          </p:cNvSpPr>
          <p:nvPr/>
        </p:nvSpPr>
        <p:spPr bwMode="auto">
          <a:xfrm>
            <a:off x="4290869" y="4650432"/>
            <a:ext cx="475707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b="1" dirty="0"/>
              <a:t>(a) </a:t>
            </a:r>
            <a:r>
              <a:rPr lang="en-US" sz="1200" dirty="0"/>
              <a:t>Light-emitting and light-detecting fibers are woven into two fabrics. </a:t>
            </a:r>
            <a:r>
              <a:rPr lang="en-US" sz="1200" b="1" dirty="0"/>
              <a:t>(b)</a:t>
            </a:r>
            <a:r>
              <a:rPr lang="en-US" sz="1200" dirty="0"/>
              <a:t> Light pulsation in one fabric can be detected by another fabric, hence establishing a 1 meter long bidirectional communication between person to person. </a:t>
            </a:r>
            <a:r>
              <a:rPr lang="en-US" sz="1200" b="1" dirty="0"/>
              <a:t>(c) </a:t>
            </a:r>
            <a:r>
              <a:rPr lang="en-US" sz="1200" dirty="0"/>
              <a:t>These fibers are also woven side by side in a fabric to enable </a:t>
            </a:r>
            <a:r>
              <a:rPr lang="en-US" sz="1200" b="1" dirty="0"/>
              <a:t>(d) </a:t>
            </a:r>
            <a:r>
              <a:rPr lang="en-US" sz="1200" dirty="0"/>
              <a:t>heartrate monitoring through light reflectance measurement of the blood circulation in the finger. Black curve represents the data from the fibers while the red curve represents that from a commercial sensor.</a:t>
            </a:r>
            <a:r>
              <a:rPr lang="en-SG" sz="1200" dirty="0"/>
              <a:t> </a:t>
            </a:r>
            <a:endParaRPr lang="en-US" sz="1200" dirty="0"/>
          </a:p>
        </p:txBody>
      </p:sp>
      <p:sp>
        <p:nvSpPr>
          <p:cNvPr id="21" name="Rectangle 37">
            <a:extLst>
              <a:ext uri="{FF2B5EF4-FFF2-40B4-BE49-F238E27FC236}">
                <a16:creationId xmlns:a16="http://schemas.microsoft.com/office/drawing/2014/main" id="{E20E5997-260C-3841-928B-06CC8A0AE81D}"/>
              </a:ext>
            </a:extLst>
          </p:cNvPr>
          <p:cNvSpPr>
            <a:spLocks noChangeArrowheads="1"/>
          </p:cNvSpPr>
          <p:nvPr/>
        </p:nvSpPr>
        <p:spPr bwMode="auto">
          <a:xfrm>
            <a:off x="4290869" y="1678818"/>
            <a:ext cx="4772742" cy="44795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Rectangle 21">
            <a:extLst>
              <a:ext uri="{FF2B5EF4-FFF2-40B4-BE49-F238E27FC236}">
                <a16:creationId xmlns:a16="http://schemas.microsoft.com/office/drawing/2014/main" id="{6F66E4EC-B80A-CB4B-AD44-517891F92F4A}"/>
              </a:ext>
            </a:extLst>
          </p:cNvPr>
          <p:cNvSpPr/>
          <p:nvPr/>
        </p:nvSpPr>
        <p:spPr>
          <a:xfrm>
            <a:off x="4371035" y="6158324"/>
            <a:ext cx="4935626" cy="800219"/>
          </a:xfrm>
          <a:prstGeom prst="rect">
            <a:avLst/>
          </a:prstGeom>
        </p:spPr>
        <p:txBody>
          <a:bodyPr wrap="square">
            <a:spAutoFit/>
          </a:bodyPr>
          <a:lstStyle/>
          <a:p>
            <a:pPr>
              <a:lnSpc>
                <a:spcPct val="115000"/>
              </a:lnSpc>
              <a:spcAft>
                <a:spcPts val="0"/>
              </a:spcAft>
            </a:pPr>
            <a:r>
              <a:rPr lang="en-SG" sz="1000" dirty="0">
                <a:latin typeface="Arial" panose="020B0604020202020204" pitchFamily="34" charset="0"/>
                <a:ea typeface="Times New Roman" panose="02020603050405020304" pitchFamily="18" charset="0"/>
                <a:cs typeface="Arial" panose="020B0604020202020204" pitchFamily="34" charset="0"/>
              </a:rPr>
              <a:t>Rein, M., </a:t>
            </a:r>
            <a:r>
              <a:rPr lang="en-SG" sz="1000" dirty="0" err="1">
                <a:latin typeface="Arial" panose="020B0604020202020204" pitchFamily="34" charset="0"/>
                <a:ea typeface="Times New Roman" panose="02020603050405020304" pitchFamily="18" charset="0"/>
                <a:cs typeface="Arial" panose="020B0604020202020204" pitchFamily="34" charset="0"/>
              </a:rPr>
              <a:t>Favrod</a:t>
            </a:r>
            <a:r>
              <a:rPr lang="en-SG" sz="1000" dirty="0">
                <a:latin typeface="Arial" panose="020B0604020202020204" pitchFamily="34" charset="0"/>
                <a:ea typeface="Times New Roman" panose="02020603050405020304" pitchFamily="18" charset="0"/>
                <a:cs typeface="Arial" panose="020B0604020202020204" pitchFamily="34" charset="0"/>
              </a:rPr>
              <a:t>, V. D., </a:t>
            </a:r>
            <a:r>
              <a:rPr lang="en-SG" sz="1000" dirty="0" err="1">
                <a:latin typeface="Arial" panose="020B0604020202020204" pitchFamily="34" charset="0"/>
                <a:ea typeface="Times New Roman" panose="02020603050405020304" pitchFamily="18" charset="0"/>
                <a:cs typeface="Arial" panose="020B0604020202020204" pitchFamily="34" charset="0"/>
              </a:rPr>
              <a:t>Hou</a:t>
            </a:r>
            <a:r>
              <a:rPr lang="en-SG" sz="1000" dirty="0">
                <a:latin typeface="Arial" panose="020B0604020202020204" pitchFamily="34" charset="0"/>
                <a:ea typeface="Times New Roman" panose="02020603050405020304" pitchFamily="18" charset="0"/>
                <a:cs typeface="Arial" panose="020B0604020202020204" pitchFamily="34" charset="0"/>
              </a:rPr>
              <a:t>, C., </a:t>
            </a:r>
            <a:r>
              <a:rPr lang="en-SG" sz="1000" dirty="0" err="1">
                <a:latin typeface="Arial" panose="020B0604020202020204" pitchFamily="34" charset="0"/>
                <a:ea typeface="Times New Roman" panose="02020603050405020304" pitchFamily="18" charset="0"/>
                <a:cs typeface="Arial" panose="020B0604020202020204" pitchFamily="34" charset="0"/>
              </a:rPr>
              <a:t>Khudiyev</a:t>
            </a:r>
            <a:r>
              <a:rPr lang="en-SG" sz="1000" dirty="0">
                <a:latin typeface="Arial" panose="020B0604020202020204" pitchFamily="34" charset="0"/>
                <a:ea typeface="Times New Roman" panose="02020603050405020304" pitchFamily="18" charset="0"/>
                <a:cs typeface="Arial" panose="020B0604020202020204" pitchFamily="34" charset="0"/>
              </a:rPr>
              <a:t>, T., </a:t>
            </a:r>
            <a:r>
              <a:rPr lang="en-SG" sz="1000" dirty="0" err="1">
                <a:latin typeface="Arial" panose="020B0604020202020204" pitchFamily="34" charset="0"/>
                <a:ea typeface="Times New Roman" panose="02020603050405020304" pitchFamily="18" charset="0"/>
                <a:cs typeface="Arial" panose="020B0604020202020204" pitchFamily="34" charset="0"/>
              </a:rPr>
              <a:t>Stolyarov</a:t>
            </a:r>
            <a:r>
              <a:rPr lang="en-SG" sz="1000" dirty="0">
                <a:latin typeface="Arial" panose="020B0604020202020204" pitchFamily="34" charset="0"/>
                <a:ea typeface="Times New Roman" panose="02020603050405020304" pitchFamily="18" charset="0"/>
                <a:cs typeface="Arial" panose="020B0604020202020204" pitchFamily="34" charset="0"/>
              </a:rPr>
              <a:t>, A., Cox, J., Chung, C.C., </a:t>
            </a:r>
            <a:r>
              <a:rPr lang="en-SG" sz="1000" dirty="0" err="1">
                <a:latin typeface="Arial" panose="020B0604020202020204" pitchFamily="34" charset="0"/>
                <a:ea typeface="Times New Roman" panose="02020603050405020304" pitchFamily="18" charset="0"/>
                <a:cs typeface="Arial" panose="020B0604020202020204" pitchFamily="34" charset="0"/>
              </a:rPr>
              <a:t>Chhav</a:t>
            </a:r>
            <a:r>
              <a:rPr lang="en-SG" sz="1000" dirty="0">
                <a:latin typeface="Arial" panose="020B0604020202020204" pitchFamily="34" charset="0"/>
                <a:ea typeface="Times New Roman" panose="02020603050405020304" pitchFamily="18" charset="0"/>
                <a:cs typeface="Arial" panose="020B0604020202020204" pitchFamily="34" charset="0"/>
              </a:rPr>
              <a:t>, C., Ellis, M., </a:t>
            </a:r>
            <a:r>
              <a:rPr lang="en-SG" sz="1000" b="1" dirty="0" err="1">
                <a:latin typeface="Arial" panose="020B0604020202020204" pitchFamily="34" charset="0"/>
                <a:ea typeface="Times New Roman" panose="02020603050405020304" pitchFamily="18" charset="0"/>
                <a:cs typeface="Arial" panose="020B0604020202020204" pitchFamily="34" charset="0"/>
              </a:rPr>
              <a:t>Joannopoulos</a:t>
            </a:r>
            <a:r>
              <a:rPr lang="en-SG" sz="1000" dirty="0">
                <a:latin typeface="Arial" panose="020B0604020202020204" pitchFamily="34" charset="0"/>
                <a:ea typeface="Times New Roman" panose="02020603050405020304" pitchFamily="18" charset="0"/>
                <a:cs typeface="Arial" panose="020B0604020202020204" pitchFamily="34" charset="0"/>
              </a:rPr>
              <a:t>, J., </a:t>
            </a:r>
            <a:r>
              <a:rPr lang="en-SG" sz="1000" b="1" dirty="0">
                <a:latin typeface="Arial" panose="020B0604020202020204" pitchFamily="34" charset="0"/>
                <a:ea typeface="Times New Roman" panose="02020603050405020304" pitchFamily="18" charset="0"/>
                <a:cs typeface="Arial" panose="020B0604020202020204" pitchFamily="34" charset="0"/>
              </a:rPr>
              <a:t>Fink</a:t>
            </a:r>
            <a:r>
              <a:rPr lang="en-SG" sz="1000" dirty="0">
                <a:latin typeface="Arial" panose="020B0604020202020204" pitchFamily="34" charset="0"/>
                <a:ea typeface="Times New Roman" panose="02020603050405020304" pitchFamily="18" charset="0"/>
                <a:cs typeface="Arial" panose="020B0604020202020204" pitchFamily="34" charset="0"/>
              </a:rPr>
              <a:t>, Y</a:t>
            </a:r>
            <a:r>
              <a:rPr lang="en-SG" sz="1000" dirty="0" smtClean="0">
                <a:latin typeface="Arial" panose="020B0604020202020204" pitchFamily="34" charset="0"/>
                <a:ea typeface="Times New Roman" panose="02020603050405020304" pitchFamily="18" charset="0"/>
                <a:cs typeface="Arial" panose="020B0604020202020204" pitchFamily="34" charset="0"/>
              </a:rPr>
              <a:t>.. “Diode </a:t>
            </a:r>
            <a:r>
              <a:rPr lang="en-SG" sz="1000" dirty="0">
                <a:latin typeface="Arial" panose="020B0604020202020204" pitchFamily="34" charset="0"/>
                <a:ea typeface="Times New Roman" panose="02020603050405020304" pitchFamily="18" charset="0"/>
                <a:cs typeface="Arial" panose="020B0604020202020204" pitchFamily="34" charset="0"/>
              </a:rPr>
              <a:t>fibres for fabric-based optical communications</a:t>
            </a:r>
            <a:r>
              <a:rPr lang="en-SG" sz="1000" dirty="0" smtClean="0">
                <a:latin typeface="Arial" panose="020B0604020202020204" pitchFamily="34" charset="0"/>
                <a:ea typeface="Times New Roman" panose="02020603050405020304" pitchFamily="18" charset="0"/>
                <a:cs typeface="Arial" panose="020B0604020202020204" pitchFamily="34" charset="0"/>
              </a:rPr>
              <a:t>.”</a:t>
            </a:r>
            <a:r>
              <a:rPr lang="en-SG" sz="1000" dirty="0">
                <a:latin typeface="Arial" panose="020B0604020202020204" pitchFamily="34" charset="0"/>
                <a:ea typeface="Times New Roman" panose="02020603050405020304" pitchFamily="18" charset="0"/>
                <a:cs typeface="Arial" panose="020B0604020202020204" pitchFamily="34" charset="0"/>
              </a:rPr>
              <a:t> </a:t>
            </a:r>
            <a:r>
              <a:rPr lang="en-SG" sz="1000" i="1" dirty="0">
                <a:latin typeface="Arial" panose="020B0604020202020204" pitchFamily="34" charset="0"/>
                <a:ea typeface="Times New Roman" panose="02020603050405020304" pitchFamily="18" charset="0"/>
                <a:cs typeface="Arial" panose="020B0604020202020204" pitchFamily="34" charset="0"/>
              </a:rPr>
              <a:t>Nature,560 </a:t>
            </a:r>
            <a:r>
              <a:rPr lang="en-SG" sz="1000" dirty="0">
                <a:latin typeface="Arial" panose="020B0604020202020204" pitchFamily="34" charset="0"/>
                <a:ea typeface="Times New Roman" panose="02020603050405020304" pitchFamily="18" charset="0"/>
                <a:cs typeface="Arial" panose="020B0604020202020204" pitchFamily="34" charset="0"/>
              </a:rPr>
              <a:t>(7717</a:t>
            </a:r>
            <a:r>
              <a:rPr lang="en-SG" sz="1000" dirty="0" smtClean="0">
                <a:latin typeface="Arial" panose="020B0604020202020204" pitchFamily="34" charset="0"/>
                <a:ea typeface="Times New Roman" panose="02020603050405020304" pitchFamily="18" charset="0"/>
                <a:cs typeface="Arial" panose="020B0604020202020204" pitchFamily="34" charset="0"/>
              </a:rPr>
              <a:t>): </a:t>
            </a:r>
            <a:r>
              <a:rPr lang="en-SG" sz="1000" dirty="0">
                <a:latin typeface="Arial" panose="020B0604020202020204" pitchFamily="34" charset="0"/>
                <a:ea typeface="Times New Roman" panose="02020603050405020304" pitchFamily="18" charset="0"/>
                <a:cs typeface="Arial" panose="020B0604020202020204" pitchFamily="34" charset="0"/>
              </a:rPr>
              <a:t>214-218. </a:t>
            </a:r>
            <a:r>
              <a:rPr lang="en-SG" sz="1000" dirty="0" smtClean="0">
                <a:latin typeface="Arial" panose="020B0604020202020204" pitchFamily="34" charset="0"/>
                <a:ea typeface="Times New Roman" panose="02020603050405020304" pitchFamily="18" charset="0"/>
                <a:cs typeface="Arial" panose="020B0604020202020204" pitchFamily="34" charset="0"/>
              </a:rPr>
              <a:t>2018. &lt;</a:t>
            </a:r>
            <a:r>
              <a:rPr lang="mr-IN" sz="1000" dirty="0" smtClean="0">
                <a:latin typeface="Arial" panose="020B0604020202020204" pitchFamily="34" charset="0"/>
                <a:ea typeface="Times New Roman" panose="02020603050405020304" pitchFamily="18" charset="0"/>
                <a:cs typeface="Arial" panose="020B0604020202020204" pitchFamily="34" charset="0"/>
              </a:rPr>
              <a:t>doi:10.1038/s41586-018-0390-x</a:t>
            </a:r>
            <a:r>
              <a:rPr lang="en-US" sz="1000" dirty="0" smtClean="0">
                <a:latin typeface="Arial" panose="020B0604020202020204" pitchFamily="34" charset="0"/>
                <a:ea typeface="Times New Roman" panose="02020603050405020304" pitchFamily="18" charset="0"/>
                <a:cs typeface="Arial" panose="020B0604020202020204" pitchFamily="34" charset="0"/>
              </a:rPr>
              <a:t>&gt;</a:t>
            </a:r>
            <a:endParaRPr lang="en-SG" sz="1000" dirty="0">
              <a:effectLst/>
              <a:latin typeface="Arial" panose="020B0604020202020204" pitchFamily="34" charset="0"/>
              <a:ea typeface="SimSun" panose="02010600030101010101" pitchFamily="2" charset="-122"/>
              <a:cs typeface="Arial" panose="020B0604020202020204" pitchFamily="34" charset="0"/>
            </a:endParaRPr>
          </a:p>
        </p:txBody>
      </p:sp>
      <p:sp>
        <p:nvSpPr>
          <p:cNvPr id="11" name="Rectangle 10"/>
          <p:cNvSpPr/>
          <p:nvPr/>
        </p:nvSpPr>
        <p:spPr>
          <a:xfrm>
            <a:off x="152400" y="254585"/>
            <a:ext cx="2759824" cy="461665"/>
          </a:xfrm>
          <a:prstGeom prst="rect">
            <a:avLst/>
          </a:prstGeom>
        </p:spPr>
        <p:txBody>
          <a:bodyPr wrap="square" anchor="ctr">
            <a:spAutoFit/>
          </a:bodyPr>
          <a:lstStyle/>
          <a:p>
            <a:r>
              <a:rPr lang="en-US" sz="1200" b="1" dirty="0">
                <a:solidFill>
                  <a:schemeClr val="bg1"/>
                </a:solidFill>
              </a:rPr>
              <a:t>MIT MRSEC</a:t>
            </a:r>
          </a:p>
          <a:p>
            <a:r>
              <a:rPr lang="en-US" sz="1200" b="1" dirty="0">
                <a:solidFill>
                  <a:schemeClr val="bg1"/>
                </a:solidFill>
              </a:rPr>
              <a:t>DMR 14-19807</a:t>
            </a:r>
          </a:p>
        </p:txBody>
      </p:sp>
      <p:pic>
        <p:nvPicPr>
          <p:cNvPr id="2" name="Picture 1" descr="Image A. An image of two identical shirts which represent light-emitting and light-detecting fibers are woven into two fabrics. Image B.A finger touching a highlighted area, representing light pulsation in one fabric able to be detected by another fabric, hence establishing a 1 meter long bidirectional communication between person to person. Image C. These fibers are also woven side by side in a fabric to enable heartrate monitoring through light reflectance measurement of the blood circulation in the finger. The image shows measurements in steep, rectilinear graph lines. Image D. Two graph lines measuring the relation of time to amplitude. On the bottom, a series of high, narrow peaking graph lines, above a series of black curves, representing the data from the fibers while the red curve represents that from a commercial sensor. "/>
          <p:cNvPicPr>
            <a:picLocks noChangeAspect="1"/>
          </p:cNvPicPr>
          <p:nvPr/>
        </p:nvPicPr>
        <p:blipFill>
          <a:blip r:embed="rId2"/>
          <a:stretch>
            <a:fillRect/>
          </a:stretch>
        </p:blipFill>
        <p:spPr>
          <a:xfrm>
            <a:off x="4625178" y="1789026"/>
            <a:ext cx="4104935" cy="2799638"/>
          </a:xfrm>
          <a:prstGeom prst="rect">
            <a:avLst/>
          </a:prstGeom>
        </p:spPr>
      </p:pic>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13868</TotalTime>
  <Words>623</Words>
  <Application>Microsoft Office PowerPoint</Application>
  <PresentationFormat>On-screen Show (4:3)</PresentationFormat>
  <Paragraphs>21</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SimSun</vt:lpstr>
      <vt:lpstr>Arial</vt:lpstr>
      <vt:lpstr>Calibri</vt:lpstr>
      <vt:lpstr>News Gothic MT</vt:lpstr>
      <vt:lpstr>Times New Roman</vt:lpstr>
      <vt:lpstr>Wingdings 2</vt:lpstr>
      <vt:lpstr>Breeze</vt:lpstr>
      <vt:lpstr>IRG I: Diode Fibers for Fabric-based Optical  Communications</vt:lpstr>
      <vt:lpstr>Diode Fibers for Fabric-based Optical Communications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Geoff Beach</cp:lastModifiedBy>
  <cp:revision>50</cp:revision>
  <cp:lastPrinted>2019-05-15T16:08:01Z</cp:lastPrinted>
  <dcterms:created xsi:type="dcterms:W3CDTF">2016-07-19T18:16:54Z</dcterms:created>
  <dcterms:modified xsi:type="dcterms:W3CDTF">2019-05-15T22:22:17Z</dcterms:modified>
  <cp:category/>
</cp:coreProperties>
</file>