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92" d="100"/>
          <a:sy n="92" d="100"/>
        </p:scale>
        <p:origin x="94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6AD70-F2D0-6545-8492-AEB00812AE53}" type="datetimeFigureOut">
              <a:rPr lang="en-US" smtClean="0"/>
              <a:pPr/>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13C4F-ED51-5942-B4A1-1733BDDB45AD}" type="slidenum">
              <a:rPr lang="en-US" smtClean="0"/>
              <a:pPr/>
              <a:t>‹#›</a:t>
            </a:fld>
            <a:endParaRPr lang="en-US"/>
          </a:p>
        </p:txBody>
      </p:sp>
    </p:spTree>
    <p:extLst>
      <p:ext uri="{BB962C8B-B14F-4D97-AF65-F5344CB8AC3E}">
        <p14:creationId xmlns:p14="http://schemas.microsoft.com/office/powerpoint/2010/main" val="2600754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rgbClr val="000000"/>
                </a:solidFill>
                <a:latin typeface="Helvetica Neue Light" charset="0"/>
                <a:ea typeface="ヒラギノ角ゴ ProN W3" charset="-128"/>
                <a:sym typeface="Helvetica Neue Light" charset="0"/>
              </a:defRPr>
            </a:lvl1pPr>
            <a:lvl2pPr marL="742950" indent="-285750">
              <a:defRPr sz="4200">
                <a:solidFill>
                  <a:srgbClr val="000000"/>
                </a:solidFill>
                <a:latin typeface="Helvetica Neue Light" charset="0"/>
                <a:ea typeface="ヒラギノ角ゴ ProN W3" charset="-128"/>
                <a:sym typeface="Helvetica Neue Light" charset="0"/>
              </a:defRPr>
            </a:lvl2pPr>
            <a:lvl3pPr marL="1143000" indent="-228600">
              <a:defRPr sz="4200">
                <a:solidFill>
                  <a:srgbClr val="000000"/>
                </a:solidFill>
                <a:latin typeface="Helvetica Neue Light" charset="0"/>
                <a:ea typeface="ヒラギノ角ゴ ProN W3" charset="-128"/>
                <a:sym typeface="Helvetica Neue Light" charset="0"/>
              </a:defRPr>
            </a:lvl3pPr>
            <a:lvl4pPr marL="1600200" indent="-228600">
              <a:defRPr sz="4200">
                <a:solidFill>
                  <a:srgbClr val="000000"/>
                </a:solidFill>
                <a:latin typeface="Helvetica Neue Light" charset="0"/>
                <a:ea typeface="ヒラギノ角ゴ ProN W3" charset="-128"/>
                <a:sym typeface="Helvetica Neue Light" charset="0"/>
              </a:defRPr>
            </a:lvl4pPr>
            <a:lvl5pPr marL="2057400" indent="-228600">
              <a:defRPr sz="4200">
                <a:solidFill>
                  <a:srgbClr val="000000"/>
                </a:solidFill>
                <a:latin typeface="Helvetica Neue Light" charset="0"/>
                <a:ea typeface="ヒラギノ角ゴ ProN W3" charset="-128"/>
                <a:sym typeface="Helvetica Neue Light" charset="0"/>
              </a:defRPr>
            </a:lvl5pPr>
            <a:lvl6pPr marL="2514600" indent="-228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fld id="{10A8A82C-B9EF-4E00-8D43-F2E48E16D248}" type="slidenum">
              <a:rPr lang="en-US" sz="1200" smtClean="0"/>
              <a:pPr/>
              <a:t>1</a:t>
            </a:fld>
            <a:endParaRPr lang="en-US" sz="1200" smtClean="0"/>
          </a:p>
        </p:txBody>
      </p:sp>
    </p:spTree>
    <p:extLst>
      <p:ext uri="{BB962C8B-B14F-4D97-AF65-F5344CB8AC3E}">
        <p14:creationId xmlns:p14="http://schemas.microsoft.com/office/powerpoint/2010/main" val="138052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824" y="3886647"/>
            <a:ext cx="6400354" cy="1752451"/>
          </a:xfrm>
        </p:spPr>
        <p:txBody>
          <a:bodyPr/>
          <a:lstStyle>
            <a:lvl1pPr marL="0" indent="0" algn="ctr">
              <a:buNone/>
              <a:defRPr>
                <a:solidFill>
                  <a:schemeClr val="tx1">
                    <a:tint val="75000"/>
                  </a:schemeClr>
                </a:solidFill>
              </a:defRPr>
            </a:lvl1pPr>
            <a:lvl2pPr marL="321457" indent="0" algn="ctr">
              <a:buNone/>
              <a:defRPr>
                <a:solidFill>
                  <a:schemeClr val="tx1">
                    <a:tint val="75000"/>
                  </a:schemeClr>
                </a:solidFill>
              </a:defRPr>
            </a:lvl2pPr>
            <a:lvl3pPr marL="642915" indent="0" algn="ctr">
              <a:buNone/>
              <a:defRPr>
                <a:solidFill>
                  <a:schemeClr val="tx1">
                    <a:tint val="75000"/>
                  </a:schemeClr>
                </a:solidFill>
              </a:defRPr>
            </a:lvl3pPr>
            <a:lvl4pPr marL="964372" indent="0" algn="ctr">
              <a:buNone/>
              <a:defRPr>
                <a:solidFill>
                  <a:schemeClr val="tx1">
                    <a:tint val="75000"/>
                  </a:schemeClr>
                </a:solidFill>
              </a:defRPr>
            </a:lvl4pPr>
            <a:lvl5pPr marL="1285829" indent="0" algn="ctr">
              <a:buNone/>
              <a:defRPr>
                <a:solidFill>
                  <a:schemeClr val="tx1">
                    <a:tint val="75000"/>
                  </a:schemeClr>
                </a:solidFill>
              </a:defRPr>
            </a:lvl5pPr>
            <a:lvl6pPr marL="1607287" indent="0" algn="ctr">
              <a:buNone/>
              <a:defRPr>
                <a:solidFill>
                  <a:schemeClr val="tx1">
                    <a:tint val="75000"/>
                  </a:schemeClr>
                </a:solidFill>
              </a:defRPr>
            </a:lvl6pPr>
            <a:lvl7pPr marL="1928744" indent="0" algn="ctr">
              <a:buNone/>
              <a:defRPr>
                <a:solidFill>
                  <a:schemeClr val="tx1">
                    <a:tint val="75000"/>
                  </a:schemeClr>
                </a:solidFill>
              </a:defRPr>
            </a:lvl7pPr>
            <a:lvl8pPr marL="2250201" indent="0" algn="ctr">
              <a:buNone/>
              <a:defRPr>
                <a:solidFill>
                  <a:schemeClr val="tx1">
                    <a:tint val="75000"/>
                  </a:schemeClr>
                </a:solidFill>
              </a:defRPr>
            </a:lvl8pPr>
            <a:lvl9pPr marL="257165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2597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82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4807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solidFill>
                  <a:schemeClr val="tx1">
                    <a:tint val="75000"/>
                  </a:schemeClr>
                </a:solidFill>
              </a:defRPr>
            </a:lvl1pPr>
            <a:lvl2pPr marL="321457" indent="0">
              <a:buNone/>
              <a:defRPr sz="1300">
                <a:solidFill>
                  <a:schemeClr val="tx1">
                    <a:tint val="75000"/>
                  </a:schemeClr>
                </a:solidFill>
              </a:defRPr>
            </a:lvl2pPr>
            <a:lvl3pPr marL="642915" indent="0">
              <a:buNone/>
              <a:defRPr sz="1100">
                <a:solidFill>
                  <a:schemeClr val="tx1">
                    <a:tint val="75000"/>
                  </a:schemeClr>
                </a:solidFill>
              </a:defRPr>
            </a:lvl3pPr>
            <a:lvl4pPr marL="964372" indent="0">
              <a:buNone/>
              <a:defRPr sz="1000">
                <a:solidFill>
                  <a:schemeClr val="tx1">
                    <a:tint val="75000"/>
                  </a:schemeClr>
                </a:solidFill>
              </a:defRPr>
            </a:lvl4pPr>
            <a:lvl5pPr marL="1285829" indent="0">
              <a:buNone/>
              <a:defRPr sz="1000">
                <a:solidFill>
                  <a:schemeClr val="tx1">
                    <a:tint val="75000"/>
                  </a:schemeClr>
                </a:solidFill>
              </a:defRPr>
            </a:lvl5pPr>
            <a:lvl6pPr marL="1607287" indent="0">
              <a:buNone/>
              <a:defRPr sz="1000">
                <a:solidFill>
                  <a:schemeClr val="tx1">
                    <a:tint val="75000"/>
                  </a:schemeClr>
                </a:solidFill>
              </a:defRPr>
            </a:lvl6pPr>
            <a:lvl7pPr marL="1928744" indent="0">
              <a:buNone/>
              <a:defRPr sz="1000">
                <a:solidFill>
                  <a:schemeClr val="tx1">
                    <a:tint val="75000"/>
                  </a:schemeClr>
                </a:solidFill>
              </a:defRPr>
            </a:lvl7pPr>
            <a:lvl8pPr marL="2250201" indent="0">
              <a:buNone/>
              <a:defRPr sz="1000">
                <a:solidFill>
                  <a:schemeClr val="tx1">
                    <a:tint val="75000"/>
                  </a:schemeClr>
                </a:solidFill>
              </a:defRPr>
            </a:lvl8pPr>
            <a:lvl9pPr marL="2571659" indent="0">
              <a:buNone/>
              <a:defRPr sz="10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76488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647" y="1600647"/>
            <a:ext cx="4060775" cy="45251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5579" y="1600647"/>
            <a:ext cx="4060775" cy="45251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987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dirty="0"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dirty="0"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643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4175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91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301163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635" y="612800"/>
            <a:ext cx="5486177" cy="4114354"/>
          </a:xfrm>
        </p:spPr>
        <p:txBody>
          <a:bodyPr rtlCol="0">
            <a:normAutofit/>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dirty="0" smtClean="0"/>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134738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4291" tIns="32146" rIns="64291" bIns="32146"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7"/>
          <p:cNvSpPr/>
          <p:nvPr userDrawn="1"/>
        </p:nvSpPr>
        <p:spPr>
          <a:xfrm>
            <a:off x="821531" y="5911821"/>
            <a:ext cx="7929563" cy="482203"/>
          </a:xfrm>
          <a:prstGeom prst="rect">
            <a:avLst/>
          </a:prstGeom>
          <a:gradFill flip="none" rotWithShape="1">
            <a:gsLst>
              <a:gs pos="100000">
                <a:srgbClr val="FFFFFF">
                  <a:alpha val="22000"/>
                </a:srgbClr>
              </a:gs>
              <a:gs pos="0">
                <a:schemeClr val="tx1">
                  <a:lumMod val="75000"/>
                  <a:lumOff val="25000"/>
                  <a:alpha val="22000"/>
                </a:schemeClr>
              </a:gs>
            </a:gsLst>
            <a:lin ang="0" scaled="1"/>
            <a:tileRect/>
          </a:gradFill>
          <a:ln>
            <a:noFill/>
          </a:ln>
          <a:effectLst>
            <a:innerShdw blurRad="63500" dist="50800" dir="27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lIns="64291" tIns="32146" rIns="64291" bIns="32146" anchor="ct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ctr" defTabSz="914400" eaLnBrk="1" fontAlgn="base" hangingPunct="1">
              <a:spcBef>
                <a:spcPct val="0"/>
              </a:spcBef>
              <a:spcAft>
                <a:spcPct val="0"/>
              </a:spcAft>
              <a:defRPr/>
            </a:pPr>
            <a:endParaRPr lang="en-US" smtClean="0">
              <a:solidFill>
                <a:srgbClr val="FFFFFF"/>
              </a:solidFill>
              <a:latin typeface="Calibri" pitchFamily="34" charset="0"/>
            </a:endParaRPr>
          </a:p>
        </p:txBody>
      </p:sp>
      <p:grpSp>
        <p:nvGrpSpPr>
          <p:cNvPr id="1031" name="Group 10"/>
          <p:cNvGrpSpPr>
            <a:grpSpLocks/>
          </p:cNvGrpSpPr>
          <p:nvPr userDrawn="1"/>
        </p:nvGrpSpPr>
        <p:grpSpPr bwMode="auto">
          <a:xfrm>
            <a:off x="354955" y="5640214"/>
            <a:ext cx="1055936" cy="1057051"/>
            <a:chOff x="4619298" y="4775300"/>
            <a:chExt cx="3276600" cy="3280006"/>
          </a:xfrm>
        </p:grpSpPr>
        <p:sp>
          <p:nvSpPr>
            <p:cNvPr id="10" name="Oval 9"/>
            <p:cNvSpPr/>
            <p:nvPr userDrawn="1"/>
          </p:nvSpPr>
          <p:spPr>
            <a:xfrm>
              <a:off x="5208116" y="5332935"/>
              <a:ext cx="2133600" cy="21335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3000">
                <a:solidFill>
                  <a:srgbClr val="FFFFFF"/>
                </a:solidFill>
                <a:latin typeface="Calibri"/>
                <a:ea typeface="ヒラギノ角ゴ ProN W3" charset="-128"/>
                <a:sym typeface="Helvetica Neue Light" charset="0"/>
              </a:endParaRPr>
            </a:p>
          </p:txBody>
        </p:sp>
        <p:pic>
          <p:nvPicPr>
            <p:cNvPr id="9" name="Picture 8" descr="nsf3.tiff"/>
            <p:cNvPicPr>
              <a:picLocks noChangeAspect="1"/>
            </p:cNvPicPr>
            <p:nvPr userDrawn="1"/>
          </p:nvPicPr>
          <p:blipFill>
            <a:blip r:embed="rId12" cstate="screen">
              <a:clrChange>
                <a:clrFrom>
                  <a:srgbClr val="FFFFFF"/>
                </a:clrFrom>
                <a:clrTo>
                  <a:srgbClr val="FFFFFF">
                    <a:alpha val="0"/>
                  </a:srgbClr>
                </a:clrTo>
              </a:clrChange>
            </a:blip>
            <a:srcRect/>
            <a:stretch>
              <a:fillRect/>
            </a:stretch>
          </p:blipFill>
          <p:spPr bwMode="auto">
            <a:xfrm>
              <a:off x="4619298" y="4775300"/>
              <a:ext cx="3276600" cy="3280006"/>
            </a:xfrm>
            <a:prstGeom prst="rect">
              <a:avLst/>
            </a:prstGeom>
            <a:noFill/>
            <a:ln>
              <a:noFill/>
            </a:ln>
            <a:effectLst>
              <a:outerShdw blurRad="50800" dist="38100" dir="2700000" rotWithShape="0">
                <a:srgbClr val="808080">
                  <a:alpha val="42999"/>
                </a:srgbClr>
              </a:outerShdw>
            </a:effectLst>
            <a:extLst/>
          </p:spPr>
        </p:pic>
      </p:grpSp>
      <p:pic>
        <p:nvPicPr>
          <p:cNvPr id="1032" name="Picture 10" descr="University of Utah logo.psd"/>
          <p:cNvPicPr>
            <a:picLocks noChangeAspect="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7679531" y="5572125"/>
            <a:ext cx="1178719" cy="117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1" descr="MRSEC logo with title.png"/>
          <p:cNvPicPr>
            <a:picLocks noChangeAspect="1"/>
          </p:cNvPicPr>
          <p:nvPr userDrawn="1"/>
        </p:nvPicPr>
        <p:blipFill>
          <a:blip r:embed="rId14" cstate="screen">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410890" y="5893594"/>
            <a:ext cx="1553766" cy="474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3018234" y="5893594"/>
            <a:ext cx="4572000" cy="465029"/>
          </a:xfrm>
          <a:prstGeom prst="rect">
            <a:avLst/>
          </a:prstGeom>
          <a:effectLst/>
        </p:spPr>
        <p:txBody>
          <a:bodyPr lIns="64291" tIns="32146" rIns="64291" bIns="32146">
            <a:spAutoFit/>
          </a:bodyPr>
          <a:lstStyle/>
          <a:p>
            <a:pPr algn="ctr" defTabSz="914400" fontAlgn="base">
              <a:spcBef>
                <a:spcPct val="0"/>
              </a:spcBef>
              <a:spcAft>
                <a:spcPct val="0"/>
              </a:spcAft>
              <a:defRPr/>
            </a:pPr>
            <a:r>
              <a:rPr lang="en-US" sz="1300">
                <a:solidFill>
                  <a:srgbClr val="595959"/>
                </a:solidFill>
                <a:effectLst>
                  <a:outerShdw blurRad="38100" dist="38100" dir="2700000" algn="tl">
                    <a:srgbClr val="C0C0C0"/>
                  </a:outerShdw>
                </a:effectLst>
                <a:latin typeface="Times" charset="0"/>
                <a:ea typeface="ヒラギノ角ゴ ProN W3" charset="-128"/>
                <a:cs typeface="Times" charset="0"/>
                <a:sym typeface="Helvetica Neue Light" charset="0"/>
              </a:rPr>
              <a:t>Next-Generation Materials for</a:t>
            </a:r>
          </a:p>
          <a:p>
            <a:pPr algn="ctr" defTabSz="914400" fontAlgn="base">
              <a:spcBef>
                <a:spcPct val="0"/>
              </a:spcBef>
              <a:spcAft>
                <a:spcPct val="0"/>
              </a:spcAft>
              <a:defRPr/>
            </a:pPr>
            <a:r>
              <a:rPr lang="en-US" sz="1300">
                <a:solidFill>
                  <a:srgbClr val="595959"/>
                </a:solidFill>
                <a:effectLst>
                  <a:outerShdw blurRad="38100" dist="38100" dir="2700000" algn="tl">
                    <a:srgbClr val="C0C0C0"/>
                  </a:outerShdw>
                </a:effectLst>
                <a:latin typeface="Times" charset="0"/>
                <a:ea typeface="ヒラギノ角ゴ ProN W3" charset="-128"/>
                <a:cs typeface="Times" charset="0"/>
                <a:sym typeface="Helvetica Neue Light" charset="0"/>
              </a:rPr>
              <a:t>Plasmonics &amp; Organic Spintronics</a:t>
            </a:r>
          </a:p>
        </p:txBody>
      </p:sp>
      <p:sp>
        <p:nvSpPr>
          <p:cNvPr id="11" name="Footer Placeholder 4"/>
          <p:cNvSpPr txBox="1">
            <a:spLocks/>
          </p:cNvSpPr>
          <p:nvPr userDrawn="1"/>
        </p:nvSpPr>
        <p:spPr bwMode="auto">
          <a:xfrm>
            <a:off x="1232297" y="6358623"/>
            <a:ext cx="670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50" dirty="0">
                <a:latin typeface="Arial" charset="0"/>
                <a:ea typeface="MS PGothic" pitchFamily="34" charset="-128"/>
              </a:rPr>
              <a:t>Principal Investigators: </a:t>
            </a:r>
            <a:r>
              <a:rPr lang="en-US" altLang="en-US" sz="1450" dirty="0" smtClean="0">
                <a:latin typeface="Arial" charset="0"/>
                <a:ea typeface="MS PGothic" pitchFamily="34" charset="-128"/>
              </a:rPr>
              <a:t>Ajay Nahata, Michael Bartl</a:t>
            </a:r>
            <a:r>
              <a:rPr lang="en-US" altLang="en-US" sz="1450" baseline="0" dirty="0" smtClean="0">
                <a:latin typeface="Arial" charset="0"/>
                <a:ea typeface="MS PGothic" pitchFamily="34" charset="-128"/>
              </a:rPr>
              <a:t> &amp; Ashutosh Tiwari</a:t>
            </a:r>
            <a:endParaRPr lang="en-US" altLang="en-US" sz="1450" dirty="0">
              <a:latin typeface="Arial" charset="0"/>
              <a:ea typeface="MS PGothic" pitchFamily="34" charset="-128"/>
            </a:endParaRPr>
          </a:p>
          <a:p>
            <a:pPr algn="ctr"/>
            <a:r>
              <a:rPr lang="en-US" altLang="en-US" sz="1450" dirty="0">
                <a:latin typeface="Arial" charset="0"/>
                <a:ea typeface="MS PGothic" pitchFamily="34" charset="-128"/>
              </a:rPr>
              <a:t>NSF DMR 11-21252; www.mrsec.utah.edu</a:t>
            </a:r>
          </a:p>
          <a:p>
            <a:pPr algn="ctr"/>
            <a:endParaRPr lang="en-US" altLang="en-US" sz="1450" dirty="0">
              <a:latin typeface="Arial" charset="0"/>
              <a:ea typeface="MS PGothic" pitchFamily="34" charset="-128"/>
            </a:endParaRPr>
          </a:p>
        </p:txBody>
      </p:sp>
    </p:spTree>
    <p:extLst>
      <p:ext uri="{BB962C8B-B14F-4D97-AF65-F5344CB8AC3E}">
        <p14:creationId xmlns:p14="http://schemas.microsoft.com/office/powerpoint/2010/main" val="1217808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ctr" rtl="0" eaLnBrk="0" fontAlgn="base" hangingPunct="0">
        <a:spcBef>
          <a:spcPct val="0"/>
        </a:spcBef>
        <a:spcAft>
          <a:spcPct val="0"/>
        </a:spcAft>
        <a:defRPr sz="3100" kern="1200">
          <a:solidFill>
            <a:schemeClr val="tx1"/>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3100">
          <a:solidFill>
            <a:schemeClr val="tx1"/>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3100">
          <a:solidFill>
            <a:schemeClr val="tx1"/>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3100">
          <a:solidFill>
            <a:schemeClr val="tx1"/>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3100">
          <a:solidFill>
            <a:schemeClr val="tx1"/>
          </a:solidFill>
          <a:latin typeface="Arial" pitchFamily="34" charset="0"/>
          <a:ea typeface="MS PGothic" panose="020B0600070205080204" pitchFamily="34" charset="-128"/>
          <a:cs typeface="Arial" pitchFamily="34" charset="0"/>
        </a:defRPr>
      </a:lvl5pPr>
      <a:lvl6pPr marL="321457" algn="ctr" rtl="0" fontAlgn="base">
        <a:spcBef>
          <a:spcPct val="0"/>
        </a:spcBef>
        <a:spcAft>
          <a:spcPct val="0"/>
        </a:spcAft>
        <a:defRPr sz="3100">
          <a:solidFill>
            <a:schemeClr val="tx1"/>
          </a:solidFill>
          <a:latin typeface="Calibri" pitchFamily="34" charset="0"/>
        </a:defRPr>
      </a:lvl6pPr>
      <a:lvl7pPr marL="642915" algn="ctr" rtl="0" fontAlgn="base">
        <a:spcBef>
          <a:spcPct val="0"/>
        </a:spcBef>
        <a:spcAft>
          <a:spcPct val="0"/>
        </a:spcAft>
        <a:defRPr sz="3100">
          <a:solidFill>
            <a:schemeClr val="tx1"/>
          </a:solidFill>
          <a:latin typeface="Calibri" pitchFamily="34" charset="0"/>
        </a:defRPr>
      </a:lvl7pPr>
      <a:lvl8pPr marL="964372" algn="ctr" rtl="0" fontAlgn="base">
        <a:spcBef>
          <a:spcPct val="0"/>
        </a:spcBef>
        <a:spcAft>
          <a:spcPct val="0"/>
        </a:spcAft>
        <a:defRPr sz="3100">
          <a:solidFill>
            <a:schemeClr val="tx1"/>
          </a:solidFill>
          <a:latin typeface="Calibri" pitchFamily="34" charset="0"/>
        </a:defRPr>
      </a:lvl8pPr>
      <a:lvl9pPr marL="1285829" algn="ctr" rtl="0" fontAlgn="base">
        <a:spcBef>
          <a:spcPct val="0"/>
        </a:spcBef>
        <a:spcAft>
          <a:spcPct val="0"/>
        </a:spcAft>
        <a:defRPr sz="3100">
          <a:solidFill>
            <a:schemeClr val="tx1"/>
          </a:solidFill>
          <a:latin typeface="Calibri" pitchFamily="34" charset="0"/>
        </a:defRPr>
      </a:lvl9pPr>
    </p:titleStyle>
    <p:bodyStyle>
      <a:lvl1pPr marL="241093" indent="-241093" algn="l" rtl="0" eaLnBrk="0" fontAlgn="base" hangingPunct="0">
        <a:spcBef>
          <a:spcPct val="20000"/>
        </a:spcBef>
        <a:spcAft>
          <a:spcPct val="0"/>
        </a:spcAft>
        <a:buFont typeface="Arial" panose="020B0604020202020204" pitchFamily="34" charset="0"/>
        <a:buChar char="•"/>
        <a:defRPr sz="2200" kern="1200">
          <a:solidFill>
            <a:schemeClr val="tx1"/>
          </a:solidFill>
          <a:latin typeface="Arial" pitchFamily="34" charset="0"/>
          <a:ea typeface="MS PGothic" panose="020B0600070205080204" pitchFamily="34" charset="-128"/>
          <a:cs typeface="Arial" pitchFamily="34" charset="0"/>
        </a:defRPr>
      </a:lvl1pPr>
      <a:lvl2pPr marL="522368" indent="-200911"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Optima" charset="0"/>
          <a:cs typeface="Arial" pitchFamily="34" charset="0"/>
        </a:defRPr>
      </a:lvl2pPr>
      <a:lvl3pPr marL="803643" indent="-160729" algn="l" rtl="0" eaLnBrk="0" fontAlgn="base" hangingPunct="0">
        <a:spcBef>
          <a:spcPct val="20000"/>
        </a:spcBef>
        <a:spcAft>
          <a:spcPct val="0"/>
        </a:spcAft>
        <a:buFont typeface="Arial" panose="020B0604020202020204" pitchFamily="34" charset="0"/>
        <a:buChar char="•"/>
        <a:defRPr sz="1700" kern="1200">
          <a:solidFill>
            <a:schemeClr val="tx1"/>
          </a:solidFill>
          <a:latin typeface="Arial" pitchFamily="34" charset="0"/>
          <a:ea typeface="Optima" charset="0"/>
          <a:cs typeface="Arial" pitchFamily="34" charset="0"/>
        </a:defRPr>
      </a:lvl3pPr>
      <a:lvl4pPr marL="1125101" indent="-160729"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pitchFamily="34" charset="0"/>
          <a:ea typeface="Optima" charset="0"/>
          <a:cs typeface="Arial" pitchFamily="34" charset="0"/>
        </a:defRPr>
      </a:lvl4pPr>
      <a:lvl5pPr marL="1446558" indent="-160729" algn="l" rtl="0" eaLnBrk="0" fontAlgn="base" hangingPunct="0">
        <a:spcBef>
          <a:spcPct val="20000"/>
        </a:spcBef>
        <a:spcAft>
          <a:spcPct val="0"/>
        </a:spcAft>
        <a:buFont typeface="Arial" panose="020B0604020202020204" pitchFamily="34" charset="0"/>
        <a:buChar char="»"/>
        <a:defRPr sz="1400" kern="1200">
          <a:solidFill>
            <a:schemeClr val="tx1"/>
          </a:solidFill>
          <a:latin typeface="Arial" pitchFamily="34" charset="0"/>
          <a:ea typeface="Optima" charset="0"/>
          <a:cs typeface="Arial" pitchFamily="34" charset="0"/>
        </a:defRPr>
      </a:lvl5pPr>
      <a:lvl6pPr marL="1768015" indent="-160729" algn="l" defTabSz="642915"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9473" indent="-160729" algn="l" defTabSz="642915"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10930" indent="-160729" algn="l" defTabSz="642915"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32387" indent="-160729" algn="l" defTabSz="642915"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auto">
          <a:xfrm>
            <a:off x="261938" y="990600"/>
            <a:ext cx="4157662" cy="5816977"/>
          </a:xfrm>
          <a:prstGeom prst="rect">
            <a:avLst/>
          </a:prstGeom>
          <a:noFill/>
          <a:ln w="9525">
            <a:noFill/>
            <a:miter lim="800000"/>
            <a:headEnd/>
            <a:tailEnd/>
          </a:ln>
        </p:spPr>
        <p:txBody>
          <a:bodyPr>
            <a:prstTxWarp prst="textNoShape">
              <a:avLst/>
            </a:prstTxWarp>
            <a:spAutoFit/>
          </a:bodyPr>
          <a:lstStyle/>
          <a:p>
            <a:pPr>
              <a:spcAft>
                <a:spcPts val="600"/>
              </a:spcAft>
            </a:pPr>
            <a:r>
              <a:rPr lang="en-US" sz="1700" b="1" dirty="0">
                <a:ea typeface="Arial" pitchFamily="-112" charset="0"/>
                <a:cs typeface="Arial" pitchFamily="-112" charset="0"/>
              </a:rPr>
              <a:t>Objective</a:t>
            </a:r>
            <a:r>
              <a:rPr lang="en-US" sz="1700" dirty="0">
                <a:ea typeface="Arial" pitchFamily="-112" charset="0"/>
                <a:cs typeface="Arial" pitchFamily="-112" charset="0"/>
              </a:rPr>
              <a:t>:  Develop plasmonic structures in which the spatial conductivity</a:t>
            </a:r>
            <a:r>
              <a:rPr lang="en-US" sz="1700" dirty="0" smtClean="0">
                <a:ea typeface="Arial" pitchFamily="-112" charset="0"/>
                <a:cs typeface="Arial" pitchFamily="-112" charset="0"/>
              </a:rPr>
              <a:t> can be </a:t>
            </a:r>
            <a:r>
              <a:rPr lang="en-US" sz="1700" dirty="0">
                <a:ea typeface="Arial" pitchFamily="-112" charset="0"/>
                <a:cs typeface="Arial" pitchFamily="-112" charset="0"/>
              </a:rPr>
              <a:t>varied</a:t>
            </a:r>
          </a:p>
          <a:p>
            <a:pPr>
              <a:spcAft>
                <a:spcPts val="600"/>
              </a:spcAft>
            </a:pPr>
            <a:r>
              <a:rPr lang="en-US" sz="1700" b="1" dirty="0">
                <a:ea typeface="Arial" pitchFamily="-112" charset="0"/>
                <a:cs typeface="Arial" pitchFamily="-112" charset="0"/>
              </a:rPr>
              <a:t>Approach</a:t>
            </a:r>
            <a:r>
              <a:rPr lang="en-US" sz="1700" dirty="0">
                <a:ea typeface="Arial" pitchFamily="-112" charset="0"/>
                <a:cs typeface="Arial" pitchFamily="-112" charset="0"/>
              </a:rPr>
              <a:t>: </a:t>
            </a:r>
            <a:r>
              <a:rPr lang="en-US" sz="1700" dirty="0" smtClean="0">
                <a:ea typeface="Arial" pitchFamily="-112" charset="0"/>
                <a:cs typeface="Arial" pitchFamily="-112" charset="0"/>
              </a:rPr>
              <a:t>Use </a:t>
            </a:r>
            <a:r>
              <a:rPr lang="en-US" sz="1700" dirty="0">
                <a:ea typeface="Arial" pitchFamily="-112" charset="0"/>
                <a:cs typeface="Arial" pitchFamily="-112" charset="0"/>
              </a:rPr>
              <a:t>a commercial inkjet printer with</a:t>
            </a:r>
            <a:r>
              <a:rPr lang="en-US" sz="1700" dirty="0" smtClean="0">
                <a:ea typeface="Arial" pitchFamily="-112" charset="0"/>
                <a:cs typeface="Arial" pitchFamily="-112" charset="0"/>
              </a:rPr>
              <a:t> conductive silver </a:t>
            </a:r>
            <a:r>
              <a:rPr lang="en-US" sz="1700" dirty="0">
                <a:ea typeface="Arial" pitchFamily="-112" charset="0"/>
                <a:cs typeface="Arial" pitchFamily="-112" charset="0"/>
              </a:rPr>
              <a:t>ink and</a:t>
            </a:r>
            <a:r>
              <a:rPr lang="en-US" sz="1700" dirty="0" smtClean="0">
                <a:ea typeface="Arial" pitchFamily="-112" charset="0"/>
                <a:cs typeface="Arial" pitchFamily="-112" charset="0"/>
              </a:rPr>
              <a:t> resistive carbon </a:t>
            </a:r>
            <a:r>
              <a:rPr lang="en-US" sz="1700" dirty="0">
                <a:ea typeface="Arial" pitchFamily="-112" charset="0"/>
                <a:cs typeface="Arial" pitchFamily="-112" charset="0"/>
              </a:rPr>
              <a:t>ink filled</a:t>
            </a:r>
            <a:r>
              <a:rPr lang="en-US" sz="1700" dirty="0" smtClean="0">
                <a:ea typeface="Arial" pitchFamily="-112" charset="0"/>
                <a:cs typeface="Arial" pitchFamily="-112" charset="0"/>
              </a:rPr>
              <a:t> in separate </a:t>
            </a:r>
            <a:r>
              <a:rPr lang="en-US" sz="1700" dirty="0">
                <a:ea typeface="Arial" pitchFamily="-112" charset="0"/>
                <a:cs typeface="Arial" pitchFamily="-112" charset="0"/>
              </a:rPr>
              <a:t>cartridges.</a:t>
            </a:r>
            <a:r>
              <a:rPr lang="en-US" sz="1700" dirty="0" smtClean="0">
                <a:ea typeface="Arial" pitchFamily="-112" charset="0"/>
                <a:cs typeface="Arial" pitchFamily="-112" charset="0"/>
              </a:rPr>
              <a:t> Use conventional presentation software to design and print plasmonic structures with desired spatial variation.</a:t>
            </a:r>
          </a:p>
          <a:p>
            <a:r>
              <a:rPr lang="en-US" sz="1700" b="1" dirty="0">
                <a:ea typeface="Arial" pitchFamily="-112" charset="0"/>
                <a:cs typeface="Arial" pitchFamily="-112" charset="0"/>
              </a:rPr>
              <a:t>Results and Significance</a:t>
            </a:r>
            <a:r>
              <a:rPr lang="en-US" sz="1700" dirty="0">
                <a:ea typeface="Arial" pitchFamily="-112" charset="0"/>
                <a:cs typeface="Arial" pitchFamily="-112" charset="0"/>
              </a:rPr>
              <a:t>:</a:t>
            </a:r>
            <a:r>
              <a:rPr lang="en-US" sz="1700" dirty="0" smtClean="0">
                <a:ea typeface="Arial" pitchFamily="-112" charset="0"/>
                <a:cs typeface="Arial" pitchFamily="-112" charset="0"/>
              </a:rPr>
              <a:t> Using THz imaging, we measured the changes in the transmitted beam profile as a function of the spatial conductivity pattern. Results demonstrate that the change in conductivity corresponds directly to changes in surface plasmon polariton propagation lengths, yielding additional flexibility in creating new plasmonic structures.</a:t>
            </a:r>
            <a:endParaRPr lang="en-US" dirty="0" smtClean="0">
              <a:latin typeface="Calibri" pitchFamily="-112" charset="0"/>
            </a:endParaRPr>
          </a:p>
          <a:p>
            <a:endParaRPr lang="en-US" dirty="0">
              <a:latin typeface="Calibri" pitchFamily="-112" charset="0"/>
            </a:endParaRPr>
          </a:p>
          <a:p>
            <a:endParaRPr lang="en-US" dirty="0">
              <a:latin typeface="Calibri" pitchFamily="-112" charset="0"/>
            </a:endParaRPr>
          </a:p>
          <a:p>
            <a:endParaRPr lang="en-US" dirty="0">
              <a:latin typeface="Calibri" pitchFamily="-112" charset="0"/>
            </a:endParaRPr>
          </a:p>
          <a:p>
            <a:r>
              <a:rPr lang="en-US" dirty="0">
                <a:latin typeface="Calibri" pitchFamily="-112" charset="0"/>
              </a:rPr>
              <a:t> </a:t>
            </a:r>
          </a:p>
        </p:txBody>
      </p:sp>
      <p:sp>
        <p:nvSpPr>
          <p:cNvPr id="7" name="Rectangle 11"/>
          <p:cNvSpPr>
            <a:spLocks noChangeArrowheads="1"/>
          </p:cNvSpPr>
          <p:nvPr/>
        </p:nvSpPr>
        <p:spPr bwMode="auto">
          <a:xfrm>
            <a:off x="152400" y="228600"/>
            <a:ext cx="8839200" cy="669925"/>
          </a:xfrm>
          <a:prstGeom prst="rect">
            <a:avLst/>
          </a:prstGeom>
          <a:noFill/>
          <a:ln w="9525">
            <a:noFill/>
            <a:miter lim="800000"/>
            <a:headEnd/>
            <a:tailEnd/>
          </a:ln>
        </p:spPr>
        <p:txBody>
          <a:bodyPr>
            <a:prstTxWarp prst="textNoShape">
              <a:avLst/>
            </a:prstTxWarp>
            <a:spAutoFit/>
          </a:bodyPr>
          <a:lstStyle/>
          <a:p>
            <a:pPr algn="ctr"/>
            <a:r>
              <a:rPr lang="en-US" sz="1900" b="1" dirty="0" smtClean="0"/>
              <a:t>Terahertz Plasmonic Structures with Spatially Varying Conductivity</a:t>
            </a:r>
          </a:p>
          <a:p>
            <a:pPr algn="ctr"/>
            <a:r>
              <a:rPr lang="en-US" dirty="0" err="1">
                <a:ea typeface="Arial" pitchFamily="-112" charset="0"/>
                <a:cs typeface="Arial" pitchFamily="-112" charset="0"/>
              </a:rPr>
              <a:t>Barun</a:t>
            </a:r>
            <a:r>
              <a:rPr lang="en-US" dirty="0">
                <a:ea typeface="Arial" pitchFamily="-112" charset="0"/>
                <a:cs typeface="Arial" pitchFamily="-112" charset="0"/>
              </a:rPr>
              <a:t> Gupta, Shashank Pandey, </a:t>
            </a:r>
            <a:r>
              <a:rPr lang="en-US" dirty="0" err="1">
                <a:ea typeface="Arial" pitchFamily="-112" charset="0"/>
                <a:cs typeface="Arial" pitchFamily="-112" charset="0"/>
              </a:rPr>
              <a:t>Sivaraman</a:t>
            </a:r>
            <a:r>
              <a:rPr lang="en-US" dirty="0">
                <a:ea typeface="Arial" pitchFamily="-112" charset="0"/>
                <a:cs typeface="Arial" pitchFamily="-112" charset="0"/>
              </a:rPr>
              <a:t> </a:t>
            </a:r>
            <a:r>
              <a:rPr lang="en-US" dirty="0" err="1">
                <a:ea typeface="Arial" pitchFamily="-112" charset="0"/>
                <a:cs typeface="Arial" pitchFamily="-112" charset="0"/>
              </a:rPr>
              <a:t>Guruswamy</a:t>
            </a:r>
            <a:r>
              <a:rPr lang="en-US" dirty="0">
                <a:ea typeface="Arial" pitchFamily="-112" charset="0"/>
                <a:cs typeface="Arial" pitchFamily="-112" charset="0"/>
              </a:rPr>
              <a:t> and Ajay Nahata</a:t>
            </a:r>
          </a:p>
        </p:txBody>
      </p:sp>
      <p:sp>
        <p:nvSpPr>
          <p:cNvPr id="10" name="Rectangle 12"/>
          <p:cNvSpPr>
            <a:spLocks noChangeArrowheads="1"/>
          </p:cNvSpPr>
          <p:nvPr/>
        </p:nvSpPr>
        <p:spPr bwMode="auto">
          <a:xfrm>
            <a:off x="4419600" y="4087813"/>
            <a:ext cx="4648200" cy="1384995"/>
          </a:xfrm>
          <a:prstGeom prst="rect">
            <a:avLst/>
          </a:prstGeom>
          <a:noFill/>
          <a:ln w="9525">
            <a:noFill/>
            <a:miter lim="800000"/>
            <a:headEnd/>
            <a:tailEnd/>
          </a:ln>
        </p:spPr>
        <p:txBody>
          <a:bodyPr wrap="square">
            <a:prstTxWarp prst="textNoShape">
              <a:avLst/>
            </a:prstTxWarp>
            <a:spAutoFit/>
          </a:bodyPr>
          <a:lstStyle/>
          <a:p>
            <a:r>
              <a:rPr lang="en-US" sz="1400" b="1" dirty="0">
                <a:ea typeface="Arial" pitchFamily="-112" charset="0"/>
                <a:cs typeface="Arial" pitchFamily="-112" charset="0"/>
              </a:rPr>
              <a:t>Top Left</a:t>
            </a:r>
            <a:r>
              <a:rPr lang="en-US" sz="1400" dirty="0">
                <a:ea typeface="Arial" pitchFamily="-112" charset="0"/>
                <a:cs typeface="Arial" pitchFamily="-112" charset="0"/>
              </a:rPr>
              <a:t>: Periodic hole array</a:t>
            </a:r>
            <a:r>
              <a:rPr lang="en-US" sz="1400" dirty="0" smtClean="0">
                <a:ea typeface="Arial" pitchFamily="-112" charset="0"/>
                <a:cs typeface="Arial" pitchFamily="-112" charset="0"/>
              </a:rPr>
              <a:t> (not shown) printed </a:t>
            </a:r>
            <a:r>
              <a:rPr lang="en-US" sz="1400" dirty="0">
                <a:ea typeface="Arial" pitchFamily="-112" charset="0"/>
                <a:cs typeface="Arial" pitchFamily="-112" charset="0"/>
              </a:rPr>
              <a:t>using pure silver ink (magenta corresponds to 100% </a:t>
            </a:r>
            <a:r>
              <a:rPr lang="en-US" sz="1400" dirty="0" smtClean="0">
                <a:ea typeface="Arial" pitchFamily="-112" charset="0"/>
                <a:cs typeface="Arial" pitchFamily="-112" charset="0"/>
              </a:rPr>
              <a:t>silver ink)</a:t>
            </a:r>
            <a:r>
              <a:rPr lang="en-US" sz="1400" dirty="0">
                <a:ea typeface="Arial" pitchFamily="-112" charset="0"/>
                <a:cs typeface="Arial" pitchFamily="-112" charset="0"/>
              </a:rPr>
              <a:t>. </a:t>
            </a:r>
            <a:r>
              <a:rPr lang="en-US" sz="1400" b="1" dirty="0">
                <a:ea typeface="Arial" pitchFamily="-112" charset="0"/>
                <a:cs typeface="Arial" pitchFamily="-112" charset="0"/>
              </a:rPr>
              <a:t>Top Right</a:t>
            </a:r>
            <a:r>
              <a:rPr lang="en-US" sz="1400" dirty="0">
                <a:ea typeface="Arial" pitchFamily="-112" charset="0"/>
                <a:cs typeface="Arial" pitchFamily="-112" charset="0"/>
              </a:rPr>
              <a:t>: Corresponding transmitted THz beam profile. </a:t>
            </a:r>
            <a:r>
              <a:rPr lang="en-US" sz="1400" b="1" dirty="0">
                <a:ea typeface="Arial" pitchFamily="-112" charset="0"/>
                <a:cs typeface="Arial" pitchFamily="-112" charset="0"/>
              </a:rPr>
              <a:t>Bottom Left</a:t>
            </a:r>
            <a:r>
              <a:rPr lang="en-US" sz="1400" dirty="0">
                <a:ea typeface="Arial" pitchFamily="-112" charset="0"/>
                <a:cs typeface="Arial" pitchFamily="-112" charset="0"/>
              </a:rPr>
              <a:t>: Periodic hole array printed radially varying conductivity (cyan corresponds to 50% </a:t>
            </a:r>
            <a:r>
              <a:rPr lang="en-US" sz="1400" dirty="0" smtClean="0">
                <a:ea typeface="Arial" pitchFamily="-112" charset="0"/>
                <a:cs typeface="Arial" pitchFamily="-112" charset="0"/>
              </a:rPr>
              <a:t>silver ink, 50% carbon ink)</a:t>
            </a:r>
            <a:r>
              <a:rPr lang="en-US" sz="1400" dirty="0">
                <a:ea typeface="Arial" pitchFamily="-112" charset="0"/>
                <a:cs typeface="Arial" pitchFamily="-112" charset="0"/>
              </a:rPr>
              <a:t>. </a:t>
            </a:r>
            <a:r>
              <a:rPr lang="en-US" sz="1400" b="1" dirty="0">
                <a:ea typeface="Arial" pitchFamily="-112" charset="0"/>
                <a:cs typeface="Arial" pitchFamily="-112" charset="0"/>
              </a:rPr>
              <a:t>Bottom Right</a:t>
            </a:r>
            <a:r>
              <a:rPr lang="en-US" sz="1400" dirty="0">
                <a:ea typeface="Arial" pitchFamily="-112" charset="0"/>
                <a:cs typeface="Arial" pitchFamily="-112" charset="0"/>
              </a:rPr>
              <a:t>: Corresponding transmitted THz beam profile</a:t>
            </a:r>
          </a:p>
        </p:txBody>
      </p:sp>
      <p:pic>
        <p:nvPicPr>
          <p:cNvPr id="11" name="Picture 7"/>
          <p:cNvPicPr>
            <a:picLocks noChangeAspect="1"/>
          </p:cNvPicPr>
          <p:nvPr/>
        </p:nvPicPr>
        <p:blipFill>
          <a:blip r:embed="rId3"/>
          <a:srcRect/>
          <a:stretch>
            <a:fillRect/>
          </a:stretch>
        </p:blipFill>
        <p:spPr bwMode="auto">
          <a:xfrm>
            <a:off x="4572000" y="939800"/>
            <a:ext cx="3657600" cy="1604963"/>
          </a:xfrm>
          <a:prstGeom prst="rect">
            <a:avLst/>
          </a:prstGeom>
          <a:noFill/>
          <a:ln w="9525">
            <a:noFill/>
            <a:miter lim="800000"/>
            <a:headEnd/>
            <a:tailEnd/>
          </a:ln>
        </p:spPr>
      </p:pic>
      <p:pic>
        <p:nvPicPr>
          <p:cNvPr id="12" name="Picture 10"/>
          <p:cNvPicPr>
            <a:picLocks noChangeAspect="1"/>
          </p:cNvPicPr>
          <p:nvPr/>
        </p:nvPicPr>
        <p:blipFill>
          <a:blip r:embed="rId4"/>
          <a:srcRect/>
          <a:stretch>
            <a:fillRect/>
          </a:stretch>
        </p:blipFill>
        <p:spPr bwMode="auto">
          <a:xfrm>
            <a:off x="4559300" y="2527300"/>
            <a:ext cx="3681413" cy="1560513"/>
          </a:xfrm>
          <a:prstGeom prst="rect">
            <a:avLst/>
          </a:prstGeom>
          <a:noFill/>
          <a:ln w="9525">
            <a:noFill/>
            <a:miter lim="800000"/>
            <a:headEnd/>
            <a:tailEnd/>
          </a:ln>
        </p:spPr>
      </p:pic>
      <p:sp>
        <p:nvSpPr>
          <p:cNvPr id="13" name="TextBox 12"/>
          <p:cNvSpPr txBox="1"/>
          <p:nvPr/>
        </p:nvSpPr>
        <p:spPr>
          <a:xfrm>
            <a:off x="1730869" y="5562600"/>
            <a:ext cx="6332044" cy="369332"/>
          </a:xfrm>
          <a:prstGeom prst="rect">
            <a:avLst/>
          </a:prstGeom>
          <a:noFill/>
        </p:spPr>
        <p:txBody>
          <a:bodyPr wrap="none" rtlCol="0">
            <a:spAutoFit/>
          </a:bodyPr>
          <a:lstStyle/>
          <a:p>
            <a:r>
              <a:rPr lang="en-US" altLang="en-US" b="1" dirty="0" smtClean="0">
                <a:solidFill>
                  <a:srgbClr val="0000FF"/>
                </a:solidFill>
              </a:rPr>
              <a:t>Advanced Optical Materials, 2014, Early View Online Publication</a:t>
            </a:r>
            <a:endParaRPr lang="en-US" altLang="en-US" b="1" dirty="0" smtClean="0">
              <a:solidFill>
                <a:srgbClr val="0000FF"/>
              </a:solidFill>
              <a:latin typeface="Calibri" pitchFamily="34" charset="0"/>
            </a:endParaRPr>
          </a:p>
        </p:txBody>
      </p:sp>
    </p:spTree>
    <p:extLst>
      <p:ext uri="{BB962C8B-B14F-4D97-AF65-F5344CB8AC3E}">
        <p14:creationId xmlns:p14="http://schemas.microsoft.com/office/powerpoint/2010/main" val="1061488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TotalTime>
  <Words>196</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MS PGothic</vt:lpstr>
      <vt:lpstr>Arial</vt:lpstr>
      <vt:lpstr>Calibri</vt:lpstr>
      <vt:lpstr>Helvetica Neue Light</vt:lpstr>
      <vt:lpstr>Optima</vt:lpstr>
      <vt:lpstr>Times</vt:lpstr>
      <vt:lpstr>ヒラギノ角ゴ ProN W3</vt:lpstr>
      <vt:lpstr>1_Custom Design</vt:lpstr>
      <vt:lpstr>PowerPoint Presentation</vt:lpstr>
    </vt:vector>
  </TitlesOfParts>
  <Company>University of Utah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Aditi Risbud</dc:creator>
  <cp:lastModifiedBy>Chelsey Short</cp:lastModifiedBy>
  <cp:revision>29</cp:revision>
  <dcterms:created xsi:type="dcterms:W3CDTF">2014-04-30T05:43:35Z</dcterms:created>
  <dcterms:modified xsi:type="dcterms:W3CDTF">2014-04-30T19:16:07Z</dcterms:modified>
</cp:coreProperties>
</file>