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4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6AD70-F2D0-6545-8492-AEB00812AE53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13C4F-ED51-5942-B4A1-1733BDDB4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fld id="{10A8A82C-B9EF-4E00-8D43-F2E48E16D248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38052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7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82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07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14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29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43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8582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0728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287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5020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7165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8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7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5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91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63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38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21531" y="5911821"/>
            <a:ext cx="7929563" cy="482203"/>
          </a:xfrm>
          <a:prstGeom prst="rect">
            <a:avLst/>
          </a:prstGeom>
          <a:gradFill flip="none" rotWithShape="1">
            <a:gsLst>
              <a:gs pos="100000">
                <a:srgbClr val="FFFFFF">
                  <a:alpha val="22000"/>
                </a:srgbClr>
              </a:gs>
              <a:gs pos="0">
                <a:schemeClr val="tx1">
                  <a:lumMod val="75000"/>
                  <a:lumOff val="25000"/>
                  <a:alpha val="22000"/>
                </a:schemeClr>
              </a:gs>
            </a:gsLst>
            <a:lin ang="0" scaled="1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354955" y="5640214"/>
            <a:ext cx="1055936" cy="1057051"/>
            <a:chOff x="4619298" y="4775300"/>
            <a:chExt cx="3276600" cy="3280006"/>
          </a:xfrm>
        </p:grpSpPr>
        <p:sp>
          <p:nvSpPr>
            <p:cNvPr id="10" name="Oval 9"/>
            <p:cNvSpPr/>
            <p:nvPr userDrawn="1"/>
          </p:nvSpPr>
          <p:spPr>
            <a:xfrm>
              <a:off x="5208116" y="5332935"/>
              <a:ext cx="2133600" cy="2133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srgbClr val="FFFFFF"/>
                </a:solidFill>
                <a:latin typeface="Calibri"/>
                <a:ea typeface="ヒラギノ角ゴ ProN W3" charset="-128"/>
                <a:sym typeface="Helvetica Neue Light" charset="0"/>
              </a:endParaRPr>
            </a:p>
          </p:txBody>
        </p:sp>
        <p:pic>
          <p:nvPicPr>
            <p:cNvPr id="9" name="Picture 8" descr="nsf3.tiff"/>
            <p:cNvPicPr>
              <a:picLocks noChangeAspect="1"/>
            </p:cNvPicPr>
            <p:nvPr userDrawn="1"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9298" y="4775300"/>
              <a:ext cx="3276600" cy="32800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808080">
                  <a:alpha val="42999"/>
                </a:srgbClr>
              </a:outerShdw>
            </a:effectLst>
            <a:extLst/>
          </p:spPr>
        </p:pic>
      </p:grpSp>
      <p:pic>
        <p:nvPicPr>
          <p:cNvPr id="1032" name="Picture 10" descr="University of Utah logo.psd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1" y="5572125"/>
            <a:ext cx="1178719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MRSEC logo with title.pn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90" y="5893594"/>
            <a:ext cx="1553766" cy="47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3018234" y="5893594"/>
            <a:ext cx="4572000" cy="465029"/>
          </a:xfrm>
          <a:prstGeom prst="rect">
            <a:avLst/>
          </a:prstGeom>
          <a:effectLst/>
        </p:spPr>
        <p:txBody>
          <a:bodyPr lIns="64291" tIns="32146" rIns="64291" bIns="32146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ヒラギノ角ゴ ProN W3" charset="-128"/>
                <a:cs typeface="Times" charset="0"/>
                <a:sym typeface="Helvetica Neue Light" charset="0"/>
              </a:rPr>
              <a:t>Next-Generation Materials for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ヒラギノ角ゴ ProN W3" charset="-128"/>
                <a:cs typeface="Times" charset="0"/>
                <a:sym typeface="Helvetica Neue Light" charset="0"/>
              </a:rPr>
              <a:t>Plasmonics &amp; Organic Spintronics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 bwMode="auto">
          <a:xfrm>
            <a:off x="1232297" y="6358623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50" dirty="0">
                <a:latin typeface="Arial" charset="0"/>
                <a:ea typeface="MS PGothic" pitchFamily="34" charset="-128"/>
              </a:rPr>
              <a:t>Principal Investigators: </a:t>
            </a:r>
            <a:r>
              <a:rPr lang="en-US" altLang="en-US" sz="1450" dirty="0" smtClean="0">
                <a:latin typeface="Arial" charset="0"/>
                <a:ea typeface="MS PGothic" pitchFamily="34" charset="-128"/>
              </a:rPr>
              <a:t>Ajay Nahata, Michael Bartl</a:t>
            </a:r>
            <a:r>
              <a:rPr lang="en-US" altLang="en-US" sz="1450" baseline="0" dirty="0" smtClean="0">
                <a:latin typeface="Arial" charset="0"/>
                <a:ea typeface="MS PGothic" pitchFamily="34" charset="-128"/>
              </a:rPr>
              <a:t> &amp; Ashutosh Tiwari</a:t>
            </a:r>
            <a:endParaRPr lang="en-US" altLang="en-US" sz="1450" dirty="0">
              <a:latin typeface="Arial" charset="0"/>
              <a:ea typeface="MS PGothic" pitchFamily="34" charset="-128"/>
            </a:endParaRPr>
          </a:p>
          <a:p>
            <a:pPr algn="ctr"/>
            <a:r>
              <a:rPr lang="en-US" altLang="en-US" sz="1450" dirty="0">
                <a:latin typeface="Arial" charset="0"/>
                <a:ea typeface="MS PGothic" pitchFamily="34" charset="-128"/>
              </a:rPr>
              <a:t>NSF DMR 11-21252; www.mrsec.utah.edu</a:t>
            </a:r>
          </a:p>
          <a:p>
            <a:pPr algn="ctr"/>
            <a:endParaRPr lang="en-US" altLang="en-US" sz="1450" dirty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80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9pPr>
    </p:titleStyle>
    <p:bodyStyle>
      <a:lvl1pPr marL="241093" indent="-24109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522368" indent="-2009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2pPr>
      <a:lvl3pPr marL="803643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3pPr>
      <a:lvl4pPr marL="1125101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4pPr>
      <a:lvl5pPr marL="1446558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5pPr>
      <a:lvl6pPr marL="1768015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152400" y="118863"/>
            <a:ext cx="88392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50" b="1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Observation of the inverse spin Hall effect in ZnO thin films: An all-electrical approach to spin injection and detection</a:t>
            </a:r>
            <a:endParaRPr lang="en-US" sz="1950" b="1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r>
              <a:rPr lang="en-US" dirty="0" smtClean="0">
                <a:latin typeface="Arial" pitchFamily="-1" charset="0"/>
                <a:ea typeface="Arial" pitchFamily="-1" charset="0"/>
                <a:cs typeface="Arial" pitchFamily="-1" charset="0"/>
              </a:rPr>
              <a:t>Megan C. </a:t>
            </a:r>
            <a:r>
              <a:rPr lang="en-US" dirty="0" err="1" smtClean="0">
                <a:latin typeface="Arial" pitchFamily="-1" charset="0"/>
                <a:ea typeface="Arial" pitchFamily="-1" charset="0"/>
                <a:cs typeface="Arial" pitchFamily="-1" charset="0"/>
              </a:rPr>
              <a:t>Prestgard</a:t>
            </a:r>
            <a:r>
              <a:rPr lang="en-US" dirty="0" smtClean="0">
                <a:latin typeface="Arial" pitchFamily="-1" charset="0"/>
                <a:ea typeface="Arial" pitchFamily="-1" charset="0"/>
                <a:cs typeface="Arial" pitchFamily="-1" charset="0"/>
              </a:rPr>
              <a:t> and Ashutosh Tiwari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4650741" y="3499619"/>
            <a:ext cx="42465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latin typeface="Calibri" pitchFamily="34" charset="0"/>
              </a:rPr>
              <a:t>Left</a:t>
            </a:r>
            <a:r>
              <a:rPr lang="en-US" altLang="en-US" sz="1600" dirty="0" smtClean="0">
                <a:latin typeface="Calibri" pitchFamily="34" charset="0"/>
              </a:rPr>
              <a:t>: Device schematic illustrating the all-electrical system used for spin injection and detection. The red section is ZnO and the gray section is the metal contact. </a:t>
            </a:r>
            <a:r>
              <a:rPr lang="en-US" altLang="en-US" sz="1600" b="1" dirty="0" smtClean="0">
                <a:latin typeface="Calibri" pitchFamily="34" charset="0"/>
              </a:rPr>
              <a:t>Right</a:t>
            </a:r>
            <a:r>
              <a:rPr lang="en-US" altLang="en-US" sz="1600" dirty="0" smtClean="0">
                <a:latin typeface="Calibri" pitchFamily="34" charset="0"/>
              </a:rPr>
              <a:t>: Inverse spin Hall effect results at room temperature. </a:t>
            </a:r>
          </a:p>
          <a:p>
            <a:pPr eaLnBrk="1" hangingPunct="1"/>
            <a:endParaRPr lang="en-US" altLang="en-US" sz="1600" dirty="0">
              <a:latin typeface="Calibri" pitchFamily="34" charset="0"/>
            </a:endParaRPr>
          </a:p>
          <a:p>
            <a:pPr eaLnBrk="1" hangingPunct="1"/>
            <a:r>
              <a:rPr lang="en-US" altLang="en-US" sz="1600" b="1" dirty="0" smtClean="0">
                <a:solidFill>
                  <a:srgbClr val="0000FF"/>
                </a:solidFill>
              </a:rPr>
              <a:t>Applied Physics Letters 104</a:t>
            </a:r>
            <a:r>
              <a:rPr lang="en-US" altLang="en-US" sz="1600" b="1" dirty="0">
                <a:solidFill>
                  <a:srgbClr val="0000FF"/>
                </a:solidFill>
              </a:rPr>
              <a:t>, 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122402 </a:t>
            </a:r>
            <a:r>
              <a:rPr lang="en-US" altLang="en-US" sz="1600" b="1" dirty="0">
                <a:solidFill>
                  <a:srgbClr val="0000FF"/>
                </a:solidFill>
              </a:rPr>
              <a:t>(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2014)</a:t>
            </a:r>
            <a:endParaRPr lang="en-US" altLang="en-US" sz="1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20073" y="1389690"/>
            <a:ext cx="2453950" cy="1848032"/>
            <a:chOff x="1271099" y="2417926"/>
            <a:chExt cx="2472612" cy="16759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9" t="2309" r="1429" b="38455"/>
            <a:stretch/>
          </p:blipFill>
          <p:spPr>
            <a:xfrm>
              <a:off x="1271099" y="2417926"/>
              <a:ext cx="2472612" cy="167598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84512" y="2565784"/>
              <a:ext cx="274537" cy="329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55361" y="1496761"/>
            <a:ext cx="2295334" cy="1773183"/>
            <a:chOff x="4764488" y="1278878"/>
            <a:chExt cx="1649391" cy="14337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9" t="4674" r="3904" b="49993"/>
            <a:stretch/>
          </p:blipFill>
          <p:spPr>
            <a:xfrm>
              <a:off x="4764488" y="1307798"/>
              <a:ext cx="1649391" cy="135710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764488" y="1278878"/>
              <a:ext cx="115275" cy="156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64489" y="2536858"/>
              <a:ext cx="131321" cy="17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152399" y="1242515"/>
            <a:ext cx="4326468" cy="443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700" b="1" dirty="0">
                <a:cs typeface="Arial" charset="0"/>
              </a:rPr>
              <a:t>Discovery</a:t>
            </a:r>
            <a:r>
              <a:rPr lang="en-US" altLang="en-US" sz="1700" dirty="0">
                <a:cs typeface="Arial" charset="0"/>
              </a:rPr>
              <a:t>: </a:t>
            </a:r>
            <a:r>
              <a:rPr lang="en-US" altLang="en-US" sz="1700" dirty="0" smtClean="0">
                <a:cs typeface="Arial" charset="0"/>
              </a:rPr>
              <a:t>We have observed a large inverse spin-Hall effect (ISHE) in </a:t>
            </a:r>
            <a:r>
              <a:rPr lang="en-US" altLang="en-US" sz="1700" dirty="0" err="1" smtClean="0">
                <a:cs typeface="Arial" charset="0"/>
              </a:rPr>
              <a:t>ZnO</a:t>
            </a:r>
            <a:r>
              <a:rPr lang="en-US" altLang="en-US" sz="1700" dirty="0" smtClean="0">
                <a:cs typeface="Arial" charset="0"/>
              </a:rPr>
              <a:t> films grown using Pulsed Laser Deposition. This discovery provides an entirely new means of measuring spin currents in semiconductors.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700" b="1" dirty="0" smtClean="0">
                <a:cs typeface="Arial" charset="0"/>
              </a:rPr>
              <a:t>Approach</a:t>
            </a:r>
            <a:r>
              <a:rPr lang="en-US" altLang="en-US" sz="1700" dirty="0">
                <a:cs typeface="Arial" charset="0"/>
              </a:rPr>
              <a:t>:</a:t>
            </a:r>
            <a:r>
              <a:rPr lang="en-US" altLang="en-US" sz="1700" dirty="0" smtClean="0">
                <a:cs typeface="Arial" charset="0"/>
              </a:rPr>
              <a:t> Developed a novel device concept for the injection and detection of spin-polarized carriers.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700" b="1" dirty="0" smtClean="0">
                <a:cs typeface="Arial" charset="0"/>
              </a:rPr>
              <a:t>Results </a:t>
            </a:r>
            <a:r>
              <a:rPr lang="en-US" altLang="en-US" sz="1700" b="1" dirty="0">
                <a:cs typeface="Arial" charset="0"/>
              </a:rPr>
              <a:t>and </a:t>
            </a:r>
            <a:r>
              <a:rPr lang="en-US" altLang="en-US" sz="1700" b="1" dirty="0" smtClean="0">
                <a:cs typeface="Arial" charset="0"/>
              </a:rPr>
              <a:t>Significance</a:t>
            </a:r>
            <a:r>
              <a:rPr lang="en-US" altLang="en-US" sz="1700" dirty="0" smtClean="0">
                <a:cs typeface="Arial" charset="0"/>
              </a:rPr>
              <a:t>: First electrically detected measurement of the ISHE response in ZnO. The results illustrate the potential of </a:t>
            </a:r>
            <a:r>
              <a:rPr lang="en-US" altLang="en-US" sz="1700" dirty="0" err="1" smtClean="0">
                <a:cs typeface="Arial" charset="0"/>
              </a:rPr>
              <a:t>ZnO</a:t>
            </a:r>
            <a:r>
              <a:rPr lang="en-US" altLang="en-US" sz="1700" dirty="0" smtClean="0">
                <a:cs typeface="Arial" charset="0"/>
              </a:rPr>
              <a:t> in future spintronic devices, creating a path for achieving next-generation all-electrical transparent spintronic devices.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167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MS PGothic</vt:lpstr>
      <vt:lpstr>MS PGothic</vt:lpstr>
      <vt:lpstr>Arial</vt:lpstr>
      <vt:lpstr>Calibri</vt:lpstr>
      <vt:lpstr>Helvetica Neue Light</vt:lpstr>
      <vt:lpstr>Optima</vt:lpstr>
      <vt:lpstr>Times</vt:lpstr>
      <vt:lpstr>ヒラギノ角ゴ ProN W3</vt:lpstr>
      <vt:lpstr>1_Custom Design</vt:lpstr>
      <vt:lpstr>PowerPoint Presentation</vt:lpstr>
    </vt:vector>
  </TitlesOfParts>
  <Company>University of Utah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Aditi Risbud</dc:creator>
  <cp:lastModifiedBy>Chelsey Short</cp:lastModifiedBy>
  <cp:revision>32</cp:revision>
  <dcterms:created xsi:type="dcterms:W3CDTF">2014-04-30T05:14:45Z</dcterms:created>
  <dcterms:modified xsi:type="dcterms:W3CDTF">2014-04-30T19:14:57Z</dcterms:modified>
</cp:coreProperties>
</file>