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0"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1" autoAdjust="0"/>
    <p:restoredTop sz="94643"/>
  </p:normalViewPr>
  <p:slideViewPr>
    <p:cSldViewPr snapToGrid="0" snapToObjects="1">
      <p:cViewPr varScale="1">
        <p:scale>
          <a:sx n="110" d="100"/>
          <a:sy n="110" d="100"/>
        </p:scale>
        <p:origin x="195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2/12/18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2/12/18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2/12/18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2/12/18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Threading atom-wide wires into 2D materials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Cornell Center for Materials Research: an NSF MRSEC</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DMR-1719875</a:t>
            </a:r>
          </a:p>
        </p:txBody>
      </p:sp>
      <p:sp>
        <p:nvSpPr>
          <p:cNvPr id="9" name="Text Box 28"/>
          <p:cNvSpPr txBox="1">
            <a:spLocks noChangeArrowheads="1"/>
          </p:cNvSpPr>
          <p:nvPr/>
        </p:nvSpPr>
        <p:spPr bwMode="auto">
          <a:xfrm>
            <a:off x="457199" y="1724523"/>
            <a:ext cx="4334933"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Cornell University researchers and collaborators have discovered – somewhat accidentally – a method for inserting a one-dimensional (1D) semiconductor channel into the “fabric” of a material that is only a few atoms thick. </a:t>
            </a:r>
          </a:p>
          <a:p>
            <a:pPr algn="just" eaLnBrk="1" hangingPunct="1"/>
            <a:endParaRPr lang="en-US" sz="1400" dirty="0"/>
          </a:p>
          <a:p>
            <a:pPr algn="just" eaLnBrk="1" hangingPunct="1"/>
            <a:r>
              <a:rPr lang="en-US" sz="1400" dirty="0"/>
              <a:t>Two-dimensional (2-D) materials such as molybdenum disulfide (MoS</a:t>
            </a:r>
            <a:r>
              <a:rPr lang="en-US" sz="1400" baseline="-25000" dirty="0"/>
              <a:t>2</a:t>
            </a:r>
            <a:r>
              <a:rPr lang="en-US" sz="1400" dirty="0"/>
              <a:t>) and tungsten </a:t>
            </a:r>
            <a:r>
              <a:rPr lang="en-US" sz="1400" dirty="0" err="1"/>
              <a:t>diselenide</a:t>
            </a:r>
            <a:r>
              <a:rPr lang="en-US" sz="1400" dirty="0"/>
              <a:t> (WSe</a:t>
            </a:r>
            <a:r>
              <a:rPr lang="en-US" sz="1400" baseline="-25000" dirty="0"/>
              <a:t>2</a:t>
            </a:r>
            <a:r>
              <a:rPr lang="en-US" sz="1400" dirty="0"/>
              <a:t>) can be likened to two fabrics with differing thread counts. Where two different fabrics meet, not all the threads line up. The “loose threads” are easily removed and replaced with a new colored thread woven cleanly into the material – these are new 1 D wires.</a:t>
            </a:r>
          </a:p>
          <a:p>
            <a:pPr algn="just" eaLnBrk="1" hangingPunct="1"/>
            <a:r>
              <a:rPr lang="en-US" sz="1400" dirty="0"/>
              <a:t>The ability to control atom-sized features (1-D wires) and the properties of those features (conductivity and semi-conductivity) hold great promise for next-generation electronics such as atomically-thin and flexible computer chips. </a:t>
            </a:r>
          </a:p>
          <a:p>
            <a:pPr algn="just" eaLnBrk="1" hangingPunct="1"/>
            <a:endParaRPr lang="en-US" sz="1000" dirty="0"/>
          </a:p>
          <a:p>
            <a:pPr algn="just" eaLnBrk="1" hangingPunct="1"/>
            <a:endParaRPr lang="en-US" sz="1000" dirty="0"/>
          </a:p>
        </p:txBody>
      </p:sp>
      <p:sp>
        <p:nvSpPr>
          <p:cNvPr id="11" name="Rectangle 37"/>
          <p:cNvSpPr>
            <a:spLocks noChangeArrowheads="1"/>
          </p:cNvSpPr>
          <p:nvPr/>
        </p:nvSpPr>
        <p:spPr bwMode="auto">
          <a:xfrm>
            <a:off x="5263510" y="1705861"/>
            <a:ext cx="3480440" cy="4264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399" y="745755"/>
            <a:ext cx="1007533" cy="276999"/>
          </a:xfrm>
          <a:prstGeom prst="rect">
            <a:avLst/>
          </a:prstGeom>
        </p:spPr>
        <p:txBody>
          <a:bodyPr wrap="square" anchor="ctr">
            <a:spAutoFit/>
          </a:bodyPr>
          <a:lstStyle/>
          <a:p>
            <a:r>
              <a:rPr lang="en-US" sz="1200" b="1" dirty="0">
                <a:solidFill>
                  <a:srgbClr val="002060"/>
                </a:solidFill>
              </a:rPr>
              <a:t>2018</a:t>
            </a:r>
          </a:p>
        </p:txBody>
      </p:sp>
      <p:sp>
        <p:nvSpPr>
          <p:cNvPr id="5" name="TextBox 4" descr="Electron microscope image of a 1-D channel molybdenum disulfide embedded in 2-D tungsten selenide. The blue/green dots are tungsten and selenium atoms; the magenta dots are sulfur atoms. The entire film is three atoms thick.&#13;&#10;">
            <a:extLst>
              <a:ext uri="{FF2B5EF4-FFF2-40B4-BE49-F238E27FC236}">
                <a16:creationId xmlns:a16="http://schemas.microsoft.com/office/drawing/2014/main" id="{1D7A1143-A402-584C-8A75-4FE9181792C6}"/>
              </a:ext>
            </a:extLst>
          </p:cNvPr>
          <p:cNvSpPr txBox="1"/>
          <p:nvPr/>
        </p:nvSpPr>
        <p:spPr>
          <a:xfrm>
            <a:off x="5384579" y="4825391"/>
            <a:ext cx="3219624" cy="1107996"/>
          </a:xfrm>
          <a:prstGeom prst="rect">
            <a:avLst/>
          </a:prstGeom>
          <a:noFill/>
        </p:spPr>
        <p:txBody>
          <a:bodyPr wrap="square" rtlCol="0">
            <a:spAutoFit/>
          </a:bodyPr>
          <a:lstStyle/>
          <a:p>
            <a:pPr algn="just"/>
            <a:r>
              <a:rPr lang="en-US" sz="1100" dirty="0"/>
              <a:t>Electron microscope image of a 1-D channel of molybdenum disulfide embedded in 2-D tungsten </a:t>
            </a:r>
            <a:r>
              <a:rPr lang="en-US" sz="1100" dirty="0" err="1"/>
              <a:t>diselenide</a:t>
            </a:r>
            <a:r>
              <a:rPr lang="en-US" sz="1100" dirty="0"/>
              <a:t>. The blue/green dots are tungsten and selenium atoms; the magenta dots are sulfur atoms. The entire film is three atoms thick.</a:t>
            </a:r>
            <a:endParaRPr lang="en-US" sz="1000" dirty="0"/>
          </a:p>
        </p:txBody>
      </p:sp>
      <p:sp>
        <p:nvSpPr>
          <p:cNvPr id="6" name="TextBox 5">
            <a:extLst>
              <a:ext uri="{FF2B5EF4-FFF2-40B4-BE49-F238E27FC236}">
                <a16:creationId xmlns:a16="http://schemas.microsoft.com/office/drawing/2014/main" id="{D115ACFC-1CB8-2F42-8C4D-15869B961632}"/>
              </a:ext>
            </a:extLst>
          </p:cNvPr>
          <p:cNvSpPr txBox="1"/>
          <p:nvPr/>
        </p:nvSpPr>
        <p:spPr>
          <a:xfrm>
            <a:off x="5263510" y="6412151"/>
            <a:ext cx="3480440" cy="261610"/>
          </a:xfrm>
          <a:prstGeom prst="rect">
            <a:avLst/>
          </a:prstGeom>
          <a:noFill/>
        </p:spPr>
        <p:txBody>
          <a:bodyPr wrap="none" rtlCol="0">
            <a:spAutoFit/>
          </a:bodyPr>
          <a:lstStyle/>
          <a:p>
            <a:r>
              <a:rPr lang="en-US" sz="1100" dirty="0"/>
              <a:t>Y. Han </a:t>
            </a:r>
            <a:r>
              <a:rPr lang="en-US" sz="1100" i="1" dirty="0"/>
              <a:t>et al., Nature Materials </a:t>
            </a:r>
            <a:r>
              <a:rPr lang="en-US" sz="1100" b="1" dirty="0"/>
              <a:t>17</a:t>
            </a:r>
            <a:r>
              <a:rPr lang="en-US" sz="1100" dirty="0"/>
              <a:t>, 129-133 (2018)</a:t>
            </a:r>
          </a:p>
        </p:txBody>
      </p:sp>
      <p:pic>
        <p:nvPicPr>
          <p:cNvPr id="14" name="Picture 13" descr="Electron microscope image of a 1-D channel molybdenum disulfide embedded in 2-D tungsten selenide. The blue/green dots are tungsten and selenium atoms; the magenta dots are sulfur atoms. The entire film is three atoms thick.&#13;&#10;" title="Electron microscope image of a 1-D channel molybdenum disulfide embedded in 2-D tungsten selenide. The blue/green dots are tungsten and selenium atoms; the magenta dots are sulfur atoms. The entire film is three atoms thick.&#13;&#10;">
            <a:extLst>
              <a:ext uri="{FF2B5EF4-FFF2-40B4-BE49-F238E27FC236}">
                <a16:creationId xmlns:a16="http://schemas.microsoft.com/office/drawing/2014/main" id="{8A5FD5B9-470B-1640-80B5-7559A26035CE}"/>
              </a:ext>
            </a:extLst>
          </p:cNvPr>
          <p:cNvPicPr>
            <a:picLocks noChangeAspect="1"/>
          </p:cNvPicPr>
          <p:nvPr/>
        </p:nvPicPr>
        <p:blipFill rotWithShape="1">
          <a:blip r:embed="rId2"/>
          <a:srcRect r="2873" b="695"/>
          <a:stretch/>
        </p:blipFill>
        <p:spPr>
          <a:xfrm>
            <a:off x="5403255" y="1823393"/>
            <a:ext cx="3200947" cy="3012656"/>
          </a:xfrm>
          <a:prstGeom prst="rect">
            <a:avLst/>
          </a:prstGeom>
        </p:spPr>
      </p:pic>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Please enter Title here</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Please enter Name and University here</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Please enter DMR Program and award number here</a:t>
            </a:r>
          </a:p>
        </p:txBody>
      </p:sp>
      <p:sp>
        <p:nvSpPr>
          <p:cNvPr id="9" name="Text Box 28"/>
          <p:cNvSpPr txBox="1">
            <a:spLocks noChangeArrowheads="1"/>
          </p:cNvSpPr>
          <p:nvPr/>
        </p:nvSpPr>
        <p:spPr bwMode="auto">
          <a:xfrm>
            <a:off x="457200" y="1724523"/>
            <a:ext cx="389255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Please submit a separate Highlight for each DMR-funded project. Highlights should consist of two slides, one on </a:t>
            </a:r>
            <a:r>
              <a:rPr lang="en-US" sz="1400" i="1" dirty="0"/>
              <a:t>Intellectual Merit </a:t>
            </a:r>
            <a:r>
              <a:rPr lang="en-US" sz="1400" dirty="0"/>
              <a:t>and one on </a:t>
            </a:r>
            <a:r>
              <a:rPr lang="en-US" sz="1400" i="1" dirty="0"/>
              <a:t>Broader Impacts</a:t>
            </a:r>
            <a:r>
              <a:rPr lang="en-US" sz="1400" dirty="0"/>
              <a:t>.  </a:t>
            </a:r>
            <a:r>
              <a:rPr lang="en-US" sz="1400" u="sng" dirty="0"/>
              <a:t>Please use only .</a:t>
            </a:r>
            <a:r>
              <a:rPr lang="en-US" sz="1400" u="sng" dirty="0" err="1"/>
              <a:t>pptx</a:t>
            </a:r>
            <a:r>
              <a:rPr lang="en-US" sz="1400" u="sng" dirty="0"/>
              <a:t> or .ppt format (not .pdf or .doc</a:t>
            </a:r>
            <a:r>
              <a:rPr lang="en-US" sz="1400" dirty="0"/>
              <a:t>).</a:t>
            </a:r>
          </a:p>
          <a:p>
            <a:pPr algn="just" eaLnBrk="1" hangingPunct="1"/>
            <a:endParaRPr lang="en-US" sz="1000" dirty="0"/>
          </a:p>
          <a:p>
            <a:pPr algn="just" eaLnBrk="1" hangingPunct="1"/>
            <a:r>
              <a:rPr lang="en-US" sz="1400" dirty="0"/>
              <a:t>Please describe on this slide a major accomplishment from your research </a:t>
            </a:r>
            <a:r>
              <a:rPr lang="en-US" sz="1400" u="sng" dirty="0"/>
              <a:t>in the current year </a:t>
            </a:r>
            <a:r>
              <a:rPr lang="en-US" sz="1400" dirty="0"/>
              <a:t>of your grant. Make sure to use language comprehensible by non-experts.  Start with a sentence on the general context of this work and conclude with one on why it is important.  If you wish, you may also append at the bottom a reference or two.  </a:t>
            </a:r>
          </a:p>
          <a:p>
            <a:pPr algn="just" eaLnBrk="1" hangingPunct="1"/>
            <a:endParaRPr lang="en-US" sz="1000" dirty="0"/>
          </a:p>
          <a:p>
            <a:pPr algn="just" eaLnBrk="1" hangingPunct="1"/>
            <a:r>
              <a:rPr lang="en-US" sz="1400" dirty="0"/>
              <a:t>Since the text on the slide is brief and intended for non-experts, feel free to add under </a:t>
            </a:r>
            <a:r>
              <a:rPr lang="en-US" sz="1400" i="1" dirty="0"/>
              <a:t>Notes</a:t>
            </a:r>
            <a:r>
              <a:rPr lang="en-US" sz="1400" dirty="0"/>
              <a:t> (below) a more technical description of the accomplishment for use by DMR Program Directors. </a:t>
            </a:r>
          </a:p>
        </p:txBody>
      </p:sp>
      <p:sp>
        <p:nvSpPr>
          <p:cNvPr id="10" name="Text Box 34"/>
          <p:cNvSpPr txBox="1">
            <a:spLocks noChangeArrowheads="1"/>
          </p:cNvSpPr>
          <p:nvPr/>
        </p:nvSpPr>
        <p:spPr bwMode="auto">
          <a:xfrm>
            <a:off x="5188473" y="2287748"/>
            <a:ext cx="305435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a:t>Please insert one or more images here.  If you need more space, you may reduce the adjacent textbox.   Please use lettering that is not too small. You could also insert chemical or mathematical formulas, molecular models,  etc. Visually appealing images that can be appreciated by non-experts are most desirable, but feel free to use whatever is appropriate.  Please include a very brief caption for the figures. </a:t>
            </a:r>
          </a:p>
          <a:p>
            <a:pPr algn="just" eaLnBrk="1" hangingPunct="1"/>
            <a:r>
              <a:rPr lang="en-US" sz="1200" i="1" dirty="0"/>
              <a:t> </a:t>
            </a:r>
          </a:p>
          <a:p>
            <a:pPr algn="just" eaLnBrk="1" hangingPunct="1"/>
            <a:r>
              <a:rPr lang="en-US" sz="1200" i="1" u="sng" dirty="0">
                <a:solidFill>
                  <a:srgbClr val="FF0000"/>
                </a:solidFill>
              </a:rPr>
              <a:t>Very Important</a:t>
            </a:r>
            <a:r>
              <a:rPr lang="en-US" sz="1200" i="1" dirty="0"/>
              <a:t>:  New regulations require entering also “Alternative Text” for each  image or other object to make them accessible to people with visual disabilities.  Please see instructions on attached file for how to do that.</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2243" cy="276999"/>
          </a:xfrm>
          <a:prstGeom prst="rect">
            <a:avLst/>
          </a:prstGeom>
        </p:spPr>
        <p:txBody>
          <a:bodyPr wrap="square" anchor="ctr">
            <a:spAutoFit/>
          </a:bodyPr>
          <a:lstStyle/>
          <a:p>
            <a:r>
              <a:rPr lang="en-US" sz="1200" b="1">
                <a:solidFill>
                  <a:srgbClr val="002060"/>
                </a:solidFill>
              </a:rPr>
              <a:t>2016</a:t>
            </a:r>
            <a:endParaRPr lang="en-US" sz="1200" b="1" dirty="0">
              <a:solidFill>
                <a:srgbClr val="002060"/>
              </a:solidFill>
            </a:endParaRPr>
          </a:p>
        </p:txBody>
      </p:sp>
    </p:spTree>
    <p:extLst>
      <p:ext uri="{BB962C8B-B14F-4D97-AF65-F5344CB8AC3E}">
        <p14:creationId xmlns:p14="http://schemas.microsoft.com/office/powerpoint/2010/main" val="746296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13504</TotalTime>
  <Words>498</Words>
  <Application>Microsoft Macintosh PowerPoint</Application>
  <PresentationFormat>On-screen Show (4:3)</PresentationFormat>
  <Paragraphs>22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News Gothic MT</vt:lpstr>
      <vt:lpstr>Wingdings 2</vt:lpstr>
      <vt:lpstr>Breeze</vt:lpstr>
      <vt:lpstr>Threading atom-wide wires into 2D materials</vt:lpstr>
      <vt:lpstr>Please enter Title here</vt:lpstr>
    </vt:vector>
  </TitlesOfParts>
  <Manager/>
  <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Ashish Tonse</cp:lastModifiedBy>
  <cp:revision>39</cp:revision>
  <cp:lastPrinted>2016-08-01T15:14:13Z</cp:lastPrinted>
  <dcterms:created xsi:type="dcterms:W3CDTF">2016-07-19T18:16:54Z</dcterms:created>
  <dcterms:modified xsi:type="dcterms:W3CDTF">2018-02-12T16:31:13Z</dcterms:modified>
  <cp:category/>
</cp:coreProperties>
</file>