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9"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h, Eric A" initials="SEA" lastIdx="2" clrIdx="0">
    <p:extLst>
      <p:ext uri="{19B8F6BF-5375-455C-9EA6-DF929625EA0E}">
        <p15:presenceInfo xmlns:p15="http://schemas.microsoft.com/office/powerpoint/2012/main" userId="S::stach@upenn.edu::6fa913f8-6cc6-42c9-94db-15a2cff8f0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422" autoAdjust="0"/>
  </p:normalViewPr>
  <p:slideViewPr>
    <p:cSldViewPr snapToGrid="0" snapToObjects="1">
      <p:cViewPr varScale="1">
        <p:scale>
          <a:sx n="88" d="100"/>
          <a:sy n="88" d="100"/>
        </p:scale>
        <p:origin x="17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BB052B-4E1C-471C-B5B0-AA325587AAB0}" type="datetimeFigureOut">
              <a:rPr lang="en-US" smtClean="0"/>
              <a:t>7/15/2021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C2C3E4-1BE1-48A6-9395-6E566496FD9C}" type="slidenum">
              <a:rPr lang="en-US" smtClean="0"/>
              <a:t>‹#›</a:t>
            </a:fld>
            <a:endParaRPr lang="en-US"/>
          </a:p>
        </p:txBody>
      </p:sp>
    </p:spTree>
    <p:extLst>
      <p:ext uri="{BB962C8B-B14F-4D97-AF65-F5344CB8AC3E}">
        <p14:creationId xmlns:p14="http://schemas.microsoft.com/office/powerpoint/2010/main" val="118466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 Chaudhuri, J. Cooper-White, P. A. </a:t>
            </a:r>
            <a:r>
              <a:rPr lang="en-US" dirty="0" err="1"/>
              <a:t>Janmey</a:t>
            </a:r>
            <a:r>
              <a:rPr lang="en-US" dirty="0"/>
              <a:t>, D. J. Mooney, V. B. Shenoy</a:t>
            </a:r>
            <a:br>
              <a:rPr lang="en-US" dirty="0"/>
            </a:br>
            <a:r>
              <a:rPr lang="en-US" dirty="0"/>
              <a:t>Effects of Extracellular Matrix Viscoelasticity on Cellular Behavior</a:t>
            </a:r>
            <a:br>
              <a:rPr lang="en-US" dirty="0"/>
            </a:br>
            <a:r>
              <a:rPr lang="en-US" dirty="0"/>
              <a:t>NATURE, 584: 535-546, AUGUST 2020</a:t>
            </a:r>
          </a:p>
        </p:txBody>
      </p:sp>
      <p:sp>
        <p:nvSpPr>
          <p:cNvPr id="4" name="Slide Number Placeholder 3"/>
          <p:cNvSpPr>
            <a:spLocks noGrp="1"/>
          </p:cNvSpPr>
          <p:nvPr>
            <p:ph type="sldNum" sz="quarter" idx="5"/>
          </p:nvPr>
        </p:nvSpPr>
        <p:spPr/>
        <p:txBody>
          <a:bodyPr/>
          <a:lstStyle/>
          <a:p>
            <a:fld id="{A4C2C3E4-1BE1-48A6-9395-6E566496FD9C}" type="slidenum">
              <a:rPr lang="en-US" smtClean="0"/>
              <a:t>1</a:t>
            </a:fld>
            <a:endParaRPr lang="en-US"/>
          </a:p>
        </p:txBody>
      </p:sp>
    </p:spTree>
    <p:extLst>
      <p:ext uri="{BB962C8B-B14F-4D97-AF65-F5344CB8AC3E}">
        <p14:creationId xmlns:p14="http://schemas.microsoft.com/office/powerpoint/2010/main" val="262929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7/15/2021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The molecular clutch model of mechanotransduction explains the effect of matrix viscoelasticity on cell spreading. ">
            <a:extLst>
              <a:ext uri="{FF2B5EF4-FFF2-40B4-BE49-F238E27FC236}">
                <a16:creationId xmlns:a16="http://schemas.microsoft.com/office/drawing/2014/main" id="{C396D811-CF16-4F5F-8644-6EC9A3450C5A}"/>
              </a:ext>
            </a:extLst>
          </p:cNvPr>
          <p:cNvPicPr>
            <a:picLocks noChangeAspect="1"/>
          </p:cNvPicPr>
          <p:nvPr/>
        </p:nvPicPr>
        <p:blipFill rotWithShape="1">
          <a:blip r:embed="rId3"/>
          <a:srcRect l="2884"/>
          <a:stretch/>
        </p:blipFill>
        <p:spPr>
          <a:xfrm>
            <a:off x="4131340" y="1683385"/>
            <a:ext cx="4248570" cy="2502153"/>
          </a:xfrm>
          <a:prstGeom prst="rect">
            <a:avLst/>
          </a:prstGeom>
        </p:spPr>
      </p:pic>
      <p:pic>
        <p:nvPicPr>
          <p:cNvPr id="32" name="Picture 31" descr="Simulations predict optimal cell spreading when the timescale for stress relaxation (τs) is similar to the clutch binding timescale (τb).">
            <a:extLst>
              <a:ext uri="{FF2B5EF4-FFF2-40B4-BE49-F238E27FC236}">
                <a16:creationId xmlns:a16="http://schemas.microsoft.com/office/drawing/2014/main" id="{1D58A7CF-1863-4D6B-8871-4F77A6EABD64}"/>
              </a:ext>
            </a:extLst>
          </p:cNvPr>
          <p:cNvPicPr>
            <a:picLocks noChangeAspect="1"/>
          </p:cNvPicPr>
          <p:nvPr/>
        </p:nvPicPr>
        <p:blipFill>
          <a:blip r:embed="rId4"/>
          <a:stretch>
            <a:fillRect/>
          </a:stretch>
        </p:blipFill>
        <p:spPr>
          <a:xfrm>
            <a:off x="4131340" y="3897343"/>
            <a:ext cx="2616626" cy="2141988"/>
          </a:xfrm>
          <a:prstGeom prst="rect">
            <a:avLst/>
          </a:prstGeom>
        </p:spPr>
      </p:pic>
      <p:sp>
        <p:nvSpPr>
          <p:cNvPr id="15" name="Rectangle 15"/>
          <p:cNvSpPr>
            <a:spLocks noChangeArrowheads="1"/>
          </p:cNvSpPr>
          <p:nvPr/>
        </p:nvSpPr>
        <p:spPr bwMode="auto">
          <a:xfrm>
            <a:off x="3935440" y="1595494"/>
            <a:ext cx="5065178" cy="44787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9" name="TextBox 18">
            <a:extLst>
              <a:ext uri="{FF2B5EF4-FFF2-40B4-BE49-F238E27FC236}">
                <a16:creationId xmlns:a16="http://schemas.microsoft.com/office/drawing/2014/main" id="{8DE84CB5-F738-4B43-87AD-8D95F7F0D29F}"/>
              </a:ext>
            </a:extLst>
          </p:cNvPr>
          <p:cNvSpPr txBox="1"/>
          <p:nvPr/>
        </p:nvSpPr>
        <p:spPr>
          <a:xfrm>
            <a:off x="6540425" y="4269022"/>
            <a:ext cx="2523187" cy="1576176"/>
          </a:xfrm>
          <a:prstGeom prst="rect">
            <a:avLst/>
          </a:prstGeom>
          <a:noFill/>
        </p:spPr>
        <p:txBody>
          <a:bodyPr wrap="square">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molecular clutch model (top) of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mechanotransduction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explains the effect of matrix viscoelasticity on cell spreading. Simulations predict optimal cell spreading when the timescale for stress relaxation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τ</a:t>
            </a:r>
            <a:r>
              <a:rPr kumimoji="0" lang="en-US" sz="1200" b="0" i="0" u="none" strike="noStrike" kern="1200" cap="none" spc="0" normalizeH="0" baseline="30000" noProof="0" dirty="0" err="1">
                <a:ln>
                  <a:noFill/>
                </a:ln>
                <a:solidFill>
                  <a:prstClr val="black"/>
                </a:solidFill>
                <a:effectLst/>
                <a:uLnTx/>
                <a:uFillTx/>
                <a:latin typeface="Arial" panose="020B0604020202020204" pitchFamily="34" charset="0"/>
                <a:cs typeface="Arial" panose="020B0604020202020204" pitchFamily="34" charset="0"/>
              </a:rPr>
              <a:t>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similar to the clutch binding timescale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τ</a:t>
            </a:r>
            <a:r>
              <a:rPr kumimoji="0" lang="en-US" sz="1200" b="0" i="0" u="none" strike="noStrike" kern="1200" cap="none" spc="0" normalizeH="0" baseline="-25000" noProof="0" dirty="0" err="1">
                <a:ln>
                  <a:noFill/>
                </a:ln>
                <a:solidFill>
                  <a:prstClr val="black"/>
                </a:solidFill>
                <a:effectLst/>
                <a:uLnTx/>
                <a:uFillTx/>
                <a:latin typeface="Arial" panose="020B0604020202020204" pitchFamily="34" charset="0"/>
                <a:cs typeface="Arial" panose="020B0604020202020204" pitchFamily="34" charset="0"/>
              </a:rPr>
              <a:t>b</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8" name="Rectangle 7"/>
          <p:cNvSpPr/>
          <p:nvPr/>
        </p:nvSpPr>
        <p:spPr>
          <a:xfrm>
            <a:off x="152400" y="300751"/>
            <a:ext cx="2759824" cy="369332"/>
          </a:xfrm>
          <a:prstGeom prst="rect">
            <a:avLst/>
          </a:prstGeom>
        </p:spPr>
        <p:txBody>
          <a:bodyPr wrap="square" anchor="ctr">
            <a:spAutoFit/>
          </a:bodyPr>
          <a:lstStyle/>
          <a:p>
            <a:pPr lvl="0"/>
            <a:r>
              <a:rPr lang="en-US" b="1" dirty="0">
                <a:solidFill>
                  <a:prstClr val="white"/>
                </a:solidFill>
              </a:rPr>
              <a:t>DMR: 1720530</a:t>
            </a:r>
          </a:p>
        </p:txBody>
      </p:sp>
      <p:sp>
        <p:nvSpPr>
          <p:cNvPr id="12" name="Rectangle 11"/>
          <p:cNvSpPr/>
          <p:nvPr/>
        </p:nvSpPr>
        <p:spPr>
          <a:xfrm>
            <a:off x="152400" y="745755"/>
            <a:ext cx="699247" cy="276999"/>
          </a:xfrm>
          <a:prstGeom prst="rect">
            <a:avLst/>
          </a:prstGeom>
        </p:spPr>
        <p:txBody>
          <a:bodyPr wrap="square" anchor="ctr">
            <a:spAutoFit/>
          </a:bodyPr>
          <a:lstStyle/>
          <a:p>
            <a:r>
              <a:rPr lang="en-US" sz="1200" b="1">
                <a:solidFill>
                  <a:srgbClr val="002060"/>
                </a:solidFill>
              </a:rPr>
              <a:t>2021</a:t>
            </a:r>
            <a:endParaRPr lang="en-US" sz="1200" b="1" dirty="0">
              <a:solidFill>
                <a:srgbClr val="002060"/>
              </a:solidFill>
            </a:endParaRPr>
          </a:p>
        </p:txBody>
      </p:sp>
      <p:sp>
        <p:nvSpPr>
          <p:cNvPr id="10" name="Rectangle 9">
            <a:extLst>
              <a:ext uri="{FF2B5EF4-FFF2-40B4-BE49-F238E27FC236}">
                <a16:creationId xmlns:a16="http://schemas.microsoft.com/office/drawing/2014/main" id="{80459096-3654-6D4A-A29B-9E44CD418D10}"/>
              </a:ext>
            </a:extLst>
          </p:cNvPr>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Paul </a:t>
            </a:r>
            <a:r>
              <a:rPr lang="en-US" sz="1200" b="1" dirty="0" err="1">
                <a:solidFill>
                  <a:schemeClr val="bg1"/>
                </a:solidFill>
              </a:rPr>
              <a:t>Janmey</a:t>
            </a:r>
            <a:r>
              <a:rPr lang="en-US" sz="1200" b="1" dirty="0">
                <a:solidFill>
                  <a:schemeClr val="bg1"/>
                </a:solidFill>
              </a:rPr>
              <a:t>, Vivek Shenoy, University of Pennsylvania</a:t>
            </a:r>
          </a:p>
        </p:txBody>
      </p:sp>
      <p:sp>
        <p:nvSpPr>
          <p:cNvPr id="11" name="Title 1">
            <a:extLst>
              <a:ext uri="{FF2B5EF4-FFF2-40B4-BE49-F238E27FC236}">
                <a16:creationId xmlns:a16="http://schemas.microsoft.com/office/drawing/2014/main" id="{044E74B2-5E07-4633-BE54-A6F9865E2F89}"/>
              </a:ext>
            </a:extLst>
          </p:cNvPr>
          <p:cNvSpPr txBox="1">
            <a:spLocks/>
          </p:cNvSpPr>
          <p:nvPr/>
        </p:nvSpPr>
        <p:spPr>
          <a:xfrm>
            <a:off x="3200403" y="80222"/>
            <a:ext cx="5628494"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pPr algn="r"/>
            <a:r>
              <a:rPr lang="en-US" sz="2300" b="1" dirty="0">
                <a:solidFill>
                  <a:schemeClr val="tx1"/>
                </a:solidFill>
              </a:rPr>
              <a:t>Effects of extracellular matrix viscoelasticity on cellular behavior</a:t>
            </a:r>
          </a:p>
        </p:txBody>
      </p:sp>
      <p:sp>
        <p:nvSpPr>
          <p:cNvPr id="28" name="Text Box 4">
            <a:extLst>
              <a:ext uri="{FF2B5EF4-FFF2-40B4-BE49-F238E27FC236}">
                <a16:creationId xmlns:a16="http://schemas.microsoft.com/office/drawing/2014/main" id="{D0ADE6C3-CA02-4BD1-9494-59D448801028}"/>
              </a:ext>
            </a:extLst>
          </p:cNvPr>
          <p:cNvSpPr txBox="1">
            <a:spLocks noChangeArrowheads="1"/>
          </p:cNvSpPr>
          <p:nvPr/>
        </p:nvSpPr>
        <p:spPr bwMode="auto">
          <a:xfrm>
            <a:off x="54450" y="1078826"/>
            <a:ext cx="3783040" cy="510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600"/>
              </a:spcBef>
            </a:pPr>
            <a:r>
              <a:rPr lang="en-US" sz="1350" dirty="0"/>
              <a:t>Linearly elastic elastomers coated with matrix proteins are widely used to assess the role of stiffness. Such experiments are often assumed to reproduce the effect of the mechanical environment experienced by cells in vivo. </a:t>
            </a:r>
          </a:p>
          <a:p>
            <a:pPr algn="just">
              <a:spcBef>
                <a:spcPts val="600"/>
              </a:spcBef>
            </a:pPr>
            <a:r>
              <a:rPr lang="en-US" sz="1350" dirty="0"/>
              <a:t>However, tissues and the extracellular matrix (ECM) are not linearly elastic materials. They exhibit far more complex mechanical behaviors. These behaviors include viscoelasticity, as well as mechanical plasticity, and nonlinear elasticity.</a:t>
            </a:r>
          </a:p>
          <a:p>
            <a:pPr algn="just">
              <a:spcBef>
                <a:spcPts val="600"/>
              </a:spcBef>
            </a:pPr>
            <a:r>
              <a:rPr lang="en-US" sz="1350" dirty="0"/>
              <a:t>Our theoretical and experimental work has revealed that matrix viscoelasticity regulates fundamental cell processes and can promote behaviors – such as proliferation, motility and spreading – that are not observed with elastic hydrogels in both two- and three-dimensional culture microenvironments. </a:t>
            </a:r>
          </a:p>
          <a:p>
            <a:pPr algn="just">
              <a:spcBef>
                <a:spcPts val="600"/>
              </a:spcBef>
            </a:pPr>
            <a:r>
              <a:rPr lang="en-US" sz="1350" dirty="0"/>
              <a:t>These results suggest design guidelines for the next generation of biomaterials, allowing us to match tissue and ECM mechanics to create in vitro tissue models and to enable applications in regenerative medicine.</a:t>
            </a:r>
          </a:p>
        </p:txBody>
      </p:sp>
      <p:sp>
        <p:nvSpPr>
          <p:cNvPr id="30" name="TextBox 29">
            <a:extLst>
              <a:ext uri="{FF2B5EF4-FFF2-40B4-BE49-F238E27FC236}">
                <a16:creationId xmlns:a16="http://schemas.microsoft.com/office/drawing/2014/main" id="{BA585F80-FE79-49EE-9F20-ABBB41E4EEF2}"/>
              </a:ext>
            </a:extLst>
          </p:cNvPr>
          <p:cNvSpPr txBox="1"/>
          <p:nvPr/>
        </p:nvSpPr>
        <p:spPr>
          <a:xfrm>
            <a:off x="2868678" y="6149979"/>
            <a:ext cx="6291943"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O. Chaudhuri, J. Cooper-White, P. A. </a:t>
            </a:r>
            <a:r>
              <a:rPr lang="en-US" sz="1200" dirty="0" err="1">
                <a:latin typeface="Times New Roman" panose="02020603050405020304" pitchFamily="18" charset="0"/>
                <a:cs typeface="Times New Roman" panose="02020603050405020304" pitchFamily="18" charset="0"/>
              </a:rPr>
              <a:t>Janmey</a:t>
            </a:r>
            <a:r>
              <a:rPr lang="en-US" sz="1200" dirty="0">
                <a:latin typeface="Times New Roman" panose="02020603050405020304" pitchFamily="18" charset="0"/>
                <a:cs typeface="Times New Roman" panose="02020603050405020304" pitchFamily="18" charset="0"/>
              </a:rPr>
              <a:t>, D. J. Mooney, V. B. Shenoy, Effects of Extracellular Matrix Viscoelasticity on Cellular Behavior, NATURE, 584: 535-546, AUGUST 2020</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1" ma:contentTypeDescription="Create a new document." ma:contentTypeScope="" ma:versionID="230938886118620f072d2e2b2cf2f2ba">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c28bdea905518922b4442b8cb87bfa69"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3BBEF1-1935-4F4D-9FF9-06E25E095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41CBB-91DF-4F4C-A78F-815355CC1A0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56adf694-15e9-4d71-8e50-50117366a586"/>
    <ds:schemaRef ds:uri="http://schemas.openxmlformats.org/package/2006/metadata/core-properties"/>
    <ds:schemaRef ds:uri="116ee817-c198-43a2-9f4d-5f1562156b4a"/>
    <ds:schemaRef ds:uri="http://www.w3.org/XML/1998/namespace"/>
  </ds:schemaRefs>
</ds:datastoreItem>
</file>

<file path=customXml/itemProps3.xml><?xml version="1.0" encoding="utf-8"?>
<ds:datastoreItem xmlns:ds="http://schemas.openxmlformats.org/officeDocument/2006/customXml" ds:itemID="{7DC99BC9-A800-4DAB-A614-D8CE24EE9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12372</TotalTime>
  <Words>302</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1720530_Janmey_Shenoy</dc:title>
  <dc:subject/>
  <dc:creator>rob</dc:creator>
  <cp:keywords/>
  <dc:description/>
  <cp:lastModifiedBy>Macera, Felice</cp:lastModifiedBy>
  <cp:revision>75</cp:revision>
  <cp:lastPrinted>2019-04-16T18:48:26Z</cp:lastPrinted>
  <dcterms:created xsi:type="dcterms:W3CDTF">2016-07-19T18:16:54Z</dcterms:created>
  <dcterms:modified xsi:type="dcterms:W3CDTF">2021-07-15T13:30:36Z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0x010100D686333CEA9DAB48A70A400D82EC208D</vt:lpwstr>
  </property>
</Properties>
</file>