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59" r:id="rId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4CC56-C166-4B98-8B96-3548B3EC78D0}" v="7" dt="2021-07-15T13:16:32.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4422" autoAdjust="0"/>
  </p:normalViewPr>
  <p:slideViewPr>
    <p:cSldViewPr snapToGrid="0" snapToObjects="1">
      <p:cViewPr varScale="1">
        <p:scale>
          <a:sx n="88" d="100"/>
          <a:sy n="88" d="100"/>
        </p:scale>
        <p:origin x="178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5BB052B-4E1C-471C-B5B0-AA325587AAB0}" type="datetimeFigureOut">
              <a:rPr lang="en-US" smtClean="0"/>
              <a:t>7/15/2021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4C2C3E4-1BE1-48A6-9395-6E566496FD9C}" type="slidenum">
              <a:rPr lang="en-US" smtClean="0"/>
              <a:t>‹#›</a:t>
            </a:fld>
            <a:endParaRPr lang="en-US"/>
          </a:p>
        </p:txBody>
      </p:sp>
    </p:spTree>
    <p:extLst>
      <p:ext uri="{BB962C8B-B14F-4D97-AF65-F5344CB8AC3E}">
        <p14:creationId xmlns:p14="http://schemas.microsoft.com/office/powerpoint/2010/main" val="118466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Davidson, M.D., Burdick, J.A. and Wells, R.G. Engineered biomaterial platforms to study</a:t>
            </a:r>
          </a:p>
          <a:p>
            <a:r>
              <a:rPr lang="en-US" sz="1200" b="0" i="0" u="none" strike="noStrike" kern="1200" dirty="0">
                <a:solidFill>
                  <a:schemeClr val="tx1"/>
                </a:solidFill>
                <a:effectLst/>
                <a:latin typeface="+mn-lt"/>
                <a:ea typeface="+mn-ea"/>
                <a:cs typeface="+mn-cs"/>
              </a:rPr>
              <a:t>fibrosis. Advanced Healthcare Materials 9, 1901682, doi:10.1002/adhm.201901682 (2020).</a:t>
            </a:r>
          </a:p>
        </p:txBody>
      </p:sp>
      <p:sp>
        <p:nvSpPr>
          <p:cNvPr id="4" name="Slide Number Placeholder 3"/>
          <p:cNvSpPr>
            <a:spLocks noGrp="1"/>
          </p:cNvSpPr>
          <p:nvPr>
            <p:ph type="sldNum" sz="quarter" idx="5"/>
          </p:nvPr>
        </p:nvSpPr>
        <p:spPr/>
        <p:txBody>
          <a:bodyPr/>
          <a:lstStyle/>
          <a:p>
            <a:fld id="{A4C2C3E4-1BE1-48A6-9395-6E566496FD9C}" type="slidenum">
              <a:rPr lang="en-US" smtClean="0"/>
              <a:t>1</a:t>
            </a:fld>
            <a:endParaRPr lang="en-US"/>
          </a:p>
        </p:txBody>
      </p:sp>
    </p:spTree>
    <p:extLst>
      <p:ext uri="{BB962C8B-B14F-4D97-AF65-F5344CB8AC3E}">
        <p14:creationId xmlns:p14="http://schemas.microsoft.com/office/powerpoint/2010/main" val="2629298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6.jp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7/15/2021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51C629-3FED-4E94-8E4E-A799B4B225DC}"/>
              </a:ext>
            </a:extLst>
          </p:cNvPr>
          <p:cNvGrpSpPr/>
          <p:nvPr/>
        </p:nvGrpSpPr>
        <p:grpSpPr>
          <a:xfrm>
            <a:off x="4572000" y="1595493"/>
            <a:ext cx="4445109" cy="4409285"/>
            <a:chOff x="4494154" y="1516070"/>
            <a:chExt cx="4445109" cy="4155514"/>
          </a:xfrm>
        </p:grpSpPr>
        <p:sp>
          <p:nvSpPr>
            <p:cNvPr id="15" name="Rectangle 15"/>
            <p:cNvSpPr>
              <a:spLocks noChangeArrowheads="1"/>
            </p:cNvSpPr>
            <p:nvPr/>
          </p:nvSpPr>
          <p:spPr bwMode="auto">
            <a:xfrm>
              <a:off x="4494154" y="1516070"/>
              <a:ext cx="4428618" cy="41555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Box 18">
              <a:extLst>
                <a:ext uri="{FF2B5EF4-FFF2-40B4-BE49-F238E27FC236}">
                  <a16:creationId xmlns:a16="http://schemas.microsoft.com/office/drawing/2014/main" id="{8DE84CB5-F738-4B43-87AD-8D95F7F0D29F}"/>
                </a:ext>
              </a:extLst>
            </p:cNvPr>
            <p:cNvSpPr txBox="1"/>
            <p:nvPr/>
          </p:nvSpPr>
          <p:spPr>
            <a:xfrm>
              <a:off x="4521403" y="5060820"/>
              <a:ext cx="4417860" cy="609132"/>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During fibrosis, collagen fibers become denser and aligned.  </a:t>
              </a:r>
            </a:p>
            <a:p>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Engineered fibrous matrices now respond to mechanical loading to densify and align fibers through inter-fiber adhesion.</a:t>
              </a:r>
            </a:p>
          </p:txBody>
        </p:sp>
      </p:grpSp>
      <p:sp>
        <p:nvSpPr>
          <p:cNvPr id="16" name="Text Box 4">
            <a:extLst>
              <a:ext uri="{FF2B5EF4-FFF2-40B4-BE49-F238E27FC236}">
                <a16:creationId xmlns:a16="http://schemas.microsoft.com/office/drawing/2014/main" id="{B7198F8A-D57F-4B8E-8326-2D7BC607AAB5}"/>
              </a:ext>
            </a:extLst>
          </p:cNvPr>
          <p:cNvSpPr txBox="1">
            <a:spLocks noChangeArrowheads="1"/>
          </p:cNvSpPr>
          <p:nvPr/>
        </p:nvSpPr>
        <p:spPr bwMode="auto">
          <a:xfrm>
            <a:off x="83882" y="1099819"/>
            <a:ext cx="413417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1400" dirty="0"/>
              <a:t>Animal tissues are composed of cells attached to either the surface of a fibrous network called a basement membrane or embedded within a 3D extracellular or interstitial matrix (see Figure).  </a:t>
            </a:r>
          </a:p>
          <a:p>
            <a:pPr algn="just"/>
            <a:r>
              <a:rPr lang="en-US" sz="1050" dirty="0"/>
              <a:t> </a:t>
            </a:r>
          </a:p>
          <a:p>
            <a:pPr algn="just"/>
            <a:r>
              <a:rPr lang="en-US" sz="1400" dirty="0"/>
              <a:t>As the disease liver fibrosis progresses, the extracellular fibrous networks become denser and more aligned. These physical changes lead to different mechanical properties and structures to which cells are exquisitely sensitive.</a:t>
            </a:r>
          </a:p>
          <a:p>
            <a:pPr algn="just"/>
            <a:r>
              <a:rPr lang="en-US" sz="1050" dirty="0"/>
              <a:t> </a:t>
            </a:r>
            <a:endParaRPr lang="en-US" sz="900" dirty="0"/>
          </a:p>
          <a:p>
            <a:pPr algn="just"/>
            <a:r>
              <a:rPr lang="en-US" sz="1400" dirty="0"/>
              <a:t>To better understand the pathological effects of these changes during fibrosis on cells, we have engineered material platforms that mimic the extracellular matrix in tissue health and disease. As an example, we have fabricated fibrous materials that have varied mechanical properties and fiber densities when mechanically loaded due to the chemical adhesion between fibers, similar to natural extracellular matrix (see Figure). </a:t>
            </a:r>
          </a:p>
          <a:p>
            <a:pPr algn="just"/>
            <a:r>
              <a:rPr lang="en-US" sz="1050" dirty="0"/>
              <a:t> </a:t>
            </a:r>
          </a:p>
          <a:p>
            <a:pPr algn="just"/>
            <a:r>
              <a:rPr lang="en-US" sz="1400" dirty="0"/>
              <a:t>This work exemplifies partnerships across expertise in biomaterials (Burdick), medicine (Wells), and simulation (Shenoy).</a:t>
            </a:r>
          </a:p>
        </p:txBody>
      </p:sp>
      <p:sp>
        <p:nvSpPr>
          <p:cNvPr id="8" name="Rectangle 7"/>
          <p:cNvSpPr/>
          <p:nvPr/>
        </p:nvSpPr>
        <p:spPr>
          <a:xfrm>
            <a:off x="152400" y="300751"/>
            <a:ext cx="2759824" cy="369332"/>
          </a:xfrm>
          <a:prstGeom prst="rect">
            <a:avLst/>
          </a:prstGeom>
        </p:spPr>
        <p:txBody>
          <a:bodyPr wrap="square" anchor="ctr">
            <a:spAutoFit/>
          </a:bodyPr>
          <a:lstStyle/>
          <a:p>
            <a:pPr lvl="0"/>
            <a:r>
              <a:rPr lang="en-US" b="1" dirty="0">
                <a:solidFill>
                  <a:prstClr val="white"/>
                </a:solidFill>
              </a:rPr>
              <a:t>DMR: 1720530</a:t>
            </a:r>
          </a:p>
        </p:txBody>
      </p:sp>
      <p:sp>
        <p:nvSpPr>
          <p:cNvPr id="12" name="Rectangle 11"/>
          <p:cNvSpPr/>
          <p:nvPr/>
        </p:nvSpPr>
        <p:spPr>
          <a:xfrm>
            <a:off x="152400" y="745755"/>
            <a:ext cx="699247" cy="276999"/>
          </a:xfrm>
          <a:prstGeom prst="rect">
            <a:avLst/>
          </a:prstGeom>
        </p:spPr>
        <p:txBody>
          <a:bodyPr wrap="square" anchor="ctr">
            <a:spAutoFit/>
          </a:bodyPr>
          <a:lstStyle/>
          <a:p>
            <a:r>
              <a:rPr lang="en-US" sz="1200" b="1">
                <a:solidFill>
                  <a:srgbClr val="002060"/>
                </a:solidFill>
              </a:rPr>
              <a:t>2021</a:t>
            </a:r>
            <a:endParaRPr lang="en-US" sz="1200" b="1" dirty="0">
              <a:solidFill>
                <a:srgbClr val="002060"/>
              </a:solidFill>
            </a:endParaRPr>
          </a:p>
        </p:txBody>
      </p:sp>
      <p:sp>
        <p:nvSpPr>
          <p:cNvPr id="10" name="Rectangle 9">
            <a:extLst>
              <a:ext uri="{FF2B5EF4-FFF2-40B4-BE49-F238E27FC236}">
                <a16:creationId xmlns:a16="http://schemas.microsoft.com/office/drawing/2014/main" id="{80459096-3654-6D4A-A29B-9E44CD418D10}"/>
              </a:ext>
            </a:extLst>
          </p:cNvPr>
          <p:cNvSpPr/>
          <p:nvPr/>
        </p:nvSpPr>
        <p:spPr>
          <a:xfrm>
            <a:off x="4371035" y="1014660"/>
            <a:ext cx="4692577" cy="461665"/>
          </a:xfrm>
          <a:prstGeom prst="rect">
            <a:avLst/>
          </a:prstGeom>
        </p:spPr>
        <p:txBody>
          <a:bodyPr wrap="square" anchor="ctr">
            <a:spAutoFit/>
          </a:bodyPr>
          <a:lstStyle/>
          <a:p>
            <a:r>
              <a:rPr lang="en-US" sz="1200" b="1" dirty="0">
                <a:solidFill>
                  <a:schemeClr val="bg1"/>
                </a:solidFill>
              </a:rPr>
              <a:t>Rebecca Wells, Jason Burdick, </a:t>
            </a:r>
            <a:r>
              <a:rPr lang="en-US" sz="1200" b="1" dirty="0" err="1">
                <a:solidFill>
                  <a:schemeClr val="bg1"/>
                </a:solidFill>
              </a:rPr>
              <a:t>Vivek</a:t>
            </a:r>
            <a:r>
              <a:rPr lang="en-US" sz="1200" b="1" dirty="0">
                <a:solidFill>
                  <a:schemeClr val="bg1"/>
                </a:solidFill>
              </a:rPr>
              <a:t> Shenoy </a:t>
            </a:r>
          </a:p>
          <a:p>
            <a:r>
              <a:rPr lang="en-US" sz="1200" b="1" dirty="0">
                <a:solidFill>
                  <a:schemeClr val="bg1"/>
                </a:solidFill>
              </a:rPr>
              <a:t>University of Pennsylvania</a:t>
            </a:r>
          </a:p>
        </p:txBody>
      </p:sp>
      <p:sp>
        <p:nvSpPr>
          <p:cNvPr id="11" name="Title 1">
            <a:extLst>
              <a:ext uri="{FF2B5EF4-FFF2-40B4-BE49-F238E27FC236}">
                <a16:creationId xmlns:a16="http://schemas.microsoft.com/office/drawing/2014/main" id="{044E74B2-5E07-4633-BE54-A6F9865E2F89}"/>
              </a:ext>
            </a:extLst>
          </p:cNvPr>
          <p:cNvSpPr txBox="1">
            <a:spLocks/>
          </p:cNvSpPr>
          <p:nvPr/>
        </p:nvSpPr>
        <p:spPr>
          <a:xfrm>
            <a:off x="3200403" y="80222"/>
            <a:ext cx="5628494" cy="803867"/>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2400" kern="1200">
                <a:solidFill>
                  <a:srgbClr val="FFFFFF"/>
                </a:solidFill>
                <a:latin typeface="+mj-lt"/>
                <a:ea typeface="+mj-ea"/>
                <a:cs typeface="+mj-cs"/>
              </a:defRPr>
            </a:lvl1pPr>
          </a:lstStyle>
          <a:p>
            <a:pPr algn="r"/>
            <a:r>
              <a:rPr lang="en-US" sz="2300" b="1" dirty="0">
                <a:solidFill>
                  <a:schemeClr val="tx1"/>
                </a:solidFill>
              </a:rPr>
              <a:t>Fibrous Networks in Liver Fibrosis</a:t>
            </a:r>
          </a:p>
        </p:txBody>
      </p:sp>
      <p:sp>
        <p:nvSpPr>
          <p:cNvPr id="27" name="TextBox 26">
            <a:extLst>
              <a:ext uri="{FF2B5EF4-FFF2-40B4-BE49-F238E27FC236}">
                <a16:creationId xmlns:a16="http://schemas.microsoft.com/office/drawing/2014/main" id="{ABDCC565-5F5C-4DF9-B7D6-C636D14A084C}"/>
              </a:ext>
            </a:extLst>
          </p:cNvPr>
          <p:cNvSpPr txBox="1"/>
          <p:nvPr/>
        </p:nvSpPr>
        <p:spPr>
          <a:xfrm>
            <a:off x="3976914" y="6033807"/>
            <a:ext cx="5193591" cy="1015663"/>
          </a:xfrm>
          <a:prstGeom prst="rect">
            <a:avLst/>
          </a:prstGeom>
          <a:noFill/>
        </p:spPr>
        <p:txBody>
          <a:bodyPr wrap="square">
            <a:spAutoFit/>
          </a:bodyPr>
          <a:lstStyle/>
          <a:p>
            <a:pPr marL="171450" indent="-171450" algn="just">
              <a:buFont typeface="Arial" panose="020B0604020202020204" pitchFamily="34" charset="0"/>
              <a:buChar char="•"/>
            </a:pPr>
            <a:r>
              <a:rPr lang="en-US" sz="1000" b="0" i="0" u="none" strike="noStrike" kern="1200" dirty="0">
                <a:solidFill>
                  <a:schemeClr val="tx1"/>
                </a:solidFill>
                <a:effectLst/>
                <a:latin typeface="Times New Roman" panose="02020603050405020304" pitchFamily="18" charset="0"/>
                <a:cs typeface="Times New Roman" panose="02020603050405020304" pitchFamily="18" charset="0"/>
              </a:rPr>
              <a:t>Davidson, M.D., Burdick, J.A. and Wells, R.G. Engineered biomaterial platforms to study fibrosis. Advanced Healthcare Materials 9, 1901682, doi:10.1002/adhm.201901682 (2020).</a:t>
            </a:r>
          </a:p>
          <a:p>
            <a:pPr marL="171450" indent="-171450" algn="just">
              <a:buFont typeface="Arial" panose="020B0604020202020204" pitchFamily="34" charset="0"/>
              <a:buChar char="•"/>
            </a:pPr>
            <a:r>
              <a:rPr lang="en-US" sz="1000" dirty="0">
                <a:latin typeface="Times" pitchFamily="2" charset="0"/>
              </a:rPr>
              <a:t>Davidson, M.D., Ban, E., </a:t>
            </a:r>
            <a:r>
              <a:rPr lang="en-US" sz="1000" dirty="0" err="1">
                <a:latin typeface="Times" pitchFamily="2" charset="0"/>
              </a:rPr>
              <a:t>Schoonen</a:t>
            </a:r>
            <a:r>
              <a:rPr lang="en-US" sz="1000" dirty="0">
                <a:latin typeface="Times" pitchFamily="2" charset="0"/>
              </a:rPr>
              <a:t>, A.C.M., Lee, M.-H., </a:t>
            </a:r>
            <a:r>
              <a:rPr lang="en-US" sz="1000" dirty="0" err="1">
                <a:latin typeface="Times" pitchFamily="2" charset="0"/>
              </a:rPr>
              <a:t>D'Este</a:t>
            </a:r>
            <a:r>
              <a:rPr lang="en-US" sz="1000" dirty="0">
                <a:latin typeface="Times" pitchFamily="2" charset="0"/>
              </a:rPr>
              <a:t>, M., Shenoy, V.B. and Burdick, J.A. Mechanochemical adhesion and plasticity in multifiber hydrogel networks. Advanced Materials 32, 1905719, doi:10.1002/adma.201905719 (2020).</a:t>
            </a:r>
          </a:p>
          <a:p>
            <a:pPr algn="just"/>
            <a:endParaRPr lang="en-US" sz="1000" b="0" i="0" u="none" strike="noStrike" kern="1200" dirty="0">
              <a:solidFill>
                <a:schemeClr val="tx1"/>
              </a:solidFill>
              <a:effectLst/>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BA09E09-8FB0-B74F-BD2E-5654CCE3DA3C}"/>
              </a:ext>
            </a:extLst>
          </p:cNvPr>
          <p:cNvSpPr txBox="1"/>
          <p:nvPr/>
        </p:nvSpPr>
        <p:spPr>
          <a:xfrm>
            <a:off x="6141677" y="5188078"/>
            <a:ext cx="518091" cy="246221"/>
          </a:xfrm>
          <a:prstGeom prst="rect">
            <a:avLst/>
          </a:prstGeom>
          <a:noFill/>
          <a:ln>
            <a:noFill/>
          </a:ln>
        </p:spPr>
        <p:txBody>
          <a:bodyPr wrap="none" rtlCol="0">
            <a:spAutoFit/>
          </a:bodyPr>
          <a:lstStyle/>
          <a:p>
            <a:r>
              <a:rPr lang="en-US" sz="1000" i="1" dirty="0">
                <a:latin typeface="Arial" panose="020B0604020202020204" pitchFamily="34" charset="0"/>
                <a:cs typeface="Arial" panose="020B0604020202020204" pitchFamily="34" charset="0"/>
              </a:rPr>
              <a:t>Initial </a:t>
            </a:r>
          </a:p>
        </p:txBody>
      </p:sp>
      <p:sp>
        <p:nvSpPr>
          <p:cNvPr id="46" name="TextBox 45">
            <a:extLst>
              <a:ext uri="{FF2B5EF4-FFF2-40B4-BE49-F238E27FC236}">
                <a16:creationId xmlns:a16="http://schemas.microsoft.com/office/drawing/2014/main" id="{D77314C2-F4B7-2E40-90D7-4A3D60CD02EE}"/>
              </a:ext>
            </a:extLst>
          </p:cNvPr>
          <p:cNvSpPr txBox="1"/>
          <p:nvPr/>
        </p:nvSpPr>
        <p:spPr>
          <a:xfrm>
            <a:off x="6812745" y="5187122"/>
            <a:ext cx="1265057" cy="246221"/>
          </a:xfrm>
          <a:prstGeom prst="rect">
            <a:avLst/>
          </a:prstGeom>
          <a:noFill/>
          <a:ln>
            <a:noFill/>
          </a:ln>
        </p:spPr>
        <p:txBody>
          <a:bodyPr wrap="square" rtlCol="0">
            <a:spAutoFit/>
          </a:bodyPr>
          <a:lstStyle/>
          <a:p>
            <a:r>
              <a:rPr lang="en-US" sz="1000" i="1" dirty="0">
                <a:latin typeface="Arial" panose="020B0604020202020204" pitchFamily="34" charset="0"/>
                <a:cs typeface="Arial" panose="020B0604020202020204" pitchFamily="34" charset="0"/>
              </a:rPr>
              <a:t>During Loading </a:t>
            </a:r>
          </a:p>
        </p:txBody>
      </p:sp>
      <p:sp>
        <p:nvSpPr>
          <p:cNvPr id="47" name="TextBox 46">
            <a:extLst>
              <a:ext uri="{FF2B5EF4-FFF2-40B4-BE49-F238E27FC236}">
                <a16:creationId xmlns:a16="http://schemas.microsoft.com/office/drawing/2014/main" id="{B511183F-13CB-5C4D-BA21-267490156959}"/>
              </a:ext>
            </a:extLst>
          </p:cNvPr>
          <p:cNvSpPr txBox="1"/>
          <p:nvPr/>
        </p:nvSpPr>
        <p:spPr>
          <a:xfrm>
            <a:off x="7912557" y="5188958"/>
            <a:ext cx="976549" cy="246221"/>
          </a:xfrm>
          <a:prstGeom prst="rect">
            <a:avLst/>
          </a:prstGeom>
          <a:noFill/>
          <a:ln>
            <a:noFill/>
          </a:ln>
        </p:spPr>
        <p:txBody>
          <a:bodyPr wrap="none" rtlCol="0">
            <a:spAutoFit/>
          </a:bodyPr>
          <a:lstStyle/>
          <a:p>
            <a:r>
              <a:rPr lang="en-US" sz="1000" i="1" dirty="0">
                <a:latin typeface="Arial" panose="020B0604020202020204" pitchFamily="34" charset="0"/>
                <a:cs typeface="Arial" panose="020B0604020202020204" pitchFamily="34" charset="0"/>
              </a:rPr>
              <a:t>After Loading </a:t>
            </a:r>
          </a:p>
        </p:txBody>
      </p:sp>
      <p:grpSp>
        <p:nvGrpSpPr>
          <p:cNvPr id="5" name="Group 4" descr="figure: During fibrosis, collagen fibers become denser and aligned.  &#10;Engineered fibrous matrices now respond to mechanical loading to densify and align fibers through inter-fiber adhesion.">
            <a:extLst>
              <a:ext uri="{FF2B5EF4-FFF2-40B4-BE49-F238E27FC236}">
                <a16:creationId xmlns:a16="http://schemas.microsoft.com/office/drawing/2014/main" id="{95A0FBDB-25AE-4D15-8ADA-93B99D4D5CCC}"/>
              </a:ext>
            </a:extLst>
          </p:cNvPr>
          <p:cNvGrpSpPr/>
          <p:nvPr/>
        </p:nvGrpSpPr>
        <p:grpSpPr>
          <a:xfrm>
            <a:off x="4665305" y="1660567"/>
            <a:ext cx="4163592" cy="3525637"/>
            <a:chOff x="4665305" y="1660567"/>
            <a:chExt cx="4163592" cy="3525637"/>
          </a:xfrm>
        </p:grpSpPr>
        <p:grpSp>
          <p:nvGrpSpPr>
            <p:cNvPr id="4" name="Group 3" descr="During fibrosis, collagen fibers become denser and aligned.  &#10;Epithelial cells lose their polarized shapes and quiescent stromal cells differentiate to contractile myofibroblasts.">
              <a:extLst>
                <a:ext uri="{FF2B5EF4-FFF2-40B4-BE49-F238E27FC236}">
                  <a16:creationId xmlns:a16="http://schemas.microsoft.com/office/drawing/2014/main" id="{A9D004A8-22A4-4A6E-A4D5-1687FC52CAC0}"/>
                </a:ext>
              </a:extLst>
            </p:cNvPr>
            <p:cNvGrpSpPr/>
            <p:nvPr/>
          </p:nvGrpSpPr>
          <p:grpSpPr>
            <a:xfrm>
              <a:off x="4665305" y="1660567"/>
              <a:ext cx="3852619" cy="1627545"/>
              <a:chOff x="5849757" y="1242360"/>
              <a:chExt cx="4695680" cy="2079173"/>
            </a:xfrm>
          </p:grpSpPr>
          <p:pic>
            <p:nvPicPr>
              <p:cNvPr id="17" name="Picture 16">
                <a:extLst>
                  <a:ext uri="{FF2B5EF4-FFF2-40B4-BE49-F238E27FC236}">
                    <a16:creationId xmlns:a16="http://schemas.microsoft.com/office/drawing/2014/main" id="{532960C6-DEC4-458C-A0B7-C9FC393A0E02}"/>
                  </a:ext>
                </a:extLst>
              </p:cNvPr>
              <p:cNvPicPr>
                <a:picLocks noChangeAspect="1"/>
              </p:cNvPicPr>
              <p:nvPr/>
            </p:nvPicPr>
            <p:blipFill>
              <a:blip r:embed="rId3"/>
              <a:stretch>
                <a:fillRect/>
              </a:stretch>
            </p:blipFill>
            <p:spPr>
              <a:xfrm>
                <a:off x="7120919" y="1242360"/>
                <a:ext cx="3424518" cy="2079173"/>
              </a:xfrm>
              <a:prstGeom prst="rect">
                <a:avLst/>
              </a:prstGeom>
            </p:spPr>
          </p:pic>
          <p:sp>
            <p:nvSpPr>
              <p:cNvPr id="20" name="TextBox 19">
                <a:extLst>
                  <a:ext uri="{FF2B5EF4-FFF2-40B4-BE49-F238E27FC236}">
                    <a16:creationId xmlns:a16="http://schemas.microsoft.com/office/drawing/2014/main" id="{6C375490-1666-429C-8C6D-2CCE394603DA}"/>
                  </a:ext>
                </a:extLst>
              </p:cNvPr>
              <p:cNvSpPr txBox="1"/>
              <p:nvPr/>
            </p:nvSpPr>
            <p:spPr>
              <a:xfrm>
                <a:off x="5849757" y="1607176"/>
                <a:ext cx="891077" cy="646331"/>
              </a:xfrm>
              <a:prstGeom prst="rect">
                <a:avLst/>
              </a:prstGeom>
              <a:noFill/>
            </p:spPr>
            <p:txBody>
              <a:bodyPr wrap="none" rtlCol="0">
                <a:spAutoFit/>
              </a:bodyPr>
              <a:lstStyle/>
              <a:p>
                <a:r>
                  <a:rPr lang="en-US" dirty="0"/>
                  <a:t>Fibrotic</a:t>
                </a:r>
              </a:p>
              <a:p>
                <a:r>
                  <a:rPr lang="en-US" dirty="0"/>
                  <a:t>tissue</a:t>
                </a:r>
              </a:p>
            </p:txBody>
          </p:sp>
        </p:grpSp>
        <p:sp>
          <p:nvSpPr>
            <p:cNvPr id="26" name="TextBox 25">
              <a:extLst>
                <a:ext uri="{FF2B5EF4-FFF2-40B4-BE49-F238E27FC236}">
                  <a16:creationId xmlns:a16="http://schemas.microsoft.com/office/drawing/2014/main" id="{8F9BC61D-42E8-504E-BEDC-8A64EF5FF870}"/>
                </a:ext>
              </a:extLst>
            </p:cNvPr>
            <p:cNvSpPr txBox="1"/>
            <p:nvPr/>
          </p:nvSpPr>
          <p:spPr>
            <a:xfrm>
              <a:off x="4674937" y="3407280"/>
              <a:ext cx="1478363" cy="923330"/>
            </a:xfrm>
            <a:prstGeom prst="rect">
              <a:avLst/>
            </a:prstGeom>
            <a:noFill/>
          </p:spPr>
          <p:txBody>
            <a:bodyPr wrap="square" rtlCol="0">
              <a:spAutoFit/>
            </a:bodyPr>
            <a:lstStyle/>
            <a:p>
              <a:r>
                <a:rPr lang="en-US" dirty="0"/>
                <a:t>Engineered fibrous matrix</a:t>
              </a:r>
            </a:p>
          </p:txBody>
        </p:sp>
        <p:pic>
          <p:nvPicPr>
            <p:cNvPr id="3" name="Picture 2">
              <a:extLst>
                <a:ext uri="{FF2B5EF4-FFF2-40B4-BE49-F238E27FC236}">
                  <a16:creationId xmlns:a16="http://schemas.microsoft.com/office/drawing/2014/main" id="{2A1C11F9-01D3-6D47-A746-1C6ED063221E}"/>
                </a:ext>
              </a:extLst>
            </p:cNvPr>
            <p:cNvPicPr>
              <a:picLocks noChangeAspect="1"/>
            </p:cNvPicPr>
            <p:nvPr/>
          </p:nvPicPr>
          <p:blipFill>
            <a:blip r:embed="rId4"/>
            <a:stretch>
              <a:fillRect/>
            </a:stretch>
          </p:blipFill>
          <p:spPr>
            <a:xfrm>
              <a:off x="5857097" y="3306604"/>
              <a:ext cx="2971800" cy="1879600"/>
            </a:xfrm>
            <a:prstGeom prst="rect">
              <a:avLst/>
            </a:prstGeom>
          </p:spPr>
        </p:pic>
      </p:grpSp>
    </p:spTree>
    <p:extLst>
      <p:ext uri="{BB962C8B-B14F-4D97-AF65-F5344CB8AC3E}">
        <p14:creationId xmlns:p14="http://schemas.microsoft.com/office/powerpoint/2010/main" val="738467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6333CEA9DAB48A70A400D82EC208D" ma:contentTypeVersion="11" ma:contentTypeDescription="Create a new document." ma:contentTypeScope="" ma:versionID="230938886118620f072d2e2b2cf2f2ba">
  <xsd:schema xmlns:xsd="http://www.w3.org/2001/XMLSchema" xmlns:xs="http://www.w3.org/2001/XMLSchema" xmlns:p="http://schemas.microsoft.com/office/2006/metadata/properties" xmlns:ns2="56adf694-15e9-4d71-8e50-50117366a586" xmlns:ns3="116ee817-c198-43a2-9f4d-5f1562156b4a" targetNamespace="http://schemas.microsoft.com/office/2006/metadata/properties" ma:root="true" ma:fieldsID="c28bdea905518922b4442b8cb87bfa69" ns2:_="" ns3:_="">
    <xsd:import namespace="56adf694-15e9-4d71-8e50-50117366a586"/>
    <xsd:import namespace="116ee817-c198-43a2-9f4d-5f1562156b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adf694-15e9-4d71-8e50-50117366a5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16ee817-c198-43a2-9f4d-5f1562156b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C99BC9-A800-4DAB-A614-D8CE24EE9193}">
  <ds:schemaRefs>
    <ds:schemaRef ds:uri="http://schemas.microsoft.com/sharepoint/v3/contenttype/forms"/>
  </ds:schemaRefs>
</ds:datastoreItem>
</file>

<file path=customXml/itemProps2.xml><?xml version="1.0" encoding="utf-8"?>
<ds:datastoreItem xmlns:ds="http://schemas.openxmlformats.org/officeDocument/2006/customXml" ds:itemID="{EA92634D-3A40-45D2-8CC0-0298031D6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adf694-15e9-4d71-8e50-50117366a586"/>
    <ds:schemaRef ds:uri="116ee817-c198-43a2-9f4d-5f1562156b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641CBB-91DF-4F4C-A78F-815355CC1A07}">
  <ds:schemaRefs>
    <ds:schemaRef ds:uri="http://schemas.microsoft.com/office/2006/documentManagement/types"/>
    <ds:schemaRef ds:uri="56adf694-15e9-4d71-8e50-50117366a586"/>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116ee817-c198-43a2-9f4d-5f1562156b4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Breeze.thmx</Template>
  <TotalTime>12443</TotalTime>
  <Words>366</Words>
  <Application>Microsoft Office PowerPoint</Application>
  <PresentationFormat>On-screen Show (4:3)</PresentationFormat>
  <Paragraphs>25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News Gothic MT</vt:lpstr>
      <vt:lpstr>Times</vt:lpstr>
      <vt:lpstr>Times New Roman</vt:lpstr>
      <vt:lpstr>Wingdings 2</vt:lpstr>
      <vt:lpstr>Breeze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1720530_Wells_Burdick</dc:title>
  <dc:subject/>
  <dc:creator>rob</dc:creator>
  <cp:keywords/>
  <dc:description/>
  <cp:lastModifiedBy>Macera, Felice</cp:lastModifiedBy>
  <cp:revision>78</cp:revision>
  <cp:lastPrinted>2019-04-16T18:48:26Z</cp:lastPrinted>
  <dcterms:created xsi:type="dcterms:W3CDTF">2016-07-19T18:16:54Z</dcterms:created>
  <dcterms:modified xsi:type="dcterms:W3CDTF">2021-07-15T13:30:53Z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0x010100D686333CEA9DAB48A70A400D82EC208D</vt:lpwstr>
  </property>
</Properties>
</file>