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31"/>
    <p:restoredTop sz="91542" autoAdjust="0"/>
  </p:normalViewPr>
  <p:slideViewPr>
    <p:cSldViewPr snapToGrid="0">
      <p:cViewPr>
        <p:scale>
          <a:sx n="90" d="100"/>
          <a:sy n="90" d="100"/>
        </p:scale>
        <p:origin x="1288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76E96DF-E56F-1948-9FE2-388AD0043408}" type="datetimeFigureOut">
              <a:rPr lang="en-US"/>
              <a:pPr/>
              <a:t>2/28/16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3B7C76B-1A22-1E41-B597-B76B828962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31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altLang="ko-KR" sz="800" dirty="0">
              <a:latin typeface="Arial" charset="0"/>
              <a:ea typeface="MS PGothic" charset="0"/>
              <a:cs typeface="Arial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fld id="{BC681C6A-0641-1A47-BDEE-575C1ABA1BBB}" type="slidenum">
              <a:rPr lang="en-US">
                <a:latin typeface="Arial" charset="0"/>
              </a:rPr>
              <a:pPr/>
              <a:t>1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239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60A5615-93BF-C644-8B25-D7389B53DC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D08D262-4191-B342-A90A-BE0C7D7949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7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75F9EB2-1585-094F-9AD6-EDF0C2AF7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2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3296E90-07CE-514B-88FC-D7E60DA786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8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593D3C8-6351-F04A-A0BF-A93CF230E9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8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2596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52596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72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F9E3709-25C6-A744-BE90-A5CFB70753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8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3096177-1941-A548-8ECC-2DA0ADEE20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8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F43D006-BB5B-D844-8310-E62B863DCA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3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C0D3377-E7D1-DA49-8BA3-0BAAE0528D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02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A9ED511-8AAD-1E43-9645-38598BD290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9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Line 7"/>
          <p:cNvSpPr>
            <a:spLocks noChangeShapeType="1"/>
          </p:cNvSpPr>
          <p:nvPr/>
        </p:nvSpPr>
        <p:spPr bwMode="auto">
          <a:xfrm>
            <a:off x="152400" y="838200"/>
            <a:ext cx="8818563" cy="0"/>
          </a:xfrm>
          <a:prstGeom prst="line">
            <a:avLst/>
          </a:prstGeom>
          <a:noFill/>
          <a:ln w="47625" cmpd="thinThick">
            <a:solidFill>
              <a:srgbClr val="9933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7" descr="MRC_logo_new2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59095"/>
            <a:ext cx="2483322" cy="69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1"/>
          <p:cNvGrpSpPr>
            <a:grpSpLocks/>
          </p:cNvGrpSpPr>
          <p:nvPr userDrawn="1"/>
        </p:nvGrpSpPr>
        <p:grpSpPr bwMode="auto">
          <a:xfrm>
            <a:off x="8202613" y="6003662"/>
            <a:ext cx="768350" cy="804863"/>
            <a:chOff x="5247" y="98"/>
            <a:chExt cx="360" cy="363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7" y="98"/>
              <a:ext cx="360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5247" y="98"/>
              <a:ext cx="360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buFont typeface="Times New Roman" charset="0"/>
                <a:buNone/>
                <a:defRPr/>
              </a:pPr>
              <a:endParaRPr lang="en-US" altLang="en-US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4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emf"/><Relationship Id="rId8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>
          <a:xfrm>
            <a:off x="164942" y="6"/>
            <a:ext cx="8791436" cy="837562"/>
          </a:xfrm>
        </p:spPr>
        <p:txBody>
          <a:bodyPr/>
          <a:lstStyle/>
          <a:p>
            <a:r>
              <a:rPr lang="en-US" dirty="0"/>
              <a:t>X-ray Scattering Study of </a:t>
            </a:r>
            <a:r>
              <a:rPr lang="en-US" dirty="0" smtClean="0"/>
              <a:t>Thermally</a:t>
            </a:r>
            <a:r>
              <a:rPr lang="en-US" dirty="0"/>
              <a:t>-Induced Amorphous-to-Crystalline Transition for </a:t>
            </a:r>
            <a:r>
              <a:rPr lang="en-US" dirty="0" smtClean="0"/>
              <a:t>In-X-O Films </a:t>
            </a:r>
            <a:endParaRPr lang="en-US" dirty="0"/>
          </a:p>
        </p:txBody>
      </p:sp>
      <p:sp>
        <p:nvSpPr>
          <p:cNvPr id="12291" name="Text Box 14"/>
          <p:cNvSpPr txBox="1">
            <a:spLocks noChangeArrowheads="1"/>
          </p:cNvSpPr>
          <p:nvPr/>
        </p:nvSpPr>
        <p:spPr bwMode="auto">
          <a:xfrm>
            <a:off x="352778" y="920068"/>
            <a:ext cx="824088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 sz="1400" dirty="0" smtClean="0"/>
              <a:t>Li Zeng</a:t>
            </a:r>
            <a:r>
              <a:rPr lang="en-US" sz="1400" baseline="30000" dirty="0" smtClean="0"/>
              <a:t>1</a:t>
            </a:r>
            <a:r>
              <a:rPr lang="en-US" sz="1400" dirty="0"/>
              <a:t>, </a:t>
            </a:r>
            <a:r>
              <a:rPr lang="en-US" altLang="zh-CN" sz="1400" dirty="0"/>
              <a:t>M</a:t>
            </a:r>
            <a:r>
              <a:rPr lang="en-US" sz="1400" dirty="0" smtClean="0"/>
              <a:t>. Moghadam</a:t>
            </a:r>
            <a:r>
              <a:rPr lang="en-US" sz="1400" baseline="30000" dirty="0" smtClean="0"/>
              <a:t>1</a:t>
            </a:r>
            <a:r>
              <a:rPr lang="en-US" sz="1400" dirty="0" smtClean="0"/>
              <a:t>, D. Buchholz</a:t>
            </a:r>
            <a:r>
              <a:rPr lang="en-US" sz="1400" baseline="30000" dirty="0" smtClean="0"/>
              <a:t>1</a:t>
            </a:r>
            <a:r>
              <a:rPr lang="en-US" sz="1400" dirty="0" smtClean="0"/>
              <a:t>, D. Keane</a:t>
            </a:r>
            <a:r>
              <a:rPr lang="en-US" sz="1400" baseline="30000" dirty="0" smtClean="0"/>
              <a:t>3</a:t>
            </a:r>
            <a:r>
              <a:rPr lang="en-US" sz="1400" dirty="0" smtClean="0"/>
              <a:t>, Tobin </a:t>
            </a:r>
            <a:r>
              <a:rPr lang="en-US" sz="1400" dirty="0"/>
              <a:t>J. </a:t>
            </a:r>
            <a:r>
              <a:rPr lang="en-US" sz="1400" b="1" dirty="0" smtClean="0"/>
              <a:t>Marks</a:t>
            </a:r>
            <a:r>
              <a:rPr lang="en-US" sz="1400" baseline="30000" dirty="0" smtClean="0"/>
              <a:t>1,2</a:t>
            </a:r>
            <a:r>
              <a:rPr lang="en-US" sz="1400" dirty="0"/>
              <a:t>, </a:t>
            </a:r>
            <a:r>
              <a:rPr lang="en-US" sz="1400" dirty="0" smtClean="0"/>
              <a:t>Robert </a:t>
            </a:r>
            <a:r>
              <a:rPr lang="en-US" sz="1400" b="1" dirty="0" smtClean="0"/>
              <a:t>Chang</a:t>
            </a:r>
            <a:r>
              <a:rPr lang="en-US" sz="1400" baseline="30000" dirty="0" smtClean="0"/>
              <a:t>1</a:t>
            </a:r>
            <a:r>
              <a:rPr lang="en-US" sz="1400" dirty="0" smtClean="0"/>
              <a:t>, Peter </a:t>
            </a:r>
            <a:r>
              <a:rPr lang="en-US" sz="1400" b="1" dirty="0" smtClean="0"/>
              <a:t>Voorhees</a:t>
            </a:r>
            <a:r>
              <a:rPr lang="en-US" sz="1400" baseline="30000" dirty="0" smtClean="0"/>
              <a:t>1</a:t>
            </a:r>
            <a:r>
              <a:rPr lang="en-US" sz="1400" dirty="0" smtClean="0"/>
              <a:t>, </a:t>
            </a:r>
            <a:r>
              <a:rPr lang="en-US" sz="1400" dirty="0"/>
              <a:t>Michael J. </a:t>
            </a:r>
            <a:r>
              <a:rPr lang="en-US" sz="1400" b="1" dirty="0" smtClean="0"/>
              <a:t>Bedzyk</a:t>
            </a:r>
            <a:r>
              <a:rPr lang="en-US" sz="1400" baseline="30000" dirty="0" smtClean="0"/>
              <a:t>1</a:t>
            </a:r>
          </a:p>
          <a:p>
            <a:pPr algn="ctr"/>
            <a:r>
              <a:rPr lang="en-US" sz="1400" baseline="30000" dirty="0" smtClean="0"/>
              <a:t>1</a:t>
            </a:r>
            <a:r>
              <a:rPr lang="en-US" sz="1400" dirty="0" smtClean="0"/>
              <a:t>Materials </a:t>
            </a:r>
            <a:r>
              <a:rPr lang="en-US" sz="1400" dirty="0"/>
              <a:t>Research Science &amp; Engineering Center, Northwestern University </a:t>
            </a:r>
          </a:p>
          <a:p>
            <a:pPr algn="ctr" eaLnBrk="1" hangingPunct="1"/>
            <a:r>
              <a:rPr lang="en-US" sz="1400" baseline="30000" dirty="0"/>
              <a:t>2</a:t>
            </a:r>
            <a:r>
              <a:rPr lang="en-US" sz="1400" dirty="0"/>
              <a:t>Department of </a:t>
            </a:r>
            <a:r>
              <a:rPr lang="en-US" sz="1400" dirty="0" smtClean="0"/>
              <a:t>Chemistry, Northwestern University</a:t>
            </a:r>
          </a:p>
          <a:p>
            <a:pPr algn="ctr" eaLnBrk="1" hangingPunct="1"/>
            <a:r>
              <a:rPr lang="en-US" sz="1400" baseline="30000" dirty="0" smtClean="0"/>
              <a:t>3</a:t>
            </a:r>
            <a:r>
              <a:rPr lang="en-US" sz="1400" dirty="0" smtClean="0"/>
              <a:t>Northwestern University Synchrotron </a:t>
            </a:r>
            <a:r>
              <a:rPr lang="en-US" sz="1400" dirty="0"/>
              <a:t>Research </a:t>
            </a:r>
            <a:r>
              <a:rPr lang="en-US" sz="1400" dirty="0" smtClean="0"/>
              <a:t>Center</a:t>
            </a:r>
            <a:endParaRPr lang="en-US" sz="1400" dirty="0"/>
          </a:p>
        </p:txBody>
      </p:sp>
      <p:sp>
        <p:nvSpPr>
          <p:cNvPr id="12295" name="TextBox 8"/>
          <p:cNvSpPr txBox="1">
            <a:spLocks noChangeArrowheads="1"/>
          </p:cNvSpPr>
          <p:nvPr/>
        </p:nvSpPr>
        <p:spPr bwMode="auto">
          <a:xfrm>
            <a:off x="6045200" y="6391275"/>
            <a:ext cx="243640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200" dirty="0"/>
              <a:t>NSF-MRSEC DMR-1121262 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>
          <a:xfrm>
            <a:off x="338666" y="2273817"/>
            <a:ext cx="427566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Amorphous metal </a:t>
            </a:r>
            <a:r>
              <a:rPr lang="en-US" sz="1600" dirty="0" smtClean="0"/>
              <a:t>oxides (AMOs) have been </a:t>
            </a:r>
            <a:r>
              <a:rPr lang="en-US" sz="1600" dirty="0"/>
              <a:t>a potential key channel-layer material in the fabrication of thin film transistors </a:t>
            </a:r>
            <a:r>
              <a:rPr lang="en-US" sz="1600" dirty="0" smtClean="0"/>
              <a:t>for </a:t>
            </a:r>
            <a:r>
              <a:rPr lang="en-US" sz="1600" dirty="0"/>
              <a:t>future electronic </a:t>
            </a:r>
            <a:r>
              <a:rPr lang="en-US" sz="1600" dirty="0" smtClean="0"/>
              <a:t>applications. This work particularly focuses on the thermal stability of In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O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 based thin films. Hence, a series of In-X-O thin films has been deposited by pulsed laser deposition (PLD). “X” (</a:t>
            </a:r>
            <a:r>
              <a:rPr lang="en-US" sz="1600" dirty="0" err="1" smtClean="0"/>
              <a:t>Sn</a:t>
            </a:r>
            <a:r>
              <a:rPr lang="en-US" sz="1600" dirty="0" smtClean="0"/>
              <a:t>, Zn, and </a:t>
            </a:r>
            <a:r>
              <a:rPr lang="en-US" sz="1600" dirty="0" err="1" smtClean="0"/>
              <a:t>Ga</a:t>
            </a:r>
            <a:r>
              <a:rPr lang="en-US" sz="1600" dirty="0" smtClean="0"/>
              <a:t>) is the doping element </a:t>
            </a:r>
            <a:r>
              <a:rPr lang="en-US" sz="1600" dirty="0"/>
              <a:t>to In</a:t>
            </a:r>
            <a:r>
              <a:rPr lang="en-US" sz="1600" baseline="-25000" dirty="0"/>
              <a:t>2</a:t>
            </a:r>
            <a:r>
              <a:rPr lang="en-US" sz="1600" dirty="0"/>
              <a:t>O</a:t>
            </a:r>
            <a:r>
              <a:rPr lang="en-US" sz="1600" baseline="-25000" dirty="0"/>
              <a:t>3</a:t>
            </a:r>
            <a:r>
              <a:rPr lang="en-US" sz="1600" dirty="0" smtClean="0"/>
              <a:t>, and each dopant has four atomic percentage: 5%, 10%, 20% and 30%. </a:t>
            </a:r>
            <a:r>
              <a:rPr lang="en-US" sz="1600" i="1" dirty="0" smtClean="0"/>
              <a:t>In situ </a:t>
            </a:r>
            <a:r>
              <a:rPr lang="en-US" sz="1600" dirty="0" smtClean="0"/>
              <a:t>grazing incidence wide angle </a:t>
            </a:r>
            <a:r>
              <a:rPr lang="en-US" sz="1600" dirty="0"/>
              <a:t>X-ray </a:t>
            </a:r>
            <a:r>
              <a:rPr lang="en-US" sz="1600" dirty="0" smtClean="0"/>
              <a:t>scattering (GIWAXS) technique and level-set simulation have been employed to characterize and model their amorphous to crystalline transition. </a:t>
            </a:r>
            <a:endParaRPr lang="en-US" sz="1600" dirty="0"/>
          </a:p>
        </p:txBody>
      </p:sp>
      <p:grpSp>
        <p:nvGrpSpPr>
          <p:cNvPr id="9" name="组 1"/>
          <p:cNvGrpSpPr>
            <a:grpSpLocks noChangeAspect="1"/>
          </p:cNvGrpSpPr>
          <p:nvPr/>
        </p:nvGrpSpPr>
        <p:grpSpPr>
          <a:xfrm>
            <a:off x="5114223" y="1818414"/>
            <a:ext cx="3603057" cy="1614314"/>
            <a:chOff x="375304" y="3612273"/>
            <a:chExt cx="6058957" cy="2325835"/>
          </a:xfrm>
        </p:grpSpPr>
        <p:sp>
          <p:nvSpPr>
            <p:cNvPr id="10" name="椭圆 24"/>
            <p:cNvSpPr>
              <a:spLocks noChangeAspect="1"/>
            </p:cNvSpPr>
            <p:nvPr/>
          </p:nvSpPr>
          <p:spPr>
            <a:xfrm rot="1617438">
              <a:off x="4102542" y="3612273"/>
              <a:ext cx="2331719" cy="2325835"/>
            </a:xfrm>
            <a:prstGeom prst="ellipse">
              <a:avLst/>
            </a:prstGeom>
            <a:scene3d>
              <a:camera prst="isometricLeftDown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立方体 28"/>
            <p:cNvSpPr/>
            <p:nvPr/>
          </p:nvSpPr>
          <p:spPr>
            <a:xfrm rot="2113837">
              <a:off x="2228614" y="4726162"/>
              <a:ext cx="1106014" cy="568520"/>
            </a:xfrm>
            <a:prstGeom prst="cube">
              <a:avLst>
                <a:gd name="adj" fmla="val 86854"/>
              </a:avLst>
            </a:prstGeom>
            <a:scene3d>
              <a:camera prst="perspectiveHeroicExtremeLeftFacing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cxnSp>
          <p:nvCxnSpPr>
            <p:cNvPr id="12" name="直线连接符 32"/>
            <p:cNvCxnSpPr/>
            <p:nvPr/>
          </p:nvCxnSpPr>
          <p:spPr>
            <a:xfrm>
              <a:off x="5244906" y="3840104"/>
              <a:ext cx="0" cy="1919392"/>
            </a:xfrm>
            <a:prstGeom prst="line">
              <a:avLst/>
            </a:prstGeom>
            <a:ln w="12700" cmpd="sng"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线连接符 36"/>
            <p:cNvCxnSpPr/>
            <p:nvPr/>
          </p:nvCxnSpPr>
          <p:spPr>
            <a:xfrm>
              <a:off x="4603663" y="4563865"/>
              <a:ext cx="1240428" cy="603449"/>
            </a:xfrm>
            <a:prstGeom prst="line">
              <a:avLst/>
            </a:prstGeom>
            <a:ln w="12700" cmpd="sng">
              <a:prstDash val="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线箭头连接符 38"/>
            <p:cNvCxnSpPr/>
            <p:nvPr/>
          </p:nvCxnSpPr>
          <p:spPr>
            <a:xfrm flipV="1">
              <a:off x="375304" y="4968599"/>
              <a:ext cx="2428167" cy="9769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线箭头连接符 40"/>
            <p:cNvCxnSpPr/>
            <p:nvPr/>
          </p:nvCxnSpPr>
          <p:spPr>
            <a:xfrm flipV="1">
              <a:off x="2803471" y="4117242"/>
              <a:ext cx="2285714" cy="85135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线箭头连接符 42"/>
            <p:cNvCxnSpPr/>
            <p:nvPr/>
          </p:nvCxnSpPr>
          <p:spPr>
            <a:xfrm flipV="1">
              <a:off x="2819867" y="4877879"/>
              <a:ext cx="2428167" cy="97697"/>
            </a:xfrm>
            <a:prstGeom prst="straightConnector1">
              <a:avLst/>
            </a:prstGeom>
            <a:ln w="12700" cmpd="sng">
              <a:solidFill>
                <a:schemeClr val="tx1">
                  <a:lumMod val="65000"/>
                  <a:lumOff val="35000"/>
                </a:schemeClr>
              </a:solidFill>
              <a:prstDash val="sysDash"/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线箭头连接符 46"/>
            <p:cNvCxnSpPr/>
            <p:nvPr/>
          </p:nvCxnSpPr>
          <p:spPr>
            <a:xfrm flipH="1" flipV="1">
              <a:off x="5060044" y="4117242"/>
              <a:ext cx="187990" cy="760637"/>
            </a:xfrm>
            <a:prstGeom prst="straightConnector1">
              <a:avLst/>
            </a:prstGeom>
            <a:ln w="12700" cmpd="sng">
              <a:solidFill>
                <a:schemeClr val="tx1">
                  <a:lumMod val="65000"/>
                  <a:lumOff val="35000"/>
                </a:schemeClr>
              </a:solidFill>
              <a:prstDash val="sysDash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19" name="对象 5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3829469"/>
                </p:ext>
              </p:extLst>
            </p:nvPr>
          </p:nvGraphicFramePr>
          <p:xfrm>
            <a:off x="3510607" y="4675616"/>
            <a:ext cx="325242" cy="2741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1" name="Equation" r:id="rId4" imgW="241300" imgH="203200" progId="Equation.DSMT4">
                    <p:embed/>
                  </p:oleObj>
                </mc:Choice>
                <mc:Fallback>
                  <p:oleObj name="Equation" r:id="rId4" imgW="241300" imgH="203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510607" y="4675616"/>
                          <a:ext cx="325242" cy="27413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任意形状 53"/>
            <p:cNvSpPr/>
            <p:nvPr/>
          </p:nvSpPr>
          <p:spPr>
            <a:xfrm>
              <a:off x="3410695" y="4777997"/>
              <a:ext cx="57083" cy="185496"/>
            </a:xfrm>
            <a:custGeom>
              <a:avLst/>
              <a:gdLst>
                <a:gd name="connsiteX0" fmla="*/ 0 w 57083"/>
                <a:gd name="connsiteY0" fmla="*/ 0 h 185496"/>
                <a:gd name="connsiteX1" fmla="*/ 57083 w 57083"/>
                <a:gd name="connsiteY1" fmla="*/ 185496 h 185496"/>
                <a:gd name="connsiteX2" fmla="*/ 57083 w 57083"/>
                <a:gd name="connsiteY2" fmla="*/ 185496 h 185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7083" h="185496">
                  <a:moveTo>
                    <a:pt x="0" y="0"/>
                  </a:moveTo>
                  <a:lnTo>
                    <a:pt x="57083" y="185496"/>
                  </a:lnTo>
                  <a:lnTo>
                    <a:pt x="57083" y="185496"/>
                  </a:lnTo>
                </a:path>
              </a:pathLst>
            </a:cu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cxnSp>
          <p:nvCxnSpPr>
            <p:cNvPr id="21" name="直线连接符 55"/>
            <p:cNvCxnSpPr/>
            <p:nvPr/>
          </p:nvCxnSpPr>
          <p:spPr>
            <a:xfrm flipV="1">
              <a:off x="1855180" y="4975577"/>
              <a:ext cx="948291" cy="191737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22" name="对象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68721732"/>
                </p:ext>
              </p:extLst>
            </p:nvPr>
          </p:nvGraphicFramePr>
          <p:xfrm>
            <a:off x="1539240" y="5045994"/>
            <a:ext cx="276124" cy="3066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2" name="Equation" r:id="rId6" imgW="203200" imgH="228600" progId="Equation.DSMT4">
                    <p:embed/>
                  </p:oleObj>
                </mc:Choice>
                <mc:Fallback>
                  <p:oleObj name="Equation" r:id="rId6" imgW="20320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539240" y="5045994"/>
                          <a:ext cx="276124" cy="30665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3" name="直线连接符 58"/>
            <p:cNvCxnSpPr/>
            <p:nvPr/>
          </p:nvCxnSpPr>
          <p:spPr>
            <a:xfrm>
              <a:off x="2130597" y="4679981"/>
              <a:ext cx="1240428" cy="603449"/>
            </a:xfrm>
            <a:prstGeom prst="line">
              <a:avLst/>
            </a:prstGeom>
            <a:ln w="12700" cmpd="sng">
              <a:prstDash val="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4937760" y="3063942"/>
            <a:ext cx="1432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Incident X-ray</a:t>
            </a:r>
            <a:endParaRPr lang="en-US" sz="1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6309360" y="2072390"/>
            <a:ext cx="1432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Scattered X-ray</a:t>
            </a:r>
            <a:endParaRPr lang="en-US" sz="1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7498080" y="1641543"/>
            <a:ext cx="124968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2D detector</a:t>
            </a:r>
            <a:endParaRPr lang="en-US" sz="12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126480" y="3184599"/>
            <a:ext cx="124968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Sample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967111" y="3451715"/>
            <a:ext cx="3838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Ø"/>
            </a:pPr>
            <a:r>
              <a:rPr lang="en-US" sz="1400" dirty="0" smtClean="0"/>
              <a:t>Schematic of GIWAXS measurement.</a:t>
            </a:r>
            <a:endParaRPr lang="en-US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4965981" y="5525441"/>
            <a:ext cx="4036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Ø"/>
            </a:pPr>
            <a:r>
              <a:rPr lang="en-US" sz="1400" dirty="0" smtClean="0"/>
              <a:t>Crystallization temperatures of In-X-O thin films </a:t>
            </a:r>
            <a:endParaRPr lang="en-US" sz="1400" dirty="0"/>
          </a:p>
        </p:txBody>
      </p:sp>
      <p:pic>
        <p:nvPicPr>
          <p:cNvPr id="2" name="Picture 1" descr="Tc_larger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039" y="3735552"/>
            <a:ext cx="3588960" cy="183703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95302" y="6048661"/>
            <a:ext cx="3575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400" i="1" dirty="0"/>
              <a:t>Advanced Materials</a:t>
            </a:r>
            <a:r>
              <a:rPr lang="en-US" sz="1400" dirty="0"/>
              <a:t> </a:t>
            </a:r>
            <a:r>
              <a:rPr lang="en-US" sz="1400" b="1" dirty="0"/>
              <a:t>27</a:t>
            </a:r>
            <a:r>
              <a:rPr lang="en-US" sz="1400" dirty="0"/>
              <a:t>, 2390-2399 (2015).</a:t>
            </a:r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_MRSEC_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1823</TotalTime>
  <Words>209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Calibri</vt:lpstr>
      <vt:lpstr>MS PGothic</vt:lpstr>
      <vt:lpstr>ＭＳ Ｐゴシック</vt:lpstr>
      <vt:lpstr>Times New Roman</vt:lpstr>
      <vt:lpstr>Wingdings</vt:lpstr>
      <vt:lpstr>Arial</vt:lpstr>
      <vt:lpstr>NU_MRSEC_Theme</vt:lpstr>
      <vt:lpstr>Equation</vt:lpstr>
      <vt:lpstr>X-ray Scattering Study of Thermally-Induced Amorphous-to-Crystalline Transition for In-X-O Films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line1, Arial 24 bold Title line 2</dc:title>
  <dc:creator>Materials Research Center</dc:creator>
  <cp:lastModifiedBy>William Y Kung</cp:lastModifiedBy>
  <cp:revision>71</cp:revision>
  <cp:lastPrinted>2016-02-28T03:00:54Z</cp:lastPrinted>
  <dcterms:created xsi:type="dcterms:W3CDTF">2008-05-01T15:14:08Z</dcterms:created>
  <dcterms:modified xsi:type="dcterms:W3CDTF">2016-02-28T19:23:39Z</dcterms:modified>
</cp:coreProperties>
</file>