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89063" autoAdjust="0"/>
  </p:normalViewPr>
  <p:slideViewPr>
    <p:cSldViewPr snapToGrid="0" snapToObjects="1">
      <p:cViewPr varScale="1">
        <p:scale>
          <a:sx n="103" d="100"/>
          <a:sy n="103" d="100"/>
        </p:scale>
        <p:origin x="213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F3CFDC5-983D-41E0-BCD7-6B9CD067AC54}" type="datetimeFigureOut">
              <a:rPr lang="en-US" smtClean="0"/>
              <a:t>6/5/18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E2DD0B8-208C-4108-A82C-9FF4AF23DD67}" type="slidenum">
              <a:rPr lang="en-US" smtClean="0"/>
              <a:t>‹#›</a:t>
            </a:fld>
            <a:endParaRPr lang="en-US" dirty="0"/>
          </a:p>
        </p:txBody>
      </p:sp>
    </p:spTree>
    <p:extLst>
      <p:ext uri="{BB962C8B-B14F-4D97-AF65-F5344CB8AC3E}">
        <p14:creationId xmlns:p14="http://schemas.microsoft.com/office/powerpoint/2010/main" val="63746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a:t>
            </a:r>
            <a:r>
              <a:rPr lang="en-US" baseline="0" dirty="0"/>
              <a:t> details, please see the following publication: </a:t>
            </a:r>
            <a:r>
              <a:rPr lang="en-US" sz="1200" kern="1200" dirty="0">
                <a:solidFill>
                  <a:schemeClr val="tx1"/>
                </a:solidFill>
                <a:effectLst/>
                <a:latin typeface="+mn-lt"/>
                <a:ea typeface="+mn-ea"/>
                <a:cs typeface="+mn-cs"/>
              </a:rPr>
              <a:t>L. Zeng, R. Turrisi, B. Fu, J. D. Emery, A. R. Walker, </a:t>
            </a:r>
            <a:r>
              <a:rPr lang="en-US" sz="1200" b="0" kern="1200" dirty="0">
                <a:solidFill>
                  <a:schemeClr val="tx1"/>
                </a:solidFill>
                <a:effectLst/>
                <a:latin typeface="+mn-lt"/>
                <a:ea typeface="+mn-ea"/>
                <a:cs typeface="+mn-cs"/>
              </a:rPr>
              <a:t>M. A. Ratner, M. C. Hersam, A. F. Facchetti, T. J. Marks, and M. J. Bedzyk</a:t>
            </a:r>
            <a:r>
              <a:rPr lang="en-US" sz="1200" kern="1200" dirty="0">
                <a:solidFill>
                  <a:schemeClr val="tx1"/>
                </a:solidFill>
                <a:effectLst/>
                <a:latin typeface="+mn-lt"/>
                <a:ea typeface="+mn-ea"/>
                <a:cs typeface="+mn-cs"/>
              </a:rPr>
              <a:t>, “Measuring dipole inversion in self-assembled nano-dielectric molecular layers,” </a:t>
            </a:r>
            <a:r>
              <a:rPr lang="en-US" sz="1200" i="1" kern="1200" dirty="0">
                <a:solidFill>
                  <a:schemeClr val="tx1"/>
                </a:solidFill>
                <a:effectLst/>
                <a:latin typeface="+mn-lt"/>
                <a:ea typeface="+mn-ea"/>
                <a:cs typeface="+mn-cs"/>
              </a:rPr>
              <a:t>ACS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Appl. Mater. Interfaces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6484-6490 (2018).</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latin typeface="Arial" panose="020B0604020202020204" pitchFamily="34" charset="0"/>
                <a:cs typeface="Arial" panose="020B0604020202020204" pitchFamily="34" charset="0"/>
              </a:rPr>
              <a:t>This project is a multi-PI collaboration involving </a:t>
            </a:r>
            <a:r>
              <a:rPr lang="de-DE" altLang="ko-KR" dirty="0">
                <a:latin typeface="Arial" panose="020B0604020202020204" pitchFamily="34" charset="0"/>
                <a:cs typeface="Arial" panose="020B0604020202020204" pitchFamily="34" charset="0"/>
              </a:rPr>
              <a:t>Mark Ratner, Mark Hersam, Tobin</a:t>
            </a:r>
            <a:r>
              <a:rPr lang="de-DE" altLang="ko-KR" baseline="0" dirty="0">
                <a:latin typeface="Arial" panose="020B0604020202020204" pitchFamily="34" charset="0"/>
                <a:cs typeface="Arial" panose="020B0604020202020204" pitchFamily="34" charset="0"/>
              </a:rPr>
              <a:t> Marks, and Michael Bedzyk </a:t>
            </a:r>
            <a:r>
              <a:rPr lang="en-US" altLang="ko-KR" dirty="0">
                <a:latin typeface="Arial" panose="020B0604020202020204" pitchFamily="34" charset="0"/>
                <a:cs typeface="Arial" panose="020B0604020202020204" pitchFamily="34" charset="0"/>
              </a:rPr>
              <a:t>of Northwestern University MRSEC IRG 1.</a:t>
            </a:r>
          </a:p>
        </p:txBody>
      </p:sp>
      <p:sp>
        <p:nvSpPr>
          <p:cNvPr id="4" name="Slide Number Placeholder 3"/>
          <p:cNvSpPr>
            <a:spLocks noGrp="1"/>
          </p:cNvSpPr>
          <p:nvPr>
            <p:ph type="sldNum" sz="quarter" idx="10"/>
          </p:nvPr>
        </p:nvSpPr>
        <p:spPr/>
        <p:txBody>
          <a:bodyPr/>
          <a:lstStyle/>
          <a:p>
            <a:fld id="{3E2DD0B8-208C-4108-A82C-9FF4AF23DD67}" type="slidenum">
              <a:rPr lang="en-US" smtClean="0"/>
              <a:t>1</a:t>
            </a:fld>
            <a:endParaRPr lang="en-US" dirty="0"/>
          </a:p>
        </p:txBody>
      </p:sp>
    </p:spTree>
    <p:extLst>
      <p:ext uri="{BB962C8B-B14F-4D97-AF65-F5344CB8AC3E}">
        <p14:creationId xmlns:p14="http://schemas.microsoft.com/office/powerpoint/2010/main" val="144789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6/5/18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077" y="87086"/>
            <a:ext cx="5404595" cy="803867"/>
          </a:xfrm>
        </p:spPr>
        <p:txBody>
          <a:bodyPr anchor="ctr"/>
          <a:lstStyle/>
          <a:p>
            <a:pPr algn="ctr"/>
            <a:r>
              <a:rPr lang="en-US" b="1" dirty="0">
                <a:solidFill>
                  <a:schemeClr val="tx1"/>
                </a:solidFill>
              </a:rPr>
              <a:t>Controlling Dielectric Polarization via Molecular Design </a:t>
            </a:r>
          </a:p>
        </p:txBody>
      </p:sp>
      <p:sp>
        <p:nvSpPr>
          <p:cNvPr id="7" name="Rectangle 6"/>
          <p:cNvSpPr/>
          <p:nvPr/>
        </p:nvSpPr>
        <p:spPr>
          <a:xfrm>
            <a:off x="4429650" y="1091604"/>
            <a:ext cx="4644012" cy="307777"/>
          </a:xfrm>
          <a:prstGeom prst="rect">
            <a:avLst/>
          </a:prstGeom>
        </p:spPr>
        <p:txBody>
          <a:bodyPr wrap="square" anchor="ctr">
            <a:spAutoFit/>
          </a:bodyPr>
          <a:lstStyle/>
          <a:p>
            <a:pPr algn="ctr"/>
            <a:r>
              <a:rPr lang="en-US" sz="1400" b="1" dirty="0">
                <a:solidFill>
                  <a:schemeClr val="bg1"/>
                </a:solidFill>
              </a:rPr>
              <a:t>IRG-1, Northwestern University MRSEC</a:t>
            </a:r>
          </a:p>
        </p:txBody>
      </p:sp>
      <p:sp>
        <p:nvSpPr>
          <p:cNvPr id="8" name="Rectangle 7"/>
          <p:cNvSpPr/>
          <p:nvPr/>
        </p:nvSpPr>
        <p:spPr>
          <a:xfrm>
            <a:off x="53247" y="305124"/>
            <a:ext cx="2759824" cy="338554"/>
          </a:xfrm>
          <a:prstGeom prst="rect">
            <a:avLst/>
          </a:prstGeom>
        </p:spPr>
        <p:txBody>
          <a:bodyPr wrap="square" anchor="ctr">
            <a:spAutoFit/>
          </a:bodyPr>
          <a:lstStyle/>
          <a:p>
            <a:r>
              <a:rPr lang="en-US" sz="1600" b="1" dirty="0">
                <a:solidFill>
                  <a:schemeClr val="bg1"/>
                </a:solidFill>
              </a:rPr>
              <a:t>NSF-MRSEC DMR-1121262</a:t>
            </a:r>
          </a:p>
        </p:txBody>
      </p:sp>
      <p:sp>
        <p:nvSpPr>
          <p:cNvPr id="9" name="Text Box 28"/>
          <p:cNvSpPr txBox="1">
            <a:spLocks noChangeArrowheads="1"/>
          </p:cNvSpPr>
          <p:nvPr/>
        </p:nvSpPr>
        <p:spPr bwMode="auto">
          <a:xfrm>
            <a:off x="340336" y="1683943"/>
            <a:ext cx="457992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Dielectric materials play a critical role in determining the operating voltage in modern-day electronics. In particular, highly polarizable and ultrathin dielectrics enable low operating voltages and thus low power consumption. A particularly promising class of materials that meet these requirements are self-assembled nanodielectrics. These organic-inorganic hybrid dielectrics exhibit exceptionally large capacitances, low leakage currents, and solution processability in ambient conditions while being only a few nanometers in thickness. The organic components of these nanodielectrics have the additional advantage that they can be tailored through organic synthesis. In this study, this synthetic flexibility was utilized to generate two molecules with virtually identical structure except for an inverted dipole direction. This work thus elucidated the role of the molecular dipole in the overall capacitive properties of self-assembled nanodielectrics.</a:t>
            </a:r>
          </a:p>
          <a:p>
            <a:pPr algn="just" eaLnBrk="1" hangingPunct="1"/>
            <a:endParaRPr lang="en-US" sz="1000" dirty="0"/>
          </a:p>
          <a:p>
            <a:pPr algn="ctr" eaLnBrk="1" hangingPunct="1"/>
            <a:r>
              <a:rPr lang="en-US" sz="1400" i="1" dirty="0"/>
              <a:t>ACS</a:t>
            </a:r>
            <a:r>
              <a:rPr lang="en-US" sz="1400" dirty="0"/>
              <a:t> </a:t>
            </a:r>
            <a:r>
              <a:rPr lang="en-US" sz="1400" i="1" dirty="0"/>
              <a:t>Appl. Mater. Interfaces</a:t>
            </a:r>
            <a:r>
              <a:rPr lang="en-US" sz="1400" dirty="0"/>
              <a:t>, </a:t>
            </a:r>
            <a:r>
              <a:rPr lang="en-US" sz="1400" b="1" dirty="0"/>
              <a:t>10</a:t>
            </a:r>
            <a:r>
              <a:rPr lang="en-US" sz="1400" dirty="0"/>
              <a:t>, 6484 (2018).</a:t>
            </a:r>
          </a:p>
        </p:txBody>
      </p:sp>
      <p:sp>
        <p:nvSpPr>
          <p:cNvPr id="11" name="Rectangle 37"/>
          <p:cNvSpPr>
            <a:spLocks noChangeArrowheads="1"/>
          </p:cNvSpPr>
          <p:nvPr/>
        </p:nvSpPr>
        <p:spPr bwMode="auto">
          <a:xfrm>
            <a:off x="5181966" y="1723302"/>
            <a:ext cx="3621699"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 name="Rectangle 2"/>
          <p:cNvSpPr/>
          <p:nvPr/>
        </p:nvSpPr>
        <p:spPr>
          <a:xfrm>
            <a:off x="5242320" y="4788147"/>
            <a:ext cx="3500990" cy="1169551"/>
          </a:xfrm>
          <a:prstGeom prst="rect">
            <a:avLst/>
          </a:prstGeom>
        </p:spPr>
        <p:txBody>
          <a:bodyPr wrap="square">
            <a:spAutoFit/>
          </a:bodyPr>
          <a:lstStyle/>
          <a:p>
            <a:pPr algn="just"/>
            <a:r>
              <a:rPr lang="en-US" sz="1400" dirty="0">
                <a:latin typeface="Arial" panose="020B0604020202020204" pitchFamily="34" charset="0"/>
                <a:ea typeface="Calibri" panose="020F0502020204030204" pitchFamily="34" charset="0"/>
                <a:cs typeface="Arial" panose="020B0604020202020204" pitchFamily="34" charset="0"/>
              </a:rPr>
              <a:t>Design of the two self-assembled molecular dielectrics used in this study. The orientation of the molecular dipole is inverted between the two cases, allowing control over dielectric polarization.</a:t>
            </a:r>
            <a:endParaRPr lang="en-US" sz="1400" dirty="0">
              <a:latin typeface="Arial" panose="020B0604020202020204" pitchFamily="34" charset="0"/>
              <a:cs typeface="Arial" panose="020B0604020202020204" pitchFamily="34" charset="0"/>
            </a:endParaRPr>
          </a:p>
        </p:txBody>
      </p:sp>
      <p:pic>
        <p:nvPicPr>
          <p:cNvPr id="1026" name="Picture 2" descr="Design of the two self-assembled molecular dielectrics used in this study. The orientation of the molecular dipole is inverted between the two cases, allowing control over dielectric polarization." title="Self-Assembled Molecular Dielectrics"/>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2"/>
          <a:stretch/>
        </p:blipFill>
        <p:spPr bwMode="auto">
          <a:xfrm>
            <a:off x="5311696" y="1823221"/>
            <a:ext cx="3362238" cy="295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11863</TotalTime>
  <Words>309</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맑은 고딕</vt:lpstr>
      <vt:lpstr>Arial</vt:lpstr>
      <vt:lpstr>Calibri</vt:lpstr>
      <vt:lpstr>News Gothic MT</vt:lpstr>
      <vt:lpstr>Wingdings 2</vt:lpstr>
      <vt:lpstr>Breeze</vt:lpstr>
      <vt:lpstr>Controlling Dielectric Polarization via Molecular Design </vt:lpstr>
    </vt:vector>
  </TitlesOfParts>
  <Manager/>
  <Company/>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39</cp:revision>
  <cp:lastPrinted>2016-08-01T15:14:13Z</cp:lastPrinted>
  <dcterms:created xsi:type="dcterms:W3CDTF">2016-07-19T18:16:54Z</dcterms:created>
  <dcterms:modified xsi:type="dcterms:W3CDTF">2018-06-05T17:07:42Z</dcterms:modified>
  <cp:category/>
</cp:coreProperties>
</file>