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 autoAdjust="0"/>
    <p:restoredTop sz="90613" autoAdjust="0"/>
  </p:normalViewPr>
  <p:slideViewPr>
    <p:cSldViewPr snapToGrid="0" snapToObjects="1">
      <p:cViewPr varScale="1">
        <p:scale>
          <a:sx n="118" d="100"/>
          <a:sy n="118" d="100"/>
        </p:scale>
        <p:origin x="23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436F-67B8-4E7B-8EED-5183CC62EE71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E8B05-2F41-4787-BC67-A0E394A34A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E8B05-2F41-4787-BC67-A0E394A34A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11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084" y="103012"/>
            <a:ext cx="6118626" cy="803867"/>
          </a:xfrm>
        </p:spPr>
        <p:txBody>
          <a:bodyPr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Interlayer Tuning of Electronic Band-Offsets in Mixed-Dimensional Heterojunctions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IRG-1, Northwestern University MRSEC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8718"/>
            <a:ext cx="27598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DMR-1720139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6695" y="730366"/>
            <a:ext cx="77301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42493" y="1810134"/>
            <a:ext cx="431546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Most inorganic quantum dots (QD) are obtained through organic synthesis using surface ligands. When deposited on two-dimensional (2D) materials such as MoS</a:t>
            </a:r>
            <a:r>
              <a:rPr lang="en-US" sz="1400" baseline="-25000" dirty="0"/>
              <a:t>2</a:t>
            </a:r>
            <a:r>
              <a:rPr lang="en-US" sz="1400" dirty="0"/>
              <a:t>, such ligands form an “interlayer” between the components of the resulting mixed-dimensional heterojunction. To understand the effects of this interlayer, a collaborative theory and experimental effort in NU-MRSEC IRG-1 effort has modeled and characterized the electronic structure of CdSe nanoplatelets (NPLs) with well-controlled ligand-dipole terminations. The electronic band-offsets of these NPL/MoS</a:t>
            </a:r>
            <a:r>
              <a:rPr lang="en-US" sz="1400" baseline="-25000" dirty="0"/>
              <a:t>2</a:t>
            </a:r>
            <a:r>
              <a:rPr lang="en-US" sz="1400" dirty="0"/>
              <a:t> heterojunctions are found to be strongly impacted by the ligand areal dipole, with continuous tunability for commonly used ligands. This scheme can be used to design optical excitations over a broad energy range in mixed-dimensional heterojunctions.</a:t>
            </a:r>
          </a:p>
        </p:txBody>
      </p:sp>
      <p:sp>
        <p:nvSpPr>
          <p:cNvPr id="15" name="Rectangle 2" descr="(Left) Quasi-2D CdSe nanoplatelets (NPL) are deposited on MoS2 through a dipolar ligand interlayer. (Right) Computed band-offsets between NPL and MoS2 for 3 monolayer-thick (3ML) platelet and a 6-monolayer-thick (6ML) platelet. The strong areal dipole (P/A) dependence of the band-offsets enables continuous tuning of the NPL/MoS2 mixed-dimensional heterojunction. &#10;" title="Interlayer Tuning of Electronic Band-Offsets in Mixed-Dimensional Heterojunctions"/>
          <p:cNvSpPr>
            <a:spLocks noChangeArrowheads="1"/>
          </p:cNvSpPr>
          <p:nvPr/>
        </p:nvSpPr>
        <p:spPr bwMode="auto">
          <a:xfrm>
            <a:off x="4600464" y="4542473"/>
            <a:ext cx="431546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en-US" sz="1200" dirty="0">
                <a:latin typeface="Arial" charset="0"/>
              </a:rPr>
              <a:t>(Left) CdSe nanoplatelets (NPLs) are deposited on MoS</a:t>
            </a:r>
            <a:r>
              <a:rPr lang="en-US" sz="1200" baseline="-25000" dirty="0">
                <a:latin typeface="Arial" charset="0"/>
              </a:rPr>
              <a:t>2</a:t>
            </a:r>
            <a:r>
              <a:rPr lang="en-US" sz="1200" dirty="0">
                <a:latin typeface="Arial" charset="0"/>
              </a:rPr>
              <a:t> through a dipolar ligand interlayer. (Right) Computed band-offsets between NPLs and MoS</a:t>
            </a:r>
            <a:r>
              <a:rPr lang="en-US" sz="1200" baseline="-25000" dirty="0">
                <a:latin typeface="Arial" charset="0"/>
              </a:rPr>
              <a:t>2</a:t>
            </a:r>
            <a:r>
              <a:rPr lang="en-US" sz="1200" dirty="0">
                <a:latin typeface="Arial" charset="0"/>
              </a:rPr>
              <a:t> for a 3 monolayer-thick (3ML) platelet and a 6-monolayer-thick (6ML) platelet. The strong areal dipole (P/A) dependence of the band-offsets enables continuous tuning of the electronic coupling within the NPL/MoS</a:t>
            </a:r>
            <a:r>
              <a:rPr lang="en-US" sz="1200" baseline="-25000" dirty="0">
                <a:latin typeface="Arial" charset="0"/>
              </a:rPr>
              <a:t>2</a:t>
            </a:r>
            <a:r>
              <a:rPr lang="en-US" sz="1200" dirty="0">
                <a:latin typeface="Arial" charset="0"/>
              </a:rPr>
              <a:t> mixed-dimensional heterojunction. 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00464" y="1698171"/>
            <a:ext cx="4430396" cy="429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1" name="Group 40" descr="(Left) Quasi-2D CdSe nanoplatelets (NPL) are deposited on MoS2 through a dipolar ligand interlayer. (Right) Computed band-offsets between NPL and MoS2 for 3 monolayer-thick (3ML) platelet and a 6-monolayer-thick (6ML) platelet. The strong areal dipole (P/A) dependence of the band-offsets enables continuous tuning of the NPL/MoS2 mixed-dimensional heterojunction. &#10;" title="Interlayer Tuning of Electronic Band-Offsets in Mixed-Dimensional Heterojunctions">
            <a:extLst>
              <a:ext uri="{FF2B5EF4-FFF2-40B4-BE49-F238E27FC236}">
                <a16:creationId xmlns:a16="http://schemas.microsoft.com/office/drawing/2014/main" id="{8F65A5DA-B4AE-8F41-A42C-75E04B1A5CC2}"/>
              </a:ext>
            </a:extLst>
          </p:cNvPr>
          <p:cNvGrpSpPr/>
          <p:nvPr/>
        </p:nvGrpSpPr>
        <p:grpSpPr>
          <a:xfrm>
            <a:off x="4746170" y="1937657"/>
            <a:ext cx="4284690" cy="2327159"/>
            <a:chOff x="2010987" y="763658"/>
            <a:chExt cx="6553740" cy="3112654"/>
          </a:xfrm>
        </p:grpSpPr>
        <p:pic>
          <p:nvPicPr>
            <p:cNvPr id="42" name="Image" descr="Image">
              <a:extLst>
                <a:ext uri="{FF2B5EF4-FFF2-40B4-BE49-F238E27FC236}">
                  <a16:creationId xmlns:a16="http://schemas.microsoft.com/office/drawing/2014/main" id="{83374DC5-A984-384A-885E-53CFC8E4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5116" y="809970"/>
              <a:ext cx="3679611" cy="3066342"/>
            </a:xfrm>
            <a:prstGeom prst="rect">
              <a:avLst/>
            </a:prstGeom>
            <a:ln w="12700">
              <a:miter lim="400000"/>
            </a:ln>
            <a:effectLst/>
          </p:spPr>
        </p:pic>
        <p:pic>
          <p:nvPicPr>
            <p:cNvPr id="54" name="Image" descr="Image">
              <a:extLst>
                <a:ext uri="{FF2B5EF4-FFF2-40B4-BE49-F238E27FC236}">
                  <a16:creationId xmlns:a16="http://schemas.microsoft.com/office/drawing/2014/main" id="{F963628C-D4CC-6243-A61F-6BD01107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4986"/>
            <a:stretch>
              <a:fillRect/>
            </a:stretch>
          </p:blipFill>
          <p:spPr>
            <a:xfrm>
              <a:off x="2179640" y="2513525"/>
              <a:ext cx="2194213" cy="7908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Image" descr="Image">
              <a:extLst>
                <a:ext uri="{FF2B5EF4-FFF2-40B4-BE49-F238E27FC236}">
                  <a16:creationId xmlns:a16="http://schemas.microsoft.com/office/drawing/2014/main" id="{D26432DB-9160-6E4B-A842-152DF86BB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32485"/>
            <a:stretch>
              <a:fillRect/>
            </a:stretch>
          </p:blipFill>
          <p:spPr>
            <a:xfrm>
              <a:off x="2010987" y="3327438"/>
              <a:ext cx="2630381" cy="252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" descr="Image">
              <a:extLst>
                <a:ext uri="{FF2B5EF4-FFF2-40B4-BE49-F238E27FC236}">
                  <a16:creationId xmlns:a16="http://schemas.microsoft.com/office/drawing/2014/main" id="{9A787D2D-0545-1A47-92DE-90DD091C0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-1953"/>
            <a:stretch/>
          </p:blipFill>
          <p:spPr>
            <a:xfrm>
              <a:off x="2882903" y="763658"/>
              <a:ext cx="2002213" cy="1695103"/>
            </a:xfrm>
            <a:prstGeom prst="ellipse">
              <a:avLst/>
            </a:prstGeom>
            <a:ln w="28575">
              <a:solidFill>
                <a:srgbClr val="92D050"/>
              </a:solidFill>
              <a:miter lim="400000"/>
            </a:ln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CF61BD0-1D4F-9E4B-9240-428FF2C532E4}"/>
                </a:ext>
              </a:extLst>
            </p:cNvPr>
            <p:cNvSpPr/>
            <p:nvPr/>
          </p:nvSpPr>
          <p:spPr>
            <a:xfrm>
              <a:off x="2406282" y="3095725"/>
              <a:ext cx="321633" cy="220156"/>
            </a:xfrm>
            <a:prstGeom prst="ellipse">
              <a:avLst/>
            </a:prstGeom>
            <a:noFill/>
            <a:ln w="25400" cap="flat">
              <a:solidFill>
                <a:srgbClr val="92D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0D66F49-0688-684A-801A-0B6F6B11759E}"/>
                </a:ext>
              </a:extLst>
            </p:cNvPr>
            <p:cNvSpPr/>
            <p:nvPr/>
          </p:nvSpPr>
          <p:spPr>
            <a:xfrm>
              <a:off x="2429190" y="2505991"/>
              <a:ext cx="321633" cy="220156"/>
            </a:xfrm>
            <a:prstGeom prst="ellipse">
              <a:avLst/>
            </a:prstGeom>
            <a:noFill/>
            <a:ln w="25400" cap="flat">
              <a:solidFill>
                <a:srgbClr val="92D05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A0D1DA3-75C5-414D-9B31-DE6FC9A94AD3}"/>
                </a:ext>
              </a:extLst>
            </p:cNvPr>
            <p:cNvCxnSpPr>
              <a:stCxn id="47" idx="1"/>
              <a:endCxn id="45" idx="2"/>
            </p:cNvCxnSpPr>
            <p:nvPr/>
          </p:nvCxnSpPr>
          <p:spPr>
            <a:xfrm flipV="1">
              <a:off x="2476292" y="1611210"/>
              <a:ext cx="406611" cy="927022"/>
            </a:xfrm>
            <a:prstGeom prst="line">
              <a:avLst/>
            </a:prstGeom>
            <a:noFill/>
            <a:ln w="25400" cap="flat">
              <a:solidFill>
                <a:srgbClr val="92D05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B45584E-9DF0-1E41-987E-E8148AFAB95A}"/>
                </a:ext>
              </a:extLst>
            </p:cNvPr>
            <p:cNvCxnSpPr>
              <a:cxnSpLocks/>
              <a:stCxn id="47" idx="6"/>
              <a:endCxn id="45" idx="4"/>
            </p:cNvCxnSpPr>
            <p:nvPr/>
          </p:nvCxnSpPr>
          <p:spPr>
            <a:xfrm flipV="1">
              <a:off x="2750823" y="2458761"/>
              <a:ext cx="1133187" cy="157308"/>
            </a:xfrm>
            <a:prstGeom prst="line">
              <a:avLst/>
            </a:prstGeom>
            <a:noFill/>
            <a:ln w="25400" cap="flat">
              <a:solidFill>
                <a:srgbClr val="92D050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AC9FAEE-B8D3-4C4D-B9E1-335EB6F178D1}"/>
                </a:ext>
              </a:extLst>
            </p:cNvPr>
            <p:cNvSpPr/>
            <p:nvPr/>
          </p:nvSpPr>
          <p:spPr>
            <a:xfrm>
              <a:off x="3711392" y="894230"/>
              <a:ext cx="275665" cy="18288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B31493C-9F3D-4550-9A23-3DCF58701C0A}"/>
              </a:ext>
            </a:extLst>
          </p:cNvPr>
          <p:cNvSpPr/>
          <p:nvPr/>
        </p:nvSpPr>
        <p:spPr>
          <a:xfrm>
            <a:off x="533203" y="5652744"/>
            <a:ext cx="3199849" cy="34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Nano Letters,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19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 pitchFamily="34" charset="0"/>
              </a:rPr>
              <a:t>7124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(2019)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Cambria Math" panose="02040503050406030204" pitchFamily="18" charset="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11972</TotalTime>
  <Words>225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Interlayer Tuning of Electronic Band-Offsets in Mixed-Dimensional Heterojunctions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 Y Kung</cp:lastModifiedBy>
  <cp:revision>48</cp:revision>
  <cp:lastPrinted>2020-05-14T21:46:51Z</cp:lastPrinted>
  <dcterms:created xsi:type="dcterms:W3CDTF">2016-07-19T18:16:54Z</dcterms:created>
  <dcterms:modified xsi:type="dcterms:W3CDTF">2020-05-14T21:47:09Z</dcterms:modified>
  <cp:category/>
</cp:coreProperties>
</file>