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8" r:id="rId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29" autoAdjust="0"/>
    <p:restoredTop sz="90546" autoAdjust="0"/>
  </p:normalViewPr>
  <p:slideViewPr>
    <p:cSldViewPr snapToGrid="0" snapToObjects="1">
      <p:cViewPr varScale="1">
        <p:scale>
          <a:sx n="118" d="100"/>
          <a:sy n="118" d="100"/>
        </p:scale>
        <p:origin x="2304" y="20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73B3436F-67B8-4E7B-8EED-5183CC62EE71}" type="datetimeFigureOut">
              <a:rPr lang="en-US" smtClean="0"/>
              <a:t>5/15/20</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5E0E8B05-2F41-4787-BC67-A0E394A34AE9}" type="slidenum">
              <a:rPr lang="en-US" smtClean="0"/>
              <a:t>‹#›</a:t>
            </a:fld>
            <a:endParaRPr lang="en-US" dirty="0"/>
          </a:p>
        </p:txBody>
      </p:sp>
    </p:spTree>
    <p:extLst>
      <p:ext uri="{BB962C8B-B14F-4D97-AF65-F5344CB8AC3E}">
        <p14:creationId xmlns:p14="http://schemas.microsoft.com/office/powerpoint/2010/main" val="1113069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For more information, please see the following publication (NU-MRSEC</a:t>
            </a:r>
            <a:r>
              <a:rPr lang="en-US" sz="1200" kern="1200" baseline="0" dirty="0">
                <a:solidFill>
                  <a:schemeClr val="tx1"/>
                </a:solidFill>
                <a:effectLst/>
                <a:latin typeface="+mn-lt"/>
                <a:ea typeface="+mn-ea"/>
                <a:cs typeface="+mn-cs"/>
              </a:rPr>
              <a:t> IRG-1 PIs in </a:t>
            </a:r>
            <a:r>
              <a:rPr lang="en-US" sz="1200" b="1" kern="1200" baseline="0" dirty="0">
                <a:solidFill>
                  <a:schemeClr val="tx1"/>
                </a:solidFill>
                <a:effectLst/>
                <a:latin typeface="+mn-lt"/>
                <a:ea typeface="+mn-ea"/>
                <a:cs typeface="+mn-cs"/>
              </a:rPr>
              <a:t>bold</a:t>
            </a:r>
            <a:r>
              <a:rPr lang="en-US" sz="1200" kern="1200" baseline="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Shaowei Li,</a:t>
            </a:r>
            <a:r>
              <a:rPr lang="en-US" sz="1200" kern="1200" baseline="300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Chengmei Zhong,</a:t>
            </a:r>
            <a:r>
              <a:rPr lang="en-US" sz="1200" kern="1200" baseline="300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Alex Henning,</a:t>
            </a:r>
            <a:r>
              <a:rPr lang="en-US" sz="1200" kern="1200" baseline="300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Vinod K. Sangwan, Qunfei Zhou, Xiaolong Liu,</a:t>
            </a:r>
            <a:r>
              <a:rPr lang="en-US" sz="1200" kern="1200" baseline="300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Matthew S. Rahn, Spencer A. Wells, Hong Youl Park, Jan Luxa, Zdeněk Sofer, Antonio Facchetti, </a:t>
            </a:r>
            <a:r>
              <a:rPr lang="en-US" sz="1200" b="1" kern="1200" dirty="0">
                <a:solidFill>
                  <a:schemeClr val="tx1"/>
                </a:solidFill>
                <a:effectLst/>
                <a:latin typeface="+mn-lt"/>
                <a:ea typeface="+mn-ea"/>
                <a:cs typeface="+mn-cs"/>
              </a:rPr>
              <a:t>Pierre Darancet</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Tobin J. Marks</a:t>
            </a:r>
            <a:r>
              <a:rPr lang="en-US" sz="1200" kern="1200" dirty="0">
                <a:solidFill>
                  <a:schemeClr val="tx1"/>
                </a:solidFill>
                <a:effectLst/>
                <a:latin typeface="+mn-lt"/>
                <a:ea typeface="+mn-ea"/>
                <a:cs typeface="+mn-cs"/>
              </a:rPr>
              <a:t>,</a:t>
            </a:r>
            <a:r>
              <a:rPr lang="en-US" sz="1200" kern="1200" baseline="300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Lincoln J. Lauhon</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Emily A. Weiss</a:t>
            </a:r>
            <a:r>
              <a:rPr lang="en-US" sz="1200" kern="1200" dirty="0">
                <a:solidFill>
                  <a:schemeClr val="tx1"/>
                </a:solidFill>
                <a:effectLst/>
                <a:latin typeface="+mn-lt"/>
                <a:ea typeface="+mn-ea"/>
                <a:cs typeface="+mn-cs"/>
              </a:rPr>
              <a:t>, and </a:t>
            </a:r>
            <a:r>
              <a:rPr lang="en-US" sz="1200" b="1" kern="1200" dirty="0">
                <a:solidFill>
                  <a:schemeClr val="tx1"/>
                </a:solidFill>
                <a:effectLst/>
                <a:latin typeface="+mn-lt"/>
                <a:ea typeface="+mn-ea"/>
                <a:cs typeface="+mn-cs"/>
              </a:rPr>
              <a:t>Mark C. Hersam</a:t>
            </a:r>
            <a:r>
              <a:rPr lang="en-US" sz="1200" kern="1200" dirty="0">
                <a:solidFill>
                  <a:schemeClr val="tx1"/>
                </a:solidFill>
                <a:effectLst/>
                <a:latin typeface="+mn-lt"/>
                <a:ea typeface="+mn-ea"/>
                <a:cs typeface="+mn-cs"/>
              </a:rPr>
              <a:t>, “Molecular-Scale Characterization of Photoinduced Charge Separation in Mixed-Dimensional InSe-Organic van der Waals Heterostructures,” </a:t>
            </a:r>
            <a:r>
              <a:rPr lang="en-US" sz="1200" i="1" kern="1200" dirty="0">
                <a:solidFill>
                  <a:schemeClr val="tx1"/>
                </a:solidFill>
                <a:effectLst/>
                <a:latin typeface="+mn-lt"/>
                <a:ea typeface="+mn-ea"/>
                <a:cs typeface="+mn-cs"/>
              </a:rPr>
              <a:t>ACS Nano</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14</a:t>
            </a:r>
            <a:r>
              <a:rPr lang="en-US" sz="1200" b="0" kern="1200" dirty="0">
                <a:solidFill>
                  <a:schemeClr val="tx1"/>
                </a:solidFill>
                <a:effectLst/>
                <a:latin typeface="+mn-lt"/>
                <a:ea typeface="+mn-ea"/>
                <a:cs typeface="+mn-cs"/>
              </a:rPr>
              <a:t>, 3509 </a:t>
            </a:r>
            <a:r>
              <a:rPr lang="en-US" sz="1200" kern="1200" dirty="0">
                <a:solidFill>
                  <a:schemeClr val="tx1"/>
                </a:solidFill>
                <a:effectLst/>
                <a:latin typeface="+mn-lt"/>
                <a:ea typeface="+mn-ea"/>
                <a:cs typeface="+mn-cs"/>
              </a:rPr>
              <a:t>(2020).</a:t>
            </a:r>
            <a:endParaRPr lang="en-US" u="sng" dirty="0"/>
          </a:p>
        </p:txBody>
      </p:sp>
      <p:sp>
        <p:nvSpPr>
          <p:cNvPr id="4" name="Slide Number Placeholder 3"/>
          <p:cNvSpPr>
            <a:spLocks noGrp="1"/>
          </p:cNvSpPr>
          <p:nvPr>
            <p:ph type="sldNum" sz="quarter" idx="10"/>
          </p:nvPr>
        </p:nvSpPr>
        <p:spPr/>
        <p:txBody>
          <a:bodyPr/>
          <a:lstStyle/>
          <a:p>
            <a:fld id="{5E0E8B05-2F41-4787-BC67-A0E394A34AE9}" type="slidenum">
              <a:rPr lang="en-US" smtClean="0"/>
              <a:t>1</a:t>
            </a:fld>
            <a:endParaRPr lang="en-US" dirty="0"/>
          </a:p>
        </p:txBody>
      </p:sp>
    </p:spTree>
    <p:extLst>
      <p:ext uri="{BB962C8B-B14F-4D97-AF65-F5344CB8AC3E}">
        <p14:creationId xmlns:p14="http://schemas.microsoft.com/office/powerpoint/2010/main" val="14381133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9748" y="199529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a:t>Click to edit Master title style</a:t>
            </a:r>
            <a:endParaRPr dirty="0"/>
          </a:p>
        </p:txBody>
      </p:sp>
      <p:sp>
        <p:nvSpPr>
          <p:cNvPr id="3" name="Subtitle 2"/>
          <p:cNvSpPr>
            <a:spLocks noGrp="1"/>
          </p:cNvSpPr>
          <p:nvPr>
            <p:ph type="subTitle" idx="1"/>
          </p:nvPr>
        </p:nvSpPr>
        <p:spPr>
          <a:xfrm>
            <a:off x="1399747" y="3956266"/>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5/15/20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9929" y="-26103"/>
            <a:ext cx="5281622" cy="803189"/>
          </a:xfrm>
        </p:spPr>
        <p:txBody>
          <a:bodyPr/>
          <a:lstStyle>
            <a:lvl1pPr algn="l">
              <a:defRPr sz="2000">
                <a:solidFill>
                  <a:srgbClr val="FFFFFF"/>
                </a:solidFill>
              </a:defRPr>
            </a:lvl1pPr>
          </a:lstStyle>
          <a:p>
            <a:r>
              <a:rPr lang="en-US" dirty="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5/15/20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513" y="25655"/>
            <a:ext cx="5795584" cy="731178"/>
          </a:xfrm>
        </p:spPr>
        <p:txBody>
          <a:bodyPr/>
          <a:lstStyle>
            <a:lvl1pPr algn="l">
              <a:defRPr sz="2400">
                <a:solidFill>
                  <a:schemeClr val="bg1"/>
                </a:solidFill>
              </a:defRPr>
            </a:lvl1pPr>
          </a:lstStyle>
          <a:p>
            <a:r>
              <a:rPr lang="en-US" dirty="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p:txBody>
          <a:bodyPr/>
          <a:lstStyle/>
          <a:p>
            <a:fld id="{DAA67AA0-DEF6-D741-AF0E-1BCF8203E1C0}" type="datetimeFigureOut">
              <a:rPr lang="en-US" smtClean="0"/>
              <a:t>5/15/20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A67AA0-DEF6-D741-AF0E-1BCF8203E1C0}" type="datetimeFigureOut">
              <a:rPr lang="en-US" smtClean="0"/>
              <a:t>5/15/20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t>5/15/20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image" Target="../media/image2.jpeg"/><Relationship Id="rId12"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6.jpg"/><Relationship Id="rId5" Type="http://schemas.openxmlformats.org/officeDocument/2006/relationships/slideLayout" Target="../slideLayouts/slideLayout5.xml"/><Relationship Id="rId10" Type="http://schemas.openxmlformats.org/officeDocument/2006/relationships/image" Target="../media/image5.jpeg"/><Relationship Id="rId4" Type="http://schemas.openxmlformats.org/officeDocument/2006/relationships/slideLayout" Target="../slideLayouts/slideLayout4.xml"/><Relationship Id="rId9"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t>5/15/20</a:t>
            </a:fld>
            <a:endParaRPr lang="en-US" dirty="0"/>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t>‹#›</a:t>
            </a:fld>
            <a:endParaRPr lang="en-US" dirty="0"/>
          </a:p>
        </p:txBody>
      </p:sp>
      <p:pic>
        <p:nvPicPr>
          <p:cNvPr id="7" name="Picture 6" descr="DMR Templates BMAT.jpg"/>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8" name="Picture 7" descr="DMR Templates MMN.jpg"/>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9" name="Picture 8" descr="DMR Templates CER.jpg"/>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0" name="Picture 9" descr="DMR Templates CMMT.jpg"/>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1" name="Picture 10" descr="DMR Templates D.jpg"/>
          <p:cNvPicPr>
            <a:picLocks noChangeAspect="1"/>
          </p:cNvPicPr>
          <p:nvPr userDrawn="1"/>
        </p:nvPicPr>
        <p:blipFill>
          <a:blip r:embed="rId11"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2" name="Picture 11" descr="DMR Templates 88P.jpg"/>
          <p:cNvPicPr>
            <a:picLocks noChangeAspect="1"/>
          </p:cNvPicPr>
          <p:nvPr userDrawn="1"/>
        </p:nvPicPr>
        <p:blipFill>
          <a:blip r:embed="rId1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 id="2147483666" r:id="rId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10.emf"/><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6541" y="61450"/>
            <a:ext cx="4795429" cy="803867"/>
          </a:xfrm>
        </p:spPr>
        <p:txBody>
          <a:bodyPr anchor="ctr"/>
          <a:lstStyle/>
          <a:p>
            <a:pPr algn="ctr"/>
            <a:r>
              <a:rPr lang="nl-NL" sz="2200" b="1" dirty="0">
                <a:solidFill>
                  <a:schemeClr val="tx1"/>
                </a:solidFill>
              </a:rPr>
              <a:t>Mixed-Dimensional InSe-Organic van der Waals Heterostructures</a:t>
            </a:r>
            <a:endParaRPr lang="en-US" sz="2200" b="1" dirty="0">
              <a:solidFill>
                <a:schemeClr val="tx1"/>
              </a:solidFill>
            </a:endParaRPr>
          </a:p>
        </p:txBody>
      </p:sp>
      <p:sp>
        <p:nvSpPr>
          <p:cNvPr id="7" name="Rectangle 6"/>
          <p:cNvSpPr/>
          <p:nvPr/>
        </p:nvSpPr>
        <p:spPr>
          <a:xfrm>
            <a:off x="4371035" y="1076216"/>
            <a:ext cx="4692577" cy="338554"/>
          </a:xfrm>
          <a:prstGeom prst="rect">
            <a:avLst/>
          </a:prstGeom>
        </p:spPr>
        <p:txBody>
          <a:bodyPr wrap="square" anchor="ctr">
            <a:spAutoFit/>
          </a:bodyPr>
          <a:lstStyle/>
          <a:p>
            <a:pPr algn="ctr"/>
            <a:r>
              <a:rPr lang="en-US" sz="1600" b="1" dirty="0">
                <a:solidFill>
                  <a:schemeClr val="bg1"/>
                </a:solidFill>
              </a:rPr>
              <a:t>IRG-1, Northwestern University MRSEC</a:t>
            </a:r>
          </a:p>
        </p:txBody>
      </p:sp>
      <p:sp>
        <p:nvSpPr>
          <p:cNvPr id="8" name="Rectangle 7"/>
          <p:cNvSpPr/>
          <p:nvPr/>
        </p:nvSpPr>
        <p:spPr>
          <a:xfrm>
            <a:off x="152400" y="278718"/>
            <a:ext cx="2759824" cy="369332"/>
          </a:xfrm>
          <a:prstGeom prst="rect">
            <a:avLst/>
          </a:prstGeom>
        </p:spPr>
        <p:txBody>
          <a:bodyPr wrap="square" anchor="ctr">
            <a:spAutoFit/>
          </a:bodyPr>
          <a:lstStyle/>
          <a:p>
            <a:r>
              <a:rPr lang="en-US" b="1" dirty="0">
                <a:solidFill>
                  <a:schemeClr val="bg1"/>
                </a:solidFill>
              </a:rPr>
              <a:t>NSF DMR-1720139</a:t>
            </a:r>
          </a:p>
        </p:txBody>
      </p:sp>
      <p:sp>
        <p:nvSpPr>
          <p:cNvPr id="13" name="Rectangle 12"/>
          <p:cNvSpPr/>
          <p:nvPr/>
        </p:nvSpPr>
        <p:spPr>
          <a:xfrm>
            <a:off x="120092" y="735526"/>
            <a:ext cx="773017" cy="338554"/>
          </a:xfrm>
          <a:prstGeom prst="rect">
            <a:avLst/>
          </a:prstGeom>
        </p:spPr>
        <p:txBody>
          <a:bodyPr wrap="square" anchor="ctr">
            <a:spAutoFit/>
          </a:bodyPr>
          <a:lstStyle/>
          <a:p>
            <a:r>
              <a:rPr lang="en-US" sz="1600" b="1" dirty="0">
                <a:solidFill>
                  <a:srgbClr val="002060"/>
                </a:solidFill>
              </a:rPr>
              <a:t>2020</a:t>
            </a:r>
          </a:p>
        </p:txBody>
      </p:sp>
      <p:sp>
        <p:nvSpPr>
          <p:cNvPr id="16" name="Text Box 28"/>
          <p:cNvSpPr txBox="1">
            <a:spLocks noChangeArrowheads="1"/>
          </p:cNvSpPr>
          <p:nvPr/>
        </p:nvSpPr>
        <p:spPr bwMode="auto">
          <a:xfrm>
            <a:off x="92083" y="1540199"/>
            <a:ext cx="4521907" cy="458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1400" dirty="0"/>
              <a:t>Layered indium selenide (InSe) is an emerging two-dimensional semiconductor that has shown significant promise for high-performance transistors and photodetectors. The range of optoelectronic applications for InSe can potentially be broadened by forming mixed-dimensional van der Waals heterostructures with zero-dimensional molecular systems that are widely employed in organic electronics and photovoltaics. In a 5 PI collaboration within NU-MRSEC IRG-1, photoinduced charge separation is probed between InSe and two organic molecular semiconductors using novel experimental techniques that combine laser illumination with conductive scanning probe microscopy. In addition to providing insight for mixed-dimensional InSe-organic van der Waals heterostructures, this work establishes a general experimental methodology for studying localized charge transfer at the molecular scale that is applicable to other photoactive nanoscale systems. </a:t>
            </a:r>
            <a:endParaRPr lang="en-US" altLang="en-US" sz="1400" dirty="0">
              <a:ea typeface="ＭＳ Ｐゴシック" panose="020B0600070205080204" pitchFamily="34" charset="-128"/>
            </a:endParaRPr>
          </a:p>
          <a:p>
            <a:pPr algn="just" eaLnBrk="1" hangingPunct="1"/>
            <a:endParaRPr lang="en-US" sz="1000" dirty="0">
              <a:ea typeface="ＭＳ Ｐゴシック" panose="020B0600070205080204" pitchFamily="34" charset="-128"/>
            </a:endParaRPr>
          </a:p>
          <a:p>
            <a:pPr algn="ctr" eaLnBrk="1" hangingPunct="1"/>
            <a:r>
              <a:rPr lang="en-US" sz="1600" i="1" dirty="0"/>
              <a:t>ACS Nano</a:t>
            </a:r>
            <a:r>
              <a:rPr lang="en-US" sz="1600" dirty="0"/>
              <a:t>, </a:t>
            </a:r>
            <a:r>
              <a:rPr lang="en-US" sz="1600" b="1" dirty="0"/>
              <a:t>14</a:t>
            </a:r>
            <a:r>
              <a:rPr lang="en-US" sz="1600" dirty="0"/>
              <a:t>, 3509 (2020).</a:t>
            </a:r>
          </a:p>
        </p:txBody>
      </p:sp>
      <p:sp>
        <p:nvSpPr>
          <p:cNvPr id="15" name="Rectangle 2"/>
          <p:cNvSpPr>
            <a:spLocks noChangeArrowheads="1"/>
          </p:cNvSpPr>
          <p:nvPr/>
        </p:nvSpPr>
        <p:spPr bwMode="auto">
          <a:xfrm>
            <a:off x="4711035" y="4740898"/>
            <a:ext cx="426429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sz="1200" dirty="0">
                <a:ea typeface="ＭＳ Ｐゴシック" panose="020B0600070205080204" pitchFamily="34" charset="-128"/>
              </a:rPr>
              <a:t>(a) By combining laser excitation with conductive scanning probe microscopy, photoinduced charge separation is spatially mapped between the 2D inorganic semiconductor InSe and the 0D organic molecular semiconductor C70. (b) Topography and (c) surface photovoltage map of the C70/InSe mixed-dimensional van der Waals heterojunction.</a:t>
            </a:r>
          </a:p>
        </p:txBody>
      </p:sp>
      <p:sp>
        <p:nvSpPr>
          <p:cNvPr id="11" name="Rectangle 37"/>
          <p:cNvSpPr>
            <a:spLocks noChangeArrowheads="1"/>
          </p:cNvSpPr>
          <p:nvPr/>
        </p:nvSpPr>
        <p:spPr bwMode="auto">
          <a:xfrm>
            <a:off x="4665360" y="1677038"/>
            <a:ext cx="4365500" cy="431279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grpSp>
        <p:nvGrpSpPr>
          <p:cNvPr id="5" name="Group 4" descr="(a) By combining laser excitation with conductive scanning probe microscopy, photoinduced charge separation is spatially mapped between the 2D inorganic semiconductor InSe and the 0D organic molecular semiconductor C70. (b) Topography and (c) surface photovoltage map of the C70/InSe mixed-dimensional van der Waals heterojunction." title="Mixed-Dimensional InSe-Organic van der Waals Heterostructures"/>
          <p:cNvGrpSpPr/>
          <p:nvPr/>
        </p:nvGrpSpPr>
        <p:grpSpPr>
          <a:xfrm>
            <a:off x="4677650" y="1677038"/>
            <a:ext cx="4297148" cy="3018252"/>
            <a:chOff x="4677650" y="1677038"/>
            <a:chExt cx="4297148" cy="3018252"/>
          </a:xfrm>
        </p:grpSpPr>
        <p:grpSp>
          <p:nvGrpSpPr>
            <p:cNvPr id="3" name="Group 2"/>
            <p:cNvGrpSpPr/>
            <p:nvPr/>
          </p:nvGrpSpPr>
          <p:grpSpPr>
            <a:xfrm>
              <a:off x="6455869" y="1677038"/>
              <a:ext cx="2518929" cy="3018252"/>
              <a:chOff x="6180227" y="1677038"/>
              <a:chExt cx="2794571" cy="3348534"/>
            </a:xfrm>
          </p:grpSpPr>
          <p:pic>
            <p:nvPicPr>
              <p:cNvPr id="21" name="image5.png"/>
              <p:cNvPicPr/>
              <p:nvPr/>
            </p:nvPicPr>
            <p:blipFill rotWithShape="1">
              <a:blip r:embed="rId3" cstate="print">
                <a:extLst>
                  <a:ext uri="{28A0092B-C50C-407E-A947-70E740481C1C}">
                    <a14:useLocalDpi xmlns:a14="http://schemas.microsoft.com/office/drawing/2010/main"/>
                  </a:ext>
                </a:extLst>
              </a:blip>
              <a:srcRect/>
              <a:stretch/>
            </p:blipFill>
            <p:spPr>
              <a:xfrm>
                <a:off x="6180227" y="1677038"/>
                <a:ext cx="2794571" cy="1724251"/>
              </a:xfrm>
              <a:prstGeom prst="rect">
                <a:avLst/>
              </a:prstGeom>
              <a:ln/>
            </p:spPr>
          </p:pic>
          <p:pic>
            <p:nvPicPr>
              <p:cNvPr id="22" name="image5.png"/>
              <p:cNvPicPr/>
              <p:nvPr/>
            </p:nvPicPr>
            <p:blipFill rotWithShape="1">
              <a:blip r:embed="rId4" cstate="print">
                <a:extLst>
                  <a:ext uri="{28A0092B-C50C-407E-A947-70E740481C1C}">
                    <a14:useLocalDpi xmlns:a14="http://schemas.microsoft.com/office/drawing/2010/main"/>
                  </a:ext>
                </a:extLst>
              </a:blip>
              <a:srcRect r="-558"/>
              <a:stretch/>
            </p:blipFill>
            <p:spPr>
              <a:xfrm>
                <a:off x="6221324" y="3320904"/>
                <a:ext cx="2753474" cy="1704668"/>
              </a:xfrm>
              <a:prstGeom prst="rect">
                <a:avLst/>
              </a:prstGeom>
              <a:ln/>
            </p:spPr>
          </p:pic>
        </p:grpSp>
        <p:pic>
          <p:nvPicPr>
            <p:cNvPr id="23" name="Picture 22"/>
            <p:cNvPicPr/>
            <p:nvPr/>
          </p:nvPicPr>
          <p:blipFill rotWithShape="1">
            <a:blip r:embed="rId5" cstate="print">
              <a:extLst>
                <a:ext uri="{28A0092B-C50C-407E-A947-70E740481C1C}">
                  <a14:useLocalDpi xmlns:a14="http://schemas.microsoft.com/office/drawing/2010/main"/>
                </a:ext>
              </a:extLst>
            </a:blip>
            <a:srcRect l="994" r="66568"/>
            <a:stretch/>
          </p:blipFill>
          <p:spPr bwMode="auto">
            <a:xfrm>
              <a:off x="4731583" y="1714860"/>
              <a:ext cx="1740254" cy="2980430"/>
            </a:xfrm>
            <a:prstGeom prst="rect">
              <a:avLst/>
            </a:prstGeom>
            <a:noFill/>
            <a:ln>
              <a:noFill/>
            </a:ln>
          </p:spPr>
        </p:pic>
        <p:sp>
          <p:nvSpPr>
            <p:cNvPr id="4" name="TextBox 3"/>
            <p:cNvSpPr txBox="1"/>
            <p:nvPr/>
          </p:nvSpPr>
          <p:spPr>
            <a:xfrm>
              <a:off x="4677650" y="1716055"/>
              <a:ext cx="466794" cy="369332"/>
            </a:xfrm>
            <a:prstGeom prst="rect">
              <a:avLst/>
            </a:prstGeom>
            <a:noFill/>
          </p:spPr>
          <p:txBody>
            <a:bodyPr wrap="none" rtlCol="0">
              <a:spAutoFit/>
            </a:bodyPr>
            <a:lstStyle/>
            <a:p>
              <a:r>
                <a:rPr lang="en-US" b="1" dirty="0"/>
                <a:t>(a)</a:t>
              </a:r>
            </a:p>
          </p:txBody>
        </p:sp>
        <p:sp>
          <p:nvSpPr>
            <p:cNvPr id="24" name="TextBox 23"/>
            <p:cNvSpPr txBox="1"/>
            <p:nvPr/>
          </p:nvSpPr>
          <p:spPr>
            <a:xfrm>
              <a:off x="6486690" y="1714611"/>
              <a:ext cx="479618" cy="369332"/>
            </a:xfrm>
            <a:prstGeom prst="rect">
              <a:avLst/>
            </a:prstGeom>
            <a:noFill/>
          </p:spPr>
          <p:txBody>
            <a:bodyPr wrap="none" rtlCol="0">
              <a:spAutoFit/>
            </a:bodyPr>
            <a:lstStyle/>
            <a:p>
              <a:r>
                <a:rPr lang="en-US" b="1" dirty="0">
                  <a:solidFill>
                    <a:schemeClr val="bg1"/>
                  </a:solidFill>
                </a:rPr>
                <a:t>(b)</a:t>
              </a:r>
            </a:p>
          </p:txBody>
        </p:sp>
        <p:sp>
          <p:nvSpPr>
            <p:cNvPr id="30" name="TextBox 29"/>
            <p:cNvSpPr txBox="1"/>
            <p:nvPr/>
          </p:nvSpPr>
          <p:spPr>
            <a:xfrm>
              <a:off x="6482540" y="3171368"/>
              <a:ext cx="466794" cy="369332"/>
            </a:xfrm>
            <a:prstGeom prst="rect">
              <a:avLst/>
            </a:prstGeom>
            <a:noFill/>
          </p:spPr>
          <p:txBody>
            <a:bodyPr wrap="none" rtlCol="0">
              <a:spAutoFit/>
            </a:bodyPr>
            <a:lstStyle/>
            <a:p>
              <a:r>
                <a:rPr lang="en-US" b="1" dirty="0"/>
                <a:t>(c)</a:t>
              </a:r>
            </a:p>
          </p:txBody>
        </p:sp>
      </p:grpSp>
    </p:spTree>
    <p:extLst>
      <p:ext uri="{BB962C8B-B14F-4D97-AF65-F5344CB8AC3E}">
        <p14:creationId xmlns:p14="http://schemas.microsoft.com/office/powerpoint/2010/main" val="32431732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Breeze.thmx</Template>
  <TotalTime>11969</TotalTime>
  <Words>322</Words>
  <Application>Microsoft Macintosh PowerPoint</Application>
  <PresentationFormat>On-screen Show (4:3)</PresentationFormat>
  <Paragraphs>13</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News Gothic MT</vt:lpstr>
      <vt:lpstr>Wingdings 2</vt:lpstr>
      <vt:lpstr>Breeze</vt:lpstr>
      <vt:lpstr>Mixed-Dimensional InSe-Organic van der Waals Heterostructures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rob</dc:creator>
  <cp:keywords/>
  <dc:description/>
  <cp:lastModifiedBy>William Y Kung</cp:lastModifiedBy>
  <cp:revision>44</cp:revision>
  <cp:lastPrinted>2016-08-01T15:14:13Z</cp:lastPrinted>
  <dcterms:created xsi:type="dcterms:W3CDTF">2016-07-19T18:16:54Z</dcterms:created>
  <dcterms:modified xsi:type="dcterms:W3CDTF">2020-05-15T13:39:27Z</dcterms:modified>
  <cp:category/>
</cp:coreProperties>
</file>