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9121" autoAdjust="0"/>
  </p:normalViewPr>
  <p:slideViewPr>
    <p:cSldViewPr snapToGrid="0" snapToObjects="1">
      <p:cViewPr varScale="1">
        <p:scale>
          <a:sx n="103" d="100"/>
          <a:sy n="103" d="100"/>
        </p:scale>
        <p:origin x="188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3CFDC5-983D-41E0-BCD7-6B9CD067AC54}" type="datetimeFigureOut">
              <a:rPr lang="en-US" smtClean="0"/>
              <a:t>6/13/17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2DD0B8-208C-4108-A82C-9FF4AF23DD67}" type="slidenum">
              <a:rPr lang="en-US" smtClean="0"/>
              <a:t>‹#›</a:t>
            </a:fld>
            <a:endParaRPr lang="en-US" dirty="0"/>
          </a:p>
        </p:txBody>
      </p:sp>
    </p:spTree>
    <p:extLst>
      <p:ext uri="{BB962C8B-B14F-4D97-AF65-F5344CB8AC3E}">
        <p14:creationId xmlns:p14="http://schemas.microsoft.com/office/powerpoint/2010/main" val="6374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a:t>
            </a:r>
            <a:r>
              <a:rPr lang="en-US" baseline="0" dirty="0" smtClean="0"/>
              <a:t> details, please see the following publication: </a:t>
            </a:r>
            <a:r>
              <a:rPr lang="en-US" sz="1200" kern="1200" dirty="0" smtClean="0">
                <a:solidFill>
                  <a:schemeClr val="tx1"/>
                </a:solidFill>
                <a:effectLst/>
                <a:latin typeface="+mn-lt"/>
                <a:ea typeface="+mn-ea"/>
                <a:cs typeface="+mn-cs"/>
              </a:rPr>
              <a:t>H. N. Arnold, C. D. Cress, J. J. McMorrow, S. W. Schmucker, V. K. Sangwan, L. Jaber-Ansari, R. Kumar, K. P. Puntambekar, K. A. Luck, </a:t>
            </a:r>
            <a:r>
              <a:rPr lang="en-US" sz="1200" b="0" kern="1200" dirty="0" smtClean="0">
                <a:solidFill>
                  <a:schemeClr val="tx1"/>
                </a:solidFill>
                <a:effectLst/>
                <a:latin typeface="+mn-lt"/>
                <a:ea typeface="+mn-ea"/>
                <a:cs typeface="+mn-cs"/>
              </a:rPr>
              <a:t>T. J. Marks</a:t>
            </a:r>
            <a:r>
              <a:rPr lang="en-US" sz="1200" kern="1200" dirty="0" smtClean="0">
                <a:solidFill>
                  <a:schemeClr val="tx1"/>
                </a:solidFill>
                <a:effectLst/>
                <a:latin typeface="+mn-lt"/>
                <a:ea typeface="+mn-ea"/>
                <a:cs typeface="+mn-cs"/>
              </a:rPr>
              <a:t>, and </a:t>
            </a:r>
            <a:r>
              <a:rPr lang="en-US" sz="1200" b="0" kern="1200" dirty="0" smtClean="0">
                <a:solidFill>
                  <a:schemeClr val="tx1"/>
                </a:solidFill>
                <a:effectLst/>
                <a:latin typeface="+mn-lt"/>
                <a:ea typeface="+mn-ea"/>
                <a:cs typeface="+mn-cs"/>
              </a:rPr>
              <a:t>M. C. Hersam</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ACS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Appl. Mater. Interfaces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5058-5064 (2016).</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latin typeface="Arial" panose="020B0604020202020204" pitchFamily="34" charset="0"/>
                <a:cs typeface="Arial" panose="020B0604020202020204" pitchFamily="34" charset="0"/>
              </a:rPr>
              <a:t>This project is a collaboration between Mark Hersam</a:t>
            </a:r>
            <a:r>
              <a:rPr lang="en-US" altLang="ko-KR" baseline="0" dirty="0" smtClean="0">
                <a:latin typeface="Arial" panose="020B0604020202020204" pitchFamily="34" charset="0"/>
                <a:cs typeface="Arial" panose="020B0604020202020204" pitchFamily="34" charset="0"/>
              </a:rPr>
              <a:t> </a:t>
            </a:r>
            <a:r>
              <a:rPr lang="en-US" altLang="ko-KR" dirty="0" smtClean="0">
                <a:latin typeface="Arial" panose="020B0604020202020204" pitchFamily="34" charset="0"/>
                <a:cs typeface="Arial" panose="020B0604020202020204" pitchFamily="34" charset="0"/>
              </a:rPr>
              <a:t>and Tobin</a:t>
            </a:r>
            <a:r>
              <a:rPr lang="en-US" altLang="ko-KR" baseline="0" dirty="0" smtClean="0">
                <a:latin typeface="Arial" panose="020B0604020202020204" pitchFamily="34" charset="0"/>
                <a:cs typeface="Arial" panose="020B0604020202020204" pitchFamily="34" charset="0"/>
              </a:rPr>
              <a:t> Marks </a:t>
            </a:r>
            <a:r>
              <a:rPr lang="en-US" altLang="ko-KR" dirty="0" smtClean="0">
                <a:latin typeface="Arial" panose="020B0604020202020204" pitchFamily="34" charset="0"/>
                <a:cs typeface="Arial" panose="020B0604020202020204" pitchFamily="34" charset="0"/>
              </a:rPr>
              <a:t>of Northwestern University MRSEC IRG 3</a:t>
            </a:r>
            <a:r>
              <a:rPr lang="en-US" altLang="ko-KR" baseline="0" dirty="0" smtClean="0">
                <a:latin typeface="Arial" panose="020B0604020202020204" pitchFamily="34" charset="0"/>
                <a:cs typeface="Arial" panose="020B0604020202020204" pitchFamily="34" charset="0"/>
              </a:rPr>
              <a:t> in addition to Cory Cress of the Naval Research Laboratory.</a:t>
            </a:r>
            <a:endParaRPr lang="en-US" altLang="ko-KR"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2DD0B8-208C-4108-A82C-9FF4AF23DD67}" type="slidenum">
              <a:rPr lang="en-US" smtClean="0"/>
              <a:t>1</a:t>
            </a:fld>
            <a:endParaRPr lang="en-US" dirty="0"/>
          </a:p>
        </p:txBody>
      </p:sp>
    </p:spTree>
    <p:extLst>
      <p:ext uri="{BB962C8B-B14F-4D97-AF65-F5344CB8AC3E}">
        <p14:creationId xmlns:p14="http://schemas.microsoft.com/office/powerpoint/2010/main" val="144789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6/13/17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585" y="110532"/>
            <a:ext cx="5463210" cy="803867"/>
          </a:xfrm>
        </p:spPr>
        <p:txBody>
          <a:bodyPr anchor="ctr"/>
          <a:lstStyle/>
          <a:p>
            <a:pPr algn="ctr"/>
            <a:r>
              <a:rPr lang="en-US" b="1" dirty="0" smtClean="0">
                <a:solidFill>
                  <a:schemeClr val="tx1"/>
                </a:solidFill>
              </a:rPr>
              <a:t>Radiation-Hard Graphene Electronic Devices via Hybrid Dielectrics</a:t>
            </a:r>
            <a:endParaRPr lang="en-US" b="1" dirty="0">
              <a:solidFill>
                <a:schemeClr val="tx1"/>
              </a:solidFill>
            </a:endParaRPr>
          </a:p>
        </p:txBody>
      </p:sp>
      <p:sp>
        <p:nvSpPr>
          <p:cNvPr id="7" name="Rectangle 6"/>
          <p:cNvSpPr/>
          <p:nvPr/>
        </p:nvSpPr>
        <p:spPr>
          <a:xfrm>
            <a:off x="4314093" y="1106993"/>
            <a:ext cx="4876800" cy="276999"/>
          </a:xfrm>
          <a:prstGeom prst="rect">
            <a:avLst/>
          </a:prstGeom>
        </p:spPr>
        <p:txBody>
          <a:bodyPr wrap="square" anchor="ctr">
            <a:spAutoFit/>
          </a:bodyPr>
          <a:lstStyle/>
          <a:p>
            <a:r>
              <a:rPr lang="en-US" sz="1200" b="1" dirty="0" smtClean="0">
                <a:solidFill>
                  <a:schemeClr val="bg1"/>
                </a:solidFill>
              </a:rPr>
              <a:t>Mark Hersam and Tobin Marks, Northwestern University MRSEC</a:t>
            </a:r>
            <a:endParaRPr lang="en-US" sz="1200" b="1" dirty="0">
              <a:solidFill>
                <a:schemeClr val="bg1"/>
              </a:solidFill>
            </a:endParaRPr>
          </a:p>
        </p:txBody>
      </p:sp>
      <p:sp>
        <p:nvSpPr>
          <p:cNvPr id="8" name="Rectangle 7"/>
          <p:cNvSpPr/>
          <p:nvPr/>
        </p:nvSpPr>
        <p:spPr>
          <a:xfrm>
            <a:off x="53247" y="305124"/>
            <a:ext cx="2759824" cy="338554"/>
          </a:xfrm>
          <a:prstGeom prst="rect">
            <a:avLst/>
          </a:prstGeom>
        </p:spPr>
        <p:txBody>
          <a:bodyPr wrap="square" anchor="ctr">
            <a:spAutoFit/>
          </a:bodyPr>
          <a:lstStyle/>
          <a:p>
            <a:r>
              <a:rPr lang="en-US" sz="1600" b="1" dirty="0" smtClean="0">
                <a:solidFill>
                  <a:schemeClr val="bg1"/>
                </a:solidFill>
              </a:rPr>
              <a:t>NSF-MRSEC DMR-1121262</a:t>
            </a:r>
            <a:endParaRPr lang="en-US" sz="1600" b="1" dirty="0">
              <a:solidFill>
                <a:schemeClr val="bg1"/>
              </a:solidFill>
            </a:endParaRPr>
          </a:p>
        </p:txBody>
      </p:sp>
      <p:sp>
        <p:nvSpPr>
          <p:cNvPr id="9" name="Text Box 28"/>
          <p:cNvSpPr txBox="1">
            <a:spLocks noChangeArrowheads="1"/>
          </p:cNvSpPr>
          <p:nvPr/>
        </p:nvSpPr>
        <p:spPr bwMode="auto">
          <a:xfrm>
            <a:off x="339970" y="1683943"/>
            <a:ext cx="432343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Solution-processed semiconductor and dielectric materials are attractive for </a:t>
            </a:r>
            <a:r>
              <a:rPr lang="en-US" sz="1400" dirty="0" smtClean="0"/>
              <a:t>satellite technology due to their </a:t>
            </a:r>
            <a:r>
              <a:rPr lang="en-US" sz="1400" dirty="0"/>
              <a:t>light-weight, </a:t>
            </a:r>
            <a:r>
              <a:rPr lang="en-US" sz="1400" dirty="0" smtClean="0"/>
              <a:t>low-voltage operation, and mechanical robustness, </a:t>
            </a:r>
            <a:r>
              <a:rPr lang="en-US" sz="1400" dirty="0"/>
              <a:t>but their response to ionizing radiation environments is not well understood. </a:t>
            </a:r>
            <a:r>
              <a:rPr lang="en-US" sz="1400" dirty="0" smtClean="0"/>
              <a:t>In this study, the </a:t>
            </a:r>
            <a:r>
              <a:rPr lang="en-US" sz="1400" dirty="0"/>
              <a:t>radiation response of graphene field-effect transistors employing </a:t>
            </a:r>
            <a:r>
              <a:rPr lang="en-US" sz="1400" dirty="0" smtClean="0"/>
              <a:t>hybrid organic/inorganic </a:t>
            </a:r>
            <a:r>
              <a:rPr lang="en-US" sz="1400" dirty="0"/>
              <a:t>solution-processed zirconia self-assembled nanodielectrics (Zr-SANDs) </a:t>
            </a:r>
            <a:r>
              <a:rPr lang="en-US" sz="1400" dirty="0" smtClean="0"/>
              <a:t>are quantified. Competing degradation mechanisms are found in the organic versus the inorganic dielectric layers, which enables the overall radiation response to be minimized by varying the relative thickness of these constituent layers. </a:t>
            </a:r>
            <a:r>
              <a:rPr lang="en-US" sz="1400" dirty="0"/>
              <a:t>This </a:t>
            </a:r>
            <a:r>
              <a:rPr lang="en-US" sz="1400" dirty="0" smtClean="0"/>
              <a:t>work </a:t>
            </a:r>
            <a:r>
              <a:rPr lang="en-US" sz="1400" dirty="0"/>
              <a:t>thus establishes that the radiation response of graphene </a:t>
            </a:r>
            <a:r>
              <a:rPr lang="en-US" sz="1400" dirty="0" smtClean="0"/>
              <a:t>electronic devices </a:t>
            </a:r>
            <a:r>
              <a:rPr lang="en-US" sz="1400" dirty="0"/>
              <a:t>can be tailored to achieve a desired radiation sensitivity by incorporating hybrid </a:t>
            </a:r>
            <a:r>
              <a:rPr lang="en-US" sz="1400" dirty="0" smtClean="0"/>
              <a:t>organic/inorganic </a:t>
            </a:r>
            <a:r>
              <a:rPr lang="en-US" sz="1400" dirty="0"/>
              <a:t>gate dielectrics.</a:t>
            </a:r>
            <a:endParaRPr lang="en-US" sz="1400" dirty="0" smtClean="0"/>
          </a:p>
          <a:p>
            <a:pPr algn="just" eaLnBrk="1" hangingPunct="1"/>
            <a:endParaRPr lang="en-US" sz="1000" dirty="0"/>
          </a:p>
          <a:p>
            <a:pPr algn="ctr" eaLnBrk="1" hangingPunct="1"/>
            <a:r>
              <a:rPr lang="en-US" sz="1400" i="1" dirty="0"/>
              <a:t>ACS</a:t>
            </a:r>
            <a:r>
              <a:rPr lang="en-US" sz="1400" dirty="0"/>
              <a:t> </a:t>
            </a:r>
            <a:r>
              <a:rPr lang="en-US" sz="1400" i="1" dirty="0"/>
              <a:t>Appl. Mater. Interfaces</a:t>
            </a:r>
            <a:r>
              <a:rPr lang="en-US" sz="1400" dirty="0"/>
              <a:t>, </a:t>
            </a:r>
            <a:r>
              <a:rPr lang="en-US" sz="1400" b="1" dirty="0"/>
              <a:t>8</a:t>
            </a:r>
            <a:r>
              <a:rPr lang="en-US" sz="1400" dirty="0"/>
              <a:t>, </a:t>
            </a:r>
            <a:r>
              <a:rPr lang="en-US" sz="1400" dirty="0" smtClean="0"/>
              <a:t>5058 </a:t>
            </a:r>
            <a:r>
              <a:rPr lang="en-US" sz="1400" dirty="0"/>
              <a:t>(2016).</a:t>
            </a:r>
          </a:p>
        </p:txBody>
      </p:sp>
      <p:sp>
        <p:nvSpPr>
          <p:cNvPr id="11" name="Rectangle 37"/>
          <p:cNvSpPr>
            <a:spLocks noChangeArrowheads="1"/>
          </p:cNvSpPr>
          <p:nvPr/>
        </p:nvSpPr>
        <p:spPr bwMode="auto">
          <a:xfrm>
            <a:off x="5005753" y="1707187"/>
            <a:ext cx="3681048"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 name="Rectangle 2"/>
          <p:cNvSpPr/>
          <p:nvPr/>
        </p:nvSpPr>
        <p:spPr>
          <a:xfrm>
            <a:off x="5005753" y="5370920"/>
            <a:ext cx="3681048" cy="523220"/>
          </a:xfrm>
          <a:prstGeom prst="rect">
            <a:avLst/>
          </a:prstGeom>
        </p:spPr>
        <p:txBody>
          <a:bodyPr wrap="square">
            <a:spAutoFit/>
          </a:bodyPr>
          <a:lstStyle/>
          <a:p>
            <a:pPr algn="ctr"/>
            <a:r>
              <a:rPr lang="en-US" sz="1400" dirty="0" smtClean="0">
                <a:latin typeface="Arial" panose="020B0604020202020204" pitchFamily="34" charset="0"/>
                <a:ea typeface="Calibri" panose="020F0502020204030204" pitchFamily="34" charset="0"/>
                <a:cs typeface="Arial" panose="020B0604020202020204" pitchFamily="34" charset="0"/>
              </a:rPr>
              <a:t>Radiation-hard graphene transistors are enabled by integration with hybrid Zr-SAND.</a:t>
            </a:r>
            <a:endParaRPr lang="en-US" sz="1400" dirty="0">
              <a:latin typeface="Arial" panose="020B0604020202020204" pitchFamily="34" charset="0"/>
              <a:cs typeface="Arial" panose="020B0604020202020204" pitchFamily="34" charset="0"/>
            </a:endParaRPr>
          </a:p>
        </p:txBody>
      </p:sp>
      <p:grpSp>
        <p:nvGrpSpPr>
          <p:cNvPr id="4" name="Group 3" descr="Schematic of a graphene field-effect transistor that is integrated with a zirconia-based self-assembled nanodielectric (Zr-SAND).  By varying the relative thicknesses of the organic and inorganic layers in Zr-SAND, the radition response of the graphene field-effect transistor is minimized." title="Radiation-hard graphene field-effect transistors"/>
          <p:cNvGrpSpPr/>
          <p:nvPr/>
        </p:nvGrpSpPr>
        <p:grpSpPr>
          <a:xfrm>
            <a:off x="5242592" y="1860073"/>
            <a:ext cx="3207370" cy="3510847"/>
            <a:chOff x="5192039" y="1754079"/>
            <a:chExt cx="3112311" cy="3406794"/>
          </a:xfrm>
        </p:grpSpPr>
        <p:grpSp>
          <p:nvGrpSpPr>
            <p:cNvPr id="13" name="Group 12"/>
            <p:cNvGrpSpPr/>
            <p:nvPr/>
          </p:nvGrpSpPr>
          <p:grpSpPr>
            <a:xfrm>
              <a:off x="5192040" y="1754079"/>
              <a:ext cx="3112310" cy="1454148"/>
              <a:chOff x="3404091" y="1016143"/>
              <a:chExt cx="5786946" cy="2703802"/>
            </a:xfrm>
          </p:grpSpPr>
          <p:pic>
            <p:nvPicPr>
              <p:cNvPr id="15" name="Picture 14" descr="Figure 1.png"/>
              <p:cNvPicPr/>
              <p:nvPr/>
            </p:nvPicPr>
            <p:blipFill rotWithShape="1">
              <a:blip r:embed="rId3" cstate="print">
                <a:extLst>
                  <a:ext uri="{28A0092B-C50C-407E-A947-70E740481C1C}">
                    <a14:useLocalDpi xmlns:a14="http://schemas.microsoft.com/office/drawing/2010/main"/>
                  </a:ext>
                </a:extLst>
              </a:blip>
              <a:srcRect/>
              <a:stretch/>
            </p:blipFill>
            <p:spPr bwMode="auto">
              <a:xfrm>
                <a:off x="3404091" y="1016143"/>
                <a:ext cx="5786946" cy="2693411"/>
              </a:xfrm>
              <a:prstGeom prst="rect">
                <a:avLst/>
              </a:prstGeom>
              <a:ln>
                <a:noFill/>
              </a:ln>
              <a:extLst>
                <a:ext uri="{53640926-AAD7-44D8-BBD7-CCE9431645EC}">
                  <a14:shadowObscured xmlns:a14="http://schemas.microsoft.com/office/drawing/2010/main"/>
                </a:ext>
              </a:extLst>
            </p:spPr>
          </p:pic>
          <p:sp>
            <p:nvSpPr>
              <p:cNvPr id="16" name="Rectangle 15"/>
              <p:cNvSpPr/>
              <p:nvPr/>
            </p:nvSpPr>
            <p:spPr>
              <a:xfrm>
                <a:off x="3636818" y="3460173"/>
                <a:ext cx="270164" cy="249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155873" y="3470564"/>
                <a:ext cx="270164" cy="249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p:nvPr/>
          </p:nvPicPr>
          <p:blipFill rotWithShape="1">
            <a:blip r:embed="rId4" cstate="print">
              <a:extLst>
                <a:ext uri="{28A0092B-C50C-407E-A947-70E740481C1C}">
                  <a14:useLocalDpi xmlns:a14="http://schemas.microsoft.com/office/drawing/2010/main"/>
                </a:ext>
              </a:extLst>
            </a:blip>
            <a:srcRect/>
            <a:stretch/>
          </p:blipFill>
          <p:spPr>
            <a:xfrm>
              <a:off x="5192039" y="3173058"/>
              <a:ext cx="3112310" cy="1987815"/>
            </a:xfrm>
            <a:prstGeom prst="rect">
              <a:avLst/>
            </a:prstGeom>
          </p:spPr>
        </p:pic>
      </p:gr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11832</TotalTime>
  <Words>276</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Wingdings 2</vt:lpstr>
      <vt:lpstr>맑은 고딕</vt:lpstr>
      <vt:lpstr>Breeze</vt:lpstr>
      <vt:lpstr>Radiation-Hard Graphene Electronic Devices via Hybrid Dielectrics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29</cp:revision>
  <cp:lastPrinted>2016-08-01T15:14:13Z</cp:lastPrinted>
  <dcterms:created xsi:type="dcterms:W3CDTF">2016-07-19T18:16:54Z</dcterms:created>
  <dcterms:modified xsi:type="dcterms:W3CDTF">2017-06-13T15:11:44Z</dcterms:modified>
  <cp:category/>
</cp:coreProperties>
</file>