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2" autoAdjust="0"/>
    <p:restoredTop sz="80924" autoAdjust="0"/>
  </p:normalViewPr>
  <p:slideViewPr>
    <p:cSldViewPr snapToGrid="0" snapToObjects="1">
      <p:cViewPr varScale="1">
        <p:scale>
          <a:sx n="93" d="100"/>
          <a:sy n="93" d="100"/>
        </p:scale>
        <p:origin x="184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AF0BA9F-E379-41AB-83EE-05A5AC873129}" type="datetimeFigureOut">
              <a:rPr lang="en-US" smtClean="0"/>
              <a:t>6/13/17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1772E51-A302-4397-AAA9-1963070BBDFD}" type="slidenum">
              <a:rPr lang="en-US" smtClean="0"/>
              <a:t>‹#›</a:t>
            </a:fld>
            <a:endParaRPr lang="en-US"/>
          </a:p>
        </p:txBody>
      </p:sp>
    </p:spTree>
    <p:extLst>
      <p:ext uri="{BB962C8B-B14F-4D97-AF65-F5344CB8AC3E}">
        <p14:creationId xmlns:p14="http://schemas.microsoft.com/office/powerpoint/2010/main" val="263947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P-type sorted semiconducting single-walled carbon nanotubes increase the electrochemical photocurrent of silicon photoanodes tested in aqueous</a:t>
            </a:r>
            <a:r>
              <a:rPr lang="en-US" baseline="0" dirty="0" smtClean="0"/>
              <a:t> electrolytes from pH 0 – 14, consistent with the formation of a p-n heterostructure and inversion layer in the silicon that facilitates hole extraction. The addition of graphene improves stability and performance, and graphene oxide appears to reduce recombination at the silicon-CNT interface. The complete structure yields water-splitting photocurrents of ~8 mA/cm</a:t>
            </a:r>
            <a:r>
              <a:rPr lang="en-US" baseline="30000" dirty="0" smtClean="0"/>
              <a:t>2</a:t>
            </a:r>
            <a:r>
              <a:rPr lang="en-US" baseline="0" dirty="0" smtClean="0"/>
              <a:t> under AM1.5 1-sun illumination, demonstrating that solution-processed carbon films are a viable alternative to existing silicon </a:t>
            </a:r>
            <a:r>
              <a:rPr lang="en-US" baseline="0" dirty="0" err="1" smtClean="0"/>
              <a:t>photoanode</a:t>
            </a:r>
            <a:r>
              <a:rPr lang="en-US" baseline="0" dirty="0" smtClean="0"/>
              <a:t> protection strategies that require precious metals and vapor </a:t>
            </a:r>
            <a:r>
              <a:rPr lang="en-US" baseline="0" smtClean="0"/>
              <a:t>deposition processes.</a:t>
            </a:r>
            <a:endParaRPr lang="en-US" dirty="0"/>
          </a:p>
        </p:txBody>
      </p:sp>
      <p:sp>
        <p:nvSpPr>
          <p:cNvPr id="4" name="Slide Number Placeholder 3"/>
          <p:cNvSpPr>
            <a:spLocks noGrp="1"/>
          </p:cNvSpPr>
          <p:nvPr>
            <p:ph type="sldNum" sz="quarter" idx="10"/>
          </p:nvPr>
        </p:nvSpPr>
        <p:spPr/>
        <p:txBody>
          <a:bodyPr/>
          <a:lstStyle/>
          <a:p>
            <a:fld id="{51772E51-A302-4397-AAA9-1963070BBDFD}" type="slidenum">
              <a:rPr lang="en-US" smtClean="0"/>
              <a:t>1</a:t>
            </a:fld>
            <a:endParaRPr lang="en-US"/>
          </a:p>
        </p:txBody>
      </p:sp>
    </p:spTree>
    <p:extLst>
      <p:ext uri="{BB962C8B-B14F-4D97-AF65-F5344CB8AC3E}">
        <p14:creationId xmlns:p14="http://schemas.microsoft.com/office/powerpoint/2010/main" val="10091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6/13/17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264" y="110532"/>
            <a:ext cx="5888736" cy="803867"/>
          </a:xfrm>
        </p:spPr>
        <p:txBody>
          <a:bodyPr anchor="ctr"/>
          <a:lstStyle/>
          <a:p>
            <a:r>
              <a:rPr lang="en-US" sz="1800" b="1" dirty="0">
                <a:solidFill>
                  <a:schemeClr val="tx1"/>
                </a:solidFill>
              </a:rPr>
              <a:t>Metal-Free Carbon-Based Nanomaterial Coatings Protect Silicon Photoanodes in Solar </a:t>
            </a:r>
            <a:r>
              <a:rPr lang="en-US" sz="1800" b="1" dirty="0" smtClean="0">
                <a:solidFill>
                  <a:schemeClr val="tx1"/>
                </a:solidFill>
              </a:rPr>
              <a:t>Water-Splitting</a:t>
            </a:r>
            <a:endParaRPr lang="en-US" sz="1800" b="1" dirty="0">
              <a:solidFill>
                <a:schemeClr val="tx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NSF-MRSEC DMR-1121262</a:t>
            </a:r>
            <a:endParaRPr lang="en-US" sz="1200" b="1" dirty="0">
              <a:solidFill>
                <a:schemeClr val="bg1"/>
              </a:solidFill>
            </a:endParaRPr>
          </a:p>
        </p:txBody>
      </p:sp>
      <p:sp>
        <p:nvSpPr>
          <p:cNvPr id="9" name="Text Box 28"/>
          <p:cNvSpPr txBox="1">
            <a:spLocks noChangeArrowheads="1"/>
          </p:cNvSpPr>
          <p:nvPr/>
        </p:nvSpPr>
        <p:spPr bwMode="auto">
          <a:xfrm>
            <a:off x="387350" y="1769016"/>
            <a:ext cx="3892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400" dirty="0"/>
              <a:t>Solar water splitting </a:t>
            </a:r>
            <a:r>
              <a:rPr lang="en-US" altLang="en-US" sz="1400" dirty="0" smtClean="0"/>
              <a:t>converts solar </a:t>
            </a:r>
            <a:r>
              <a:rPr lang="en-US" altLang="en-US" sz="1400" dirty="0"/>
              <a:t>energy into chemical fuels </a:t>
            </a:r>
            <a:r>
              <a:rPr lang="en-US" altLang="en-US" sz="1400" dirty="0" smtClean="0"/>
              <a:t>that can </a:t>
            </a:r>
            <a:r>
              <a:rPr lang="en-US" altLang="en-US" sz="1400" dirty="0"/>
              <a:t>be </a:t>
            </a:r>
            <a:r>
              <a:rPr lang="en-US" altLang="en-US" sz="1400" dirty="0" smtClean="0"/>
              <a:t>easily stored </a:t>
            </a:r>
            <a:r>
              <a:rPr lang="en-US" altLang="en-US" sz="1400" dirty="0"/>
              <a:t>and </a:t>
            </a:r>
            <a:r>
              <a:rPr lang="en-US" altLang="en-US" sz="1400" dirty="0" smtClean="0"/>
              <a:t>transported. </a:t>
            </a:r>
            <a:r>
              <a:rPr lang="en-US" altLang="en-US" sz="1400" dirty="0"/>
              <a:t>Silicon is </a:t>
            </a:r>
            <a:r>
              <a:rPr lang="en-US" altLang="en-US" sz="1400" dirty="0" smtClean="0"/>
              <a:t>already used on a large scale for photovoltaics, </a:t>
            </a:r>
            <a:r>
              <a:rPr lang="en-US" altLang="en-US" sz="1400" dirty="0"/>
              <a:t>but it is unstable in </a:t>
            </a:r>
            <a:r>
              <a:rPr lang="en-US" altLang="en-US" sz="1400" dirty="0" smtClean="0"/>
              <a:t>the electrolytes used for water oxidation. </a:t>
            </a:r>
            <a:r>
              <a:rPr lang="en-US" altLang="en-US" sz="1400" dirty="0"/>
              <a:t>Here, </a:t>
            </a:r>
            <a:r>
              <a:rPr lang="en-US" altLang="en-US" sz="1400" dirty="0" smtClean="0"/>
              <a:t>graphene </a:t>
            </a:r>
            <a:r>
              <a:rPr lang="en-US" altLang="en-US" sz="1400" dirty="0"/>
              <a:t>and </a:t>
            </a:r>
            <a:r>
              <a:rPr lang="en-US" altLang="en-US" sz="1400" dirty="0" smtClean="0"/>
              <a:t>carbon nanotubes, which are respectively single-atom-thick </a:t>
            </a:r>
            <a:r>
              <a:rPr lang="en-US" altLang="en-US" sz="1400" dirty="0"/>
              <a:t>sheets and tubes of </a:t>
            </a:r>
            <a:r>
              <a:rPr lang="en-US" altLang="en-US" sz="1400" dirty="0" smtClean="0"/>
              <a:t>carbon, </a:t>
            </a:r>
            <a:r>
              <a:rPr lang="en-US" altLang="en-US" sz="1400" dirty="0"/>
              <a:t>protect silicon anodes and </a:t>
            </a:r>
            <a:r>
              <a:rPr lang="en-US" altLang="en-US" sz="1400" dirty="0" smtClean="0"/>
              <a:t>enable water oxidation with increased efficiency. Holes, one type of excited charge carrier, are extracted from the silicon into the sorted semiconducting carbon nanotubes before loss can occur via recombination or corrosion. Unlike </a:t>
            </a:r>
            <a:r>
              <a:rPr lang="en-US" altLang="en-US" sz="1400" dirty="0"/>
              <a:t>prior </a:t>
            </a:r>
            <a:r>
              <a:rPr lang="en-US" altLang="en-US" sz="1400" dirty="0" smtClean="0"/>
              <a:t>protective </a:t>
            </a:r>
            <a:r>
              <a:rPr lang="en-US" altLang="en-US" sz="1400" dirty="0"/>
              <a:t>layers, these films contain no precious metals and can be deposited from solution under ambient conditions, </a:t>
            </a:r>
            <a:r>
              <a:rPr lang="en-US" altLang="en-US" sz="1400" dirty="0" smtClean="0"/>
              <a:t>providing a route towards large-scale</a:t>
            </a:r>
            <a:r>
              <a:rPr lang="en-US" altLang="en-US" sz="1400" dirty="0"/>
              <a:t>, low-cost solar fuel production</a:t>
            </a:r>
            <a:r>
              <a:rPr lang="en-US" altLang="en-US" sz="1400" dirty="0" smtClean="0"/>
              <a:t>.</a:t>
            </a:r>
            <a:endParaRPr lang="en-US" altLang="en-US" sz="1400" dirty="0"/>
          </a:p>
        </p:txBody>
      </p:sp>
      <p:sp>
        <p:nvSpPr>
          <p:cNvPr id="11" name="Rectangle 37"/>
          <p:cNvSpPr>
            <a:spLocks noChangeArrowheads="1"/>
          </p:cNvSpPr>
          <p:nvPr/>
        </p:nvSpPr>
        <p:spPr bwMode="auto">
          <a:xfrm>
            <a:off x="4814272" y="1727886"/>
            <a:ext cx="3826338" cy="4140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4371035" y="1114687"/>
            <a:ext cx="4772965" cy="261610"/>
          </a:xfrm>
          <a:prstGeom prst="rect">
            <a:avLst/>
          </a:prstGeom>
        </p:spPr>
        <p:txBody>
          <a:bodyPr wrap="square" anchor="ctr">
            <a:spAutoFit/>
          </a:bodyPr>
          <a:lstStyle/>
          <a:p>
            <a:r>
              <a:rPr lang="en-US" sz="1100" b="1" dirty="0" smtClean="0">
                <a:solidFill>
                  <a:schemeClr val="bg1"/>
                </a:solidFill>
              </a:rPr>
              <a:t>Mark </a:t>
            </a:r>
            <a:r>
              <a:rPr lang="en-US" sz="1100" b="1" dirty="0" err="1" smtClean="0">
                <a:solidFill>
                  <a:schemeClr val="bg1"/>
                </a:solidFill>
              </a:rPr>
              <a:t>Hersam</a:t>
            </a:r>
            <a:r>
              <a:rPr lang="en-US" sz="1100" b="1" dirty="0">
                <a:solidFill>
                  <a:schemeClr val="bg1"/>
                </a:solidFill>
              </a:rPr>
              <a:t>, and </a:t>
            </a:r>
            <a:r>
              <a:rPr lang="en-US" sz="1100" b="1" dirty="0" smtClean="0">
                <a:solidFill>
                  <a:schemeClr val="bg1"/>
                </a:solidFill>
              </a:rPr>
              <a:t>Lincoln </a:t>
            </a:r>
            <a:r>
              <a:rPr lang="en-US" sz="1100" b="1" dirty="0" err="1" smtClean="0">
                <a:solidFill>
                  <a:schemeClr val="bg1"/>
                </a:solidFill>
              </a:rPr>
              <a:t>Lauhon</a:t>
            </a:r>
            <a:r>
              <a:rPr lang="en-US" sz="1100" b="1" dirty="0" smtClean="0">
                <a:solidFill>
                  <a:schemeClr val="bg1"/>
                </a:solidFill>
              </a:rPr>
              <a:t>, Northwestern University MRSEC</a:t>
            </a:r>
            <a:endParaRPr lang="en-US" sz="1100" b="1" dirty="0">
              <a:solidFill>
                <a:schemeClr val="bg1"/>
              </a:solidFill>
            </a:endParaRPr>
          </a:p>
        </p:txBody>
      </p:sp>
      <p:sp>
        <p:nvSpPr>
          <p:cNvPr id="13" name="Rectangle 12"/>
          <p:cNvSpPr/>
          <p:nvPr/>
        </p:nvSpPr>
        <p:spPr>
          <a:xfrm>
            <a:off x="1199247" y="5739334"/>
            <a:ext cx="2061783" cy="276999"/>
          </a:xfrm>
          <a:prstGeom prst="rect">
            <a:avLst/>
          </a:prstGeom>
        </p:spPr>
        <p:txBody>
          <a:bodyPr wrap="none">
            <a:spAutoFit/>
          </a:bodyPr>
          <a:lstStyle/>
          <a:p>
            <a:r>
              <a:rPr lang="en-US" sz="1200" i="1" dirty="0" smtClean="0">
                <a:latin typeface="Arial" charset="0"/>
                <a:ea typeface="Arial" charset="0"/>
                <a:cs typeface="Arial" charset="0"/>
              </a:rPr>
              <a:t>Nano </a:t>
            </a:r>
            <a:r>
              <a:rPr lang="en-US" sz="1200" i="1">
                <a:latin typeface="Arial" charset="0"/>
                <a:ea typeface="Arial" charset="0"/>
                <a:cs typeface="Arial" charset="0"/>
              </a:rPr>
              <a:t>Lett</a:t>
            </a:r>
            <a:r>
              <a:rPr lang="en-US" sz="1200" i="1" smtClean="0">
                <a:latin typeface="Arial" charset="0"/>
                <a:ea typeface="Arial" charset="0"/>
                <a:cs typeface="Arial" charset="0"/>
              </a:rPr>
              <a:t>.</a:t>
            </a:r>
            <a:r>
              <a:rPr lang="en-US" sz="1200" smtClean="0">
                <a:latin typeface="Arial" charset="0"/>
                <a:ea typeface="Arial" charset="0"/>
                <a:cs typeface="Arial" charset="0"/>
              </a:rPr>
              <a:t>, </a:t>
            </a:r>
            <a:r>
              <a:rPr lang="en-US" sz="1200" b="1" dirty="0" smtClean="0">
                <a:latin typeface="Arial" charset="0"/>
                <a:ea typeface="Arial" charset="0"/>
                <a:cs typeface="Arial" charset="0"/>
              </a:rPr>
              <a:t>16</a:t>
            </a:r>
            <a:r>
              <a:rPr lang="en-US" sz="1200" smtClean="0">
                <a:latin typeface="Arial" charset="0"/>
                <a:ea typeface="Arial" charset="0"/>
                <a:cs typeface="Arial" charset="0"/>
              </a:rPr>
              <a:t>, 7370 (2016)</a:t>
            </a:r>
            <a:endParaRPr lang="en-US" sz="1200" dirty="0">
              <a:latin typeface="Arial" charset="0"/>
              <a:ea typeface="Arial" charset="0"/>
              <a:cs typeface="Arial" charset="0"/>
            </a:endParaRPr>
          </a:p>
        </p:txBody>
      </p:sp>
      <p:sp>
        <p:nvSpPr>
          <p:cNvPr id="15" name="Rectangle 14" descr="Atomic force microscope images (left), schematic (center), and photograph (top right) of a film with layers of graphene oxide, semiconducting single-walled carbon nanotubes, and graphene. This combination allows silicon to drive oxygen evolution (bubbles in photograph) by protecting the silicon and more efficiently extracting charge carriers (holes)."/>
          <p:cNvSpPr/>
          <p:nvPr/>
        </p:nvSpPr>
        <p:spPr>
          <a:xfrm>
            <a:off x="4814272" y="4483222"/>
            <a:ext cx="3826338" cy="1384995"/>
          </a:xfrm>
          <a:prstGeom prst="rect">
            <a:avLst/>
          </a:prstGeom>
        </p:spPr>
        <p:txBody>
          <a:bodyPr wrap="square">
            <a:spAutoFit/>
          </a:bodyPr>
          <a:lstStyle/>
          <a:p>
            <a:pPr algn="just"/>
            <a:r>
              <a:rPr lang="en-US" altLang="en-US" sz="1200" i="1" dirty="0" smtClean="0"/>
              <a:t>Atomic force microscope images (left), schematic (center), and photograph (top right) of a film </a:t>
            </a:r>
            <a:r>
              <a:rPr lang="en-US" altLang="en-US" sz="1200" i="1" dirty="0"/>
              <a:t>with layers of graphene oxide, semiconducting single-walled carbon nanotubes, and </a:t>
            </a:r>
            <a:r>
              <a:rPr lang="en-US" altLang="en-US" sz="1200" i="1" dirty="0" smtClean="0"/>
              <a:t>graphene. This combination allows silicon to drive oxygen evolution (bubbles in photograph) by protecting the silicon and more efficiently extracting charge carriers (holes).</a:t>
            </a:r>
            <a:endParaRPr lang="en-US" altLang="en-US" sz="1200" i="1" dirty="0"/>
          </a:p>
        </p:txBody>
      </p:sp>
      <p:pic>
        <p:nvPicPr>
          <p:cNvPr id="1026" name="Picture 2" descr="Atomic force microscope images (left), schematic (center), and photograph (top right) of a film with layers of graphene oxide, semiconducting single-walled carbon nanotubes, and graphene. This combination allows silicon to drive oxygen evolution (bubbles in photograph) by protecting the silicon and more efficiently extracting charge carriers (holes)." title="Metal-Free Carbon-Based Nanomaterial Coatings Protect Silicon Photoanodes in Solar Water-Splitt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49223" y="1647013"/>
            <a:ext cx="3782198" cy="287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11977</TotalTime>
  <Words>323</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Metal-Free Carbon-Based Nanomaterial Coatings Protect Silicon Photoanodes in Solar Water-Splitting</vt:lpstr>
    </vt:vector>
  </TitlesOfParts>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37</cp:revision>
  <cp:lastPrinted>2016-08-01T15:14:13Z</cp:lastPrinted>
  <dcterms:created xsi:type="dcterms:W3CDTF">2016-07-19T18:16:54Z</dcterms:created>
  <dcterms:modified xsi:type="dcterms:W3CDTF">2017-06-13T15:08:12Z</dcterms:modified>
</cp:coreProperties>
</file>