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44" autoAdjust="0"/>
    <p:restoredTop sz="78738" autoAdjust="0"/>
  </p:normalViewPr>
  <p:slideViewPr>
    <p:cSldViewPr snapToGrid="0" snapToObjects="1">
      <p:cViewPr varScale="1">
        <p:scale>
          <a:sx n="98" d="100"/>
          <a:sy n="98" d="100"/>
        </p:scale>
        <p:origin x="1392"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B94E6E5-A24F-4B9C-B852-1AECAE3A4959}" type="datetimeFigureOut">
              <a:rPr lang="en-US" smtClean="0"/>
              <a:t>5/2/18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87FA143-A1A3-4C73-BBDD-81AE54C57262}" type="slidenum">
              <a:rPr lang="en-US" smtClean="0"/>
              <a:t>‹#›</a:t>
            </a:fld>
            <a:endParaRPr lang="en-US"/>
          </a:p>
        </p:txBody>
      </p:sp>
    </p:spTree>
    <p:extLst>
      <p:ext uri="{BB962C8B-B14F-4D97-AF65-F5344CB8AC3E}">
        <p14:creationId xmlns:p14="http://schemas.microsoft.com/office/powerpoint/2010/main" val="239338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FA143-A1A3-4C73-BBDD-81AE54C57262}" type="slidenum">
              <a:rPr lang="en-US" smtClean="0"/>
              <a:t>1</a:t>
            </a:fld>
            <a:endParaRPr lang="en-US"/>
          </a:p>
        </p:txBody>
      </p:sp>
    </p:spTree>
    <p:extLst>
      <p:ext uri="{BB962C8B-B14F-4D97-AF65-F5344CB8AC3E}">
        <p14:creationId xmlns:p14="http://schemas.microsoft.com/office/powerpoint/2010/main" val="63157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5/2/18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Electronic coupling in organic-transition metal dichalcogenide heterojunctions "/>
          <p:cNvSpPr>
            <a:spLocks noGrp="1"/>
          </p:cNvSpPr>
          <p:nvPr>
            <p:ph type="title"/>
          </p:nvPr>
        </p:nvSpPr>
        <p:spPr>
          <a:xfrm>
            <a:off x="3200264" y="97280"/>
            <a:ext cx="5797964" cy="803867"/>
          </a:xfrm>
        </p:spPr>
        <p:txBody>
          <a:bodyPr anchor="ctr"/>
          <a:lstStyle/>
          <a:p>
            <a:pPr algn="ctr"/>
            <a:r>
              <a:rPr lang="en-US" sz="2200" b="1" dirty="0">
                <a:solidFill>
                  <a:schemeClr val="tx1"/>
                </a:solidFill>
              </a:rPr>
              <a:t>Electronic Coupling in Organic-Transition Metal </a:t>
            </a:r>
            <a:r>
              <a:rPr lang="en-US" sz="2200" b="1" dirty="0" err="1">
                <a:solidFill>
                  <a:schemeClr val="tx1"/>
                </a:solidFill>
              </a:rPr>
              <a:t>Dichalcogenide</a:t>
            </a:r>
            <a:r>
              <a:rPr lang="en-US" sz="2200" b="1" dirty="0">
                <a:solidFill>
                  <a:schemeClr val="tx1"/>
                </a:solidFill>
              </a:rPr>
              <a:t> Heterojunctions </a:t>
            </a:r>
          </a:p>
        </p:txBody>
      </p:sp>
      <p:sp>
        <p:nvSpPr>
          <p:cNvPr id="9" name="Text Box 28"/>
          <p:cNvSpPr txBox="1">
            <a:spLocks noChangeArrowheads="1"/>
          </p:cNvSpPr>
          <p:nvPr/>
        </p:nvSpPr>
        <p:spPr bwMode="auto">
          <a:xfrm>
            <a:off x="231914" y="1873193"/>
            <a:ext cx="3892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Heterojunctions containing two-dimensional materials can give rise to unique effects at the interface or enhance existing optical properties of the composite layers. Using organic molecules in these heterojunctions has the advantage to enable synthetically tunable electronic and optical properties. The combination of 2D transition metal </a:t>
            </a:r>
            <a:r>
              <a:rPr lang="en-US" sz="1400" dirty="0" err="1"/>
              <a:t>dichalcogenides</a:t>
            </a:r>
            <a:r>
              <a:rPr lang="en-US" sz="1400" dirty="0"/>
              <a:t> with </a:t>
            </a:r>
            <a:r>
              <a:rPr lang="en-US" sz="1400" dirty="0" err="1"/>
              <a:t>pthalocyanines</a:t>
            </a:r>
            <a:r>
              <a:rPr lang="en-US" sz="1400" dirty="0"/>
              <a:t> (Pc), organic dye molecules consisting of an aromatic macrocycle bonded to a metal core atom has been explored. In particular, a new low-energy absorption peak in Pc-MoS</a:t>
            </a:r>
            <a:r>
              <a:rPr lang="en-US" sz="1400" baseline="-25000" dirty="0"/>
              <a:t>2</a:t>
            </a:r>
            <a:r>
              <a:rPr lang="en-US" sz="1400" dirty="0"/>
              <a:t> heterojunctions emerges due to charge transfer interactions between the adsorbed molecules and the 2D substrate, revealing the importance of band and energy level alignment on mixed-dimensional interfaces. </a:t>
            </a:r>
          </a:p>
        </p:txBody>
      </p:sp>
      <p:sp>
        <p:nvSpPr>
          <p:cNvPr id="11" name="Rectangle 37"/>
          <p:cNvSpPr>
            <a:spLocks noChangeArrowheads="1"/>
          </p:cNvSpPr>
          <p:nvPr/>
        </p:nvSpPr>
        <p:spPr bwMode="auto">
          <a:xfrm>
            <a:off x="4469540" y="1727886"/>
            <a:ext cx="427441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35161"/>
            <a:ext cx="1127760" cy="307777"/>
          </a:xfrm>
          <a:prstGeom prst="rect">
            <a:avLst/>
          </a:prstGeom>
        </p:spPr>
        <p:txBody>
          <a:bodyPr wrap="square" anchor="ctr">
            <a:spAutoFit/>
          </a:bodyPr>
          <a:lstStyle/>
          <a:p>
            <a:r>
              <a:rPr lang="en-US" sz="1400" b="1" dirty="0">
                <a:solidFill>
                  <a:srgbClr val="002060"/>
                </a:solidFill>
              </a:rPr>
              <a:t>2018</a:t>
            </a:r>
          </a:p>
        </p:txBody>
      </p:sp>
      <p:sp>
        <p:nvSpPr>
          <p:cNvPr id="16" name="TextBox 15" descr="(top) Bilayer and monolayer MoS2 are interfaced with metal-core phthalocyanine molecules. (bottom) A low-energy absorption peak emerges due to charge transfer across the Pc-MoS2 heterojunction." title="Electronic coupling in organic-transition metal dichalcogenide heterojunctions"/>
          <p:cNvSpPr txBox="1"/>
          <p:nvPr/>
        </p:nvSpPr>
        <p:spPr>
          <a:xfrm>
            <a:off x="4522548" y="5112850"/>
            <a:ext cx="4151582" cy="830997"/>
          </a:xfrm>
          <a:prstGeom prst="rect">
            <a:avLst/>
          </a:prstGeom>
          <a:noFill/>
        </p:spPr>
        <p:txBody>
          <a:bodyPr wrap="square" rtlCol="0">
            <a:spAutoFit/>
          </a:bodyPr>
          <a:lstStyle/>
          <a:p>
            <a:pPr algn="just"/>
            <a:r>
              <a:rPr lang="en-US" sz="1200" dirty="0">
                <a:latin typeface="Arial" panose="020B0604020202020204" pitchFamily="34" charset="0"/>
                <a:cs typeface="Arial" panose="020B0604020202020204" pitchFamily="34" charset="0"/>
              </a:rPr>
              <a:t>(top) Bilayer and monolayer MoS</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are interfaced with metal-core </a:t>
            </a:r>
            <a:r>
              <a:rPr lang="en-US" sz="1200" dirty="0" err="1">
                <a:latin typeface="Arial" panose="020B0604020202020204" pitchFamily="34" charset="0"/>
                <a:cs typeface="Arial" panose="020B0604020202020204" pitchFamily="34" charset="0"/>
              </a:rPr>
              <a:t>phthalocyanine</a:t>
            </a:r>
            <a:r>
              <a:rPr lang="en-US" sz="1200" dirty="0">
                <a:latin typeface="Arial" panose="020B0604020202020204" pitchFamily="34" charset="0"/>
                <a:cs typeface="Arial" panose="020B0604020202020204" pitchFamily="34" charset="0"/>
              </a:rPr>
              <a:t> molecules. (bottom) A low-energy absorption peak emerges due to charge transfer across the Pc-MoS</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heterojunction.</a:t>
            </a:r>
          </a:p>
        </p:txBody>
      </p:sp>
      <p:grpSp>
        <p:nvGrpSpPr>
          <p:cNvPr id="3" name="Group 2" descr="(top) Bilayer and monolayer materials with metal-core phthalocyanine organic dyes deposited on top.     &#10;(bottom) Emergence of new low-energy absorption features due to charge transfer across the Pc-Monolayer heterojunction.&#10;" title="Electronic coupling in organic-transition metal dichalcogenide heterojunctions">
            <a:extLst>
              <a:ext uri="{FF2B5EF4-FFF2-40B4-BE49-F238E27FC236}">
                <a16:creationId xmlns:a16="http://schemas.microsoft.com/office/drawing/2014/main" id="{D01CFC87-B1B6-7C45-B256-0C4B8B646795}"/>
              </a:ext>
            </a:extLst>
          </p:cNvPr>
          <p:cNvGrpSpPr/>
          <p:nvPr/>
        </p:nvGrpSpPr>
        <p:grpSpPr>
          <a:xfrm>
            <a:off x="4773985" y="1828759"/>
            <a:ext cx="3724310" cy="3199770"/>
            <a:chOff x="4773985" y="1789003"/>
            <a:chExt cx="3724310" cy="3199770"/>
          </a:xfrm>
        </p:grpSpPr>
        <p:grpSp>
          <p:nvGrpSpPr>
            <p:cNvPr id="13" name="Group 12" descr="Schematic of bilayer and monolayer MoS2 covered metal core phthalocyanines. "/>
            <p:cNvGrpSpPr/>
            <p:nvPr/>
          </p:nvGrpSpPr>
          <p:grpSpPr>
            <a:xfrm>
              <a:off x="5212009" y="1789003"/>
              <a:ext cx="2987181" cy="953691"/>
              <a:chOff x="10336992" y="6597587"/>
              <a:chExt cx="7836764" cy="2501974"/>
            </a:xfrm>
          </p:grpSpPr>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36992" y="6597587"/>
                <a:ext cx="7836764" cy="250197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429633" y="6840452"/>
                <a:ext cx="5651482" cy="1786283"/>
              </a:xfrm>
              <a:prstGeom prst="rect">
                <a:avLst/>
              </a:prstGeom>
            </p:spPr>
          </p:pic>
        </p:grpSp>
        <p:pic>
          <p:nvPicPr>
            <p:cNvPr id="4" name="Picture 3" descr="Emergence of new absorption peak in MoS2 capped with phthalocyanines, along with a proposed level scheme."/>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73985" y="2892334"/>
              <a:ext cx="3724310" cy="2096439"/>
            </a:xfrm>
            <a:prstGeom prst="rect">
              <a:avLst/>
            </a:prstGeom>
          </p:spPr>
        </p:pic>
      </p:grpSp>
      <p:sp>
        <p:nvSpPr>
          <p:cNvPr id="5" name="TextBox 4">
            <a:extLst>
              <a:ext uri="{FF2B5EF4-FFF2-40B4-BE49-F238E27FC236}">
                <a16:creationId xmlns:a16="http://schemas.microsoft.com/office/drawing/2014/main" id="{2B53E7D0-E725-3C48-8284-8DF69E4D828E}"/>
              </a:ext>
            </a:extLst>
          </p:cNvPr>
          <p:cNvSpPr txBox="1"/>
          <p:nvPr/>
        </p:nvSpPr>
        <p:spPr>
          <a:xfrm>
            <a:off x="9078686" y="6048103"/>
            <a:ext cx="184731" cy="369332"/>
          </a:xfrm>
          <a:prstGeom prst="rect">
            <a:avLst/>
          </a:prstGeom>
          <a:noFill/>
        </p:spPr>
        <p:txBody>
          <a:bodyPr wrap="none" rtlCol="0">
            <a:spAutoFit/>
          </a:bodyPr>
          <a:lstStyle/>
          <a:p>
            <a:endParaRPr lang="en-US" dirty="0"/>
          </a:p>
        </p:txBody>
      </p:sp>
      <p:sp>
        <p:nvSpPr>
          <p:cNvPr id="17" name="Rectangle 16"/>
          <p:cNvSpPr/>
          <p:nvPr/>
        </p:nvSpPr>
        <p:spPr>
          <a:xfrm>
            <a:off x="152400" y="278718"/>
            <a:ext cx="2759824" cy="369332"/>
          </a:xfrm>
          <a:prstGeom prst="rect">
            <a:avLst/>
          </a:prstGeom>
        </p:spPr>
        <p:txBody>
          <a:bodyPr wrap="square" anchor="ctr">
            <a:spAutoFit/>
          </a:bodyPr>
          <a:lstStyle/>
          <a:p>
            <a:r>
              <a:rPr lang="en-US" b="1" dirty="0">
                <a:solidFill>
                  <a:schemeClr val="bg1"/>
                </a:solidFill>
              </a:rPr>
              <a:t>NSF DMR-1720139</a:t>
            </a:r>
          </a:p>
        </p:txBody>
      </p:sp>
      <p:sp>
        <p:nvSpPr>
          <p:cNvPr id="18" name="Rectangle 17"/>
          <p:cNvSpPr/>
          <p:nvPr/>
        </p:nvSpPr>
        <p:spPr>
          <a:xfrm>
            <a:off x="4371035" y="1091604"/>
            <a:ext cx="4692577" cy="307777"/>
          </a:xfrm>
          <a:prstGeom prst="rect">
            <a:avLst/>
          </a:prstGeom>
        </p:spPr>
        <p:txBody>
          <a:bodyPr wrap="square" anchor="ctr">
            <a:spAutoFit/>
          </a:bodyPr>
          <a:lstStyle/>
          <a:p>
            <a:pPr algn="ctr"/>
            <a:r>
              <a:rPr lang="en-US" sz="1400" b="1" dirty="0">
                <a:solidFill>
                  <a:schemeClr val="bg1"/>
                </a:solidFill>
              </a:rPr>
              <a:t>IRG-1, Northwestern University MRSEC</a:t>
            </a:r>
          </a:p>
        </p:txBody>
      </p:sp>
      <p:sp>
        <p:nvSpPr>
          <p:cNvPr id="6" name="TextBox 5">
            <a:extLst>
              <a:ext uri="{FF2B5EF4-FFF2-40B4-BE49-F238E27FC236}">
                <a16:creationId xmlns:a16="http://schemas.microsoft.com/office/drawing/2014/main" id="{4D8BA1EE-AB63-364A-AF26-901E3BC6C85F}"/>
              </a:ext>
            </a:extLst>
          </p:cNvPr>
          <p:cNvSpPr txBox="1"/>
          <p:nvPr/>
        </p:nvSpPr>
        <p:spPr>
          <a:xfrm>
            <a:off x="-822960" y="253419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12629</TotalTime>
  <Words>157</Words>
  <Application>Microsoft Macintosh PowerPoint</Application>
  <PresentationFormat>On-screen Show (4:3)</PresentationFormat>
  <Paragraphs>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Electronic Coupling in Organic-Transition Metal Dichalcogenide Heterojunctions </vt:lpstr>
    </vt:vector>
  </TitlesOfParts>
  <Manager/>
  <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36</cp:revision>
  <cp:lastPrinted>2018-05-02T15:19:47Z</cp:lastPrinted>
  <dcterms:created xsi:type="dcterms:W3CDTF">2016-07-19T18:16:54Z</dcterms:created>
  <dcterms:modified xsi:type="dcterms:W3CDTF">2018-05-02T15:19:50Z</dcterms:modified>
  <cp:category/>
</cp:coreProperties>
</file>