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8"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2865" autoAdjust="0"/>
  </p:normalViewPr>
  <p:slideViewPr>
    <p:cSldViewPr snapToGrid="0">
      <p:cViewPr>
        <p:scale>
          <a:sx n="101" d="100"/>
          <a:sy n="101" d="100"/>
        </p:scale>
        <p:origin x="168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35599F-34EE-4926-B661-D5B0DE97BAF2}" type="datetimeFigureOut">
              <a:rPr lang="en-US" smtClean="0"/>
              <a:t>5/6/19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0BA1FA-A43A-453B-9B95-2D5E7BA65054}" type="slidenum">
              <a:rPr lang="en-US" smtClean="0"/>
              <a:t>‹#›</a:t>
            </a:fld>
            <a:endParaRPr lang="en-US" dirty="0"/>
          </a:p>
        </p:txBody>
      </p:sp>
    </p:spTree>
    <p:extLst>
      <p:ext uri="{BB962C8B-B14F-4D97-AF65-F5344CB8AC3E}">
        <p14:creationId xmlns:p14="http://schemas.microsoft.com/office/powerpoint/2010/main" val="1395663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more information, please see the following publication: S. A. Wells, A. Henning, J. T. Gish, V. K. Sangwan, </a:t>
            </a:r>
            <a:r>
              <a:rPr lang="en-US" sz="1200" b="0" kern="1200" dirty="0">
                <a:solidFill>
                  <a:schemeClr val="tx1"/>
                </a:solidFill>
                <a:effectLst/>
                <a:latin typeface="+mn-lt"/>
                <a:ea typeface="+mn-ea"/>
                <a:cs typeface="+mn-cs"/>
              </a:rPr>
              <a:t>L. J. Lauhon</a:t>
            </a:r>
            <a:r>
              <a:rPr lang="en-US" sz="1200" kern="1200" dirty="0">
                <a:solidFill>
                  <a:schemeClr val="tx1"/>
                </a:solidFill>
                <a:effectLst/>
                <a:latin typeface="+mn-lt"/>
                <a:ea typeface="+mn-ea"/>
                <a:cs typeface="+mn-cs"/>
              </a:rPr>
              <a:t>, and </a:t>
            </a:r>
            <a:r>
              <a:rPr lang="en-US" sz="1200" b="0" kern="1200" dirty="0">
                <a:solidFill>
                  <a:schemeClr val="tx1"/>
                </a:solidFill>
                <a:effectLst/>
                <a:latin typeface="+mn-lt"/>
                <a:ea typeface="+mn-ea"/>
                <a:cs typeface="+mn-cs"/>
              </a:rPr>
              <a:t>M. C. Hersam</a:t>
            </a:r>
            <a:r>
              <a:rPr lang="en-US" sz="1200" kern="1200" dirty="0">
                <a:solidFill>
                  <a:schemeClr val="tx1"/>
                </a:solidFill>
                <a:effectLst/>
                <a:latin typeface="+mn-lt"/>
                <a:ea typeface="+mn-ea"/>
                <a:cs typeface="+mn-cs"/>
              </a:rPr>
              <a:t>, “Suppressing ambient degradation of exfoliated InSe nanosheet devices via seeded atomic layer deposition encapsulation,” </a:t>
            </a:r>
            <a:r>
              <a:rPr lang="en-US" sz="1200" i="1" kern="1200" dirty="0">
                <a:solidFill>
                  <a:schemeClr val="tx1"/>
                </a:solidFill>
                <a:effectLst/>
                <a:latin typeface="+mn-lt"/>
                <a:ea typeface="+mn-ea"/>
                <a:cs typeface="+mn-cs"/>
              </a:rPr>
              <a:t>Nano Letters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18</a:t>
            </a:r>
            <a:r>
              <a:rPr lang="en-US" sz="1200" kern="1200" dirty="0">
                <a:solidFill>
                  <a:schemeClr val="tx1"/>
                </a:solidFill>
                <a:effectLst/>
                <a:latin typeface="+mn-lt"/>
                <a:ea typeface="+mn-ea"/>
                <a:cs typeface="+mn-cs"/>
              </a:rPr>
              <a:t>, 7876-7882 (2018).</a:t>
            </a:r>
            <a:endParaRPr lang="en-US" u="sng"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E0E8B05-2F41-4787-BC67-A0E394A34A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8113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extLst>
      <p:ext uri="{BB962C8B-B14F-4D97-AF65-F5344CB8AC3E}">
        <p14:creationId xmlns:p14="http://schemas.microsoft.com/office/powerpoint/2010/main" val="973838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extLst>
      <p:ext uri="{BB962C8B-B14F-4D97-AF65-F5344CB8AC3E}">
        <p14:creationId xmlns:p14="http://schemas.microsoft.com/office/powerpoint/2010/main" val="207087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5/6/19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dirty="0"/>
          </a:p>
        </p:txBody>
      </p:sp>
    </p:spTree>
    <p:extLst>
      <p:ext uri="{BB962C8B-B14F-4D97-AF65-F5344CB8AC3E}">
        <p14:creationId xmlns:p14="http://schemas.microsoft.com/office/powerpoint/2010/main" val="2037430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5/6/19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extLst>
      <p:ext uri="{BB962C8B-B14F-4D97-AF65-F5344CB8AC3E}">
        <p14:creationId xmlns:p14="http://schemas.microsoft.com/office/powerpoint/2010/main" val="3993260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5/6/19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dirty="0"/>
          </a:p>
        </p:txBody>
      </p:sp>
    </p:spTree>
    <p:extLst>
      <p:ext uri="{BB962C8B-B14F-4D97-AF65-F5344CB8AC3E}">
        <p14:creationId xmlns:p14="http://schemas.microsoft.com/office/powerpoint/2010/main" val="3381780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5/6/19</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dirty="0"/>
          </a:p>
        </p:txBody>
      </p:sp>
      <p:pic>
        <p:nvPicPr>
          <p:cNvPr id="7" name="Picture 6" descr="DMR Templates BMAT.jpg"/>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67914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6541" y="61450"/>
            <a:ext cx="4795429" cy="803867"/>
          </a:xfrm>
        </p:spPr>
        <p:txBody>
          <a:bodyPr anchor="ctr"/>
          <a:lstStyle/>
          <a:p>
            <a:pPr algn="ctr"/>
            <a:r>
              <a:rPr lang="en-US" sz="2200" b="1" dirty="0">
                <a:solidFill>
                  <a:schemeClr val="tx1"/>
                </a:solidFill>
              </a:rPr>
              <a:t>Improving the Ambient Stability of Chemically Reactive 2D Materials</a:t>
            </a:r>
          </a:p>
        </p:txBody>
      </p:sp>
      <p:sp>
        <p:nvSpPr>
          <p:cNvPr id="7" name="Rectangle 6"/>
          <p:cNvSpPr/>
          <p:nvPr/>
        </p:nvSpPr>
        <p:spPr>
          <a:xfrm>
            <a:off x="4371035" y="1091604"/>
            <a:ext cx="4692577" cy="307777"/>
          </a:xfrm>
          <a:prstGeom prst="rect">
            <a:avLst/>
          </a:prstGeom>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News Gothic MT"/>
                <a:ea typeface="+mn-ea"/>
                <a:cs typeface="+mn-cs"/>
              </a:rPr>
              <a:t>IRG-1, Northwestern University MRSEC</a:t>
            </a:r>
          </a:p>
        </p:txBody>
      </p:sp>
      <p:sp>
        <p:nvSpPr>
          <p:cNvPr id="8" name="Rectangle 7"/>
          <p:cNvSpPr/>
          <p:nvPr/>
        </p:nvSpPr>
        <p:spPr>
          <a:xfrm>
            <a:off x="152400" y="278718"/>
            <a:ext cx="2759824" cy="369332"/>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News Gothic MT"/>
                <a:ea typeface="+mn-ea"/>
                <a:cs typeface="+mn-cs"/>
              </a:rPr>
              <a:t>NSF DMR-1720139</a:t>
            </a:r>
          </a:p>
        </p:txBody>
      </p:sp>
      <p:sp>
        <p:nvSpPr>
          <p:cNvPr id="13" name="Rectangle 12"/>
          <p:cNvSpPr/>
          <p:nvPr/>
        </p:nvSpPr>
        <p:spPr>
          <a:xfrm>
            <a:off x="130366" y="730366"/>
            <a:ext cx="773017" cy="307777"/>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News Gothic MT"/>
                <a:ea typeface="+mn-ea"/>
                <a:cs typeface="+mn-cs"/>
              </a:rPr>
              <a:t>2019</a:t>
            </a:r>
          </a:p>
        </p:txBody>
      </p:sp>
      <p:sp>
        <p:nvSpPr>
          <p:cNvPr id="16" name="Text Box 28"/>
          <p:cNvSpPr txBox="1">
            <a:spLocks noChangeArrowheads="1"/>
          </p:cNvSpPr>
          <p:nvPr/>
        </p:nvSpPr>
        <p:spPr bwMode="auto">
          <a:xfrm>
            <a:off x="143453" y="1540199"/>
            <a:ext cx="4521907"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charset="0"/>
                <a:ea typeface="+mn-ea"/>
                <a:cs typeface="+mn-cs"/>
              </a:rPr>
              <a:t>The vast majority of work on two-dimensional (2D) materials has been limited to the few systems that are stable in ambient conditions. However, hundreds of additional 2D materials are highly reactive chemically and thus require passivation schemes to enable study and use in real-world settings. Among those chemically reactive 2D materials, indium selenide (InSe) is of particular interest due to its exceptional charge carrier mobility and strong optical response. To enable ambient processing and study of InSe, NU-MRSEC IRG-1 has developed a mixed-dimensional organic/inorganic passivation scheme based on n-methyl-2-pyrrilodone (NMP) seeded atomic layer deposited (ALD) alumina that provides a pinhole-free encapsulation layer that preserves the intrinsic electronic properties of the underlying InSe. Since ALD is a highly scalable process, this work will accelerate ongoing efforts to integrate InSe nanosheets into electronic and optoelectronic technologies </a:t>
            </a:r>
            <a:endParaRPr kumimoji="0" lang="en-US" altLang="en-US" sz="1400" b="0" i="0" u="none" strike="noStrike" kern="1200" cap="none" spc="0" normalizeH="0" baseline="0" noProof="0" dirty="0">
              <a:ln>
                <a:noFill/>
              </a:ln>
              <a:solidFill>
                <a:prstClr val="black"/>
              </a:solidFill>
              <a:effectLst/>
              <a:uLnTx/>
              <a:uFillTx/>
              <a:latin typeface="Arial" charset="0"/>
              <a:ea typeface="ＭＳ Ｐゴシック" panose="020B0600070205080204" pitchFamily="34" charset="-128"/>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charset="0"/>
              <a:ea typeface="ＭＳ Ｐゴシック" panose="020B0600070205080204" pitchFamily="34"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Arial" charset="0"/>
                <a:ea typeface="+mn-ea"/>
                <a:cs typeface="+mn-cs"/>
              </a:rPr>
              <a:t>Nano Letters</a:t>
            </a:r>
            <a:r>
              <a:rPr kumimoji="0" lang="en-US" sz="1600" b="0" i="0" u="none" strike="noStrike" kern="1200" cap="none" spc="0" normalizeH="0" baseline="0" noProof="0" dirty="0">
                <a:ln>
                  <a:noFill/>
                </a:ln>
                <a:solidFill>
                  <a:prstClr val="black"/>
                </a:solidFill>
                <a:effectLst/>
                <a:uLnTx/>
                <a:uFillTx/>
                <a:latin typeface="Arial" charset="0"/>
                <a:ea typeface="+mn-ea"/>
                <a:cs typeface="+mn-cs"/>
              </a:rPr>
              <a:t>, </a:t>
            </a:r>
            <a:r>
              <a:rPr kumimoji="0" lang="en-US" sz="1600" b="1" i="0" u="none" strike="noStrike" kern="1200" cap="none" spc="0" normalizeH="0" baseline="0" noProof="0" dirty="0">
                <a:ln>
                  <a:noFill/>
                </a:ln>
                <a:solidFill>
                  <a:prstClr val="black"/>
                </a:solidFill>
                <a:effectLst/>
                <a:uLnTx/>
                <a:uFillTx/>
                <a:latin typeface="Arial" charset="0"/>
                <a:ea typeface="+mn-ea"/>
                <a:cs typeface="+mn-cs"/>
              </a:rPr>
              <a:t>18</a:t>
            </a:r>
            <a:r>
              <a:rPr kumimoji="0" lang="en-US" sz="1600" b="0" i="0" u="none" strike="noStrike" kern="1200" cap="none" spc="0" normalizeH="0" baseline="0" noProof="0" dirty="0">
                <a:ln>
                  <a:noFill/>
                </a:ln>
                <a:solidFill>
                  <a:prstClr val="black"/>
                </a:solidFill>
                <a:effectLst/>
                <a:uLnTx/>
                <a:uFillTx/>
                <a:latin typeface="Arial" charset="0"/>
                <a:ea typeface="+mn-ea"/>
                <a:cs typeface="+mn-cs"/>
              </a:rPr>
              <a:t>, 7876-7882 (2018).</a:t>
            </a:r>
          </a:p>
        </p:txBody>
      </p:sp>
      <p:sp>
        <p:nvSpPr>
          <p:cNvPr id="15" name="Rectangle 2"/>
          <p:cNvSpPr>
            <a:spLocks noChangeArrowheads="1"/>
          </p:cNvSpPr>
          <p:nvPr/>
        </p:nvSpPr>
        <p:spPr bwMode="auto">
          <a:xfrm>
            <a:off x="4895223" y="4558162"/>
            <a:ext cx="402351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4572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(A,B) Indium selenide (InSe) nanosheets are susceptible to deleterious oxidation, leading to increases in thickness when comparing atomic force microscopy images (A) before and (B) after 3 days of ambient exposure. (C,D) In contrast, InSe that has been passivated with a hybrid organic/inorganic encapsulation layer remains invariant (C) before and (D) after ambient exposure.</a:t>
            </a:r>
          </a:p>
        </p:txBody>
      </p:sp>
      <p:grpSp>
        <p:nvGrpSpPr>
          <p:cNvPr id="29" name="Group 28" descr="(A,B) Indium selenide (InSe) nanosheets are susceptible to deleterious oxidation, leading to clear increases in thickness when comparing atomic force microscopy images (A) before and (B) after 3 days of ambient exposure. (C,D) In contrast, InSe that has been passivated with a hybrid organic/inorganic encapsulation layer remains invariant (C) before and (D) after ambient exposure." title="Improving the Ambient Stability of Indium Selenide"/>
          <p:cNvGrpSpPr/>
          <p:nvPr/>
        </p:nvGrpSpPr>
        <p:grpSpPr>
          <a:xfrm>
            <a:off x="4887775" y="1810736"/>
            <a:ext cx="4015666" cy="2738356"/>
            <a:chOff x="4746661" y="1767155"/>
            <a:chExt cx="3750068" cy="2557240"/>
          </a:xfrm>
        </p:grpSpPr>
        <p:pic>
          <p:nvPicPr>
            <p:cNvPr id="20" name="Picture 19"/>
            <p:cNvPicPr/>
            <p:nvPr/>
          </p:nvPicPr>
          <p:blipFill rotWithShape="1">
            <a:blip r:embed="rId3" cstate="print">
              <a:extLst>
                <a:ext uri="{28A0092B-C50C-407E-A947-70E740481C1C}">
                  <a14:useLocalDpi xmlns:a14="http://schemas.microsoft.com/office/drawing/2010/main"/>
                </a:ext>
              </a:extLst>
            </a:blip>
            <a:srcRect/>
            <a:stretch/>
          </p:blipFill>
          <p:spPr bwMode="auto">
            <a:xfrm>
              <a:off x="4787757" y="3020604"/>
              <a:ext cx="3708972" cy="1273995"/>
            </a:xfrm>
            <a:prstGeom prst="rect">
              <a:avLst/>
            </a:prstGeom>
            <a:noFill/>
            <a:ln>
              <a:noFill/>
            </a:ln>
          </p:spPr>
        </p:pic>
        <p:pic>
          <p:nvPicPr>
            <p:cNvPr id="19" name="Picture 18"/>
            <p:cNvPicPr/>
            <p:nvPr/>
          </p:nvPicPr>
          <p:blipFill rotWithShape="1">
            <a:blip r:embed="rId4" cstate="print">
              <a:extLst>
                <a:ext uri="{28A0092B-C50C-407E-A947-70E740481C1C}">
                  <a14:useLocalDpi xmlns:a14="http://schemas.microsoft.com/office/drawing/2010/main"/>
                </a:ext>
              </a:extLst>
            </a:blip>
            <a:srcRect/>
            <a:stretch/>
          </p:blipFill>
          <p:spPr bwMode="auto">
            <a:xfrm>
              <a:off x="4787757" y="1767155"/>
              <a:ext cx="3698698" cy="1273996"/>
            </a:xfrm>
            <a:prstGeom prst="rect">
              <a:avLst/>
            </a:prstGeom>
            <a:noFill/>
            <a:ln>
              <a:noFill/>
            </a:ln>
          </p:spPr>
        </p:pic>
        <p:sp>
          <p:nvSpPr>
            <p:cNvPr id="25" name="TextBox 24"/>
            <p:cNvSpPr txBox="1"/>
            <p:nvPr/>
          </p:nvSpPr>
          <p:spPr>
            <a:xfrm>
              <a:off x="4756937" y="2722654"/>
              <a:ext cx="332142"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a:t>
              </a:r>
            </a:p>
          </p:txBody>
        </p:sp>
        <p:sp>
          <p:nvSpPr>
            <p:cNvPr id="26" name="TextBox 25"/>
            <p:cNvSpPr txBox="1"/>
            <p:nvPr/>
          </p:nvSpPr>
          <p:spPr>
            <a:xfrm>
              <a:off x="6596010" y="2725638"/>
              <a:ext cx="332142"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a:t>
              </a:r>
            </a:p>
          </p:txBody>
        </p:sp>
        <p:sp>
          <p:nvSpPr>
            <p:cNvPr id="27" name="TextBox 26"/>
            <p:cNvSpPr txBox="1"/>
            <p:nvPr/>
          </p:nvSpPr>
          <p:spPr>
            <a:xfrm>
              <a:off x="4746661" y="3975567"/>
              <a:ext cx="332142"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t>
              </a:r>
            </a:p>
          </p:txBody>
        </p:sp>
        <p:sp>
          <p:nvSpPr>
            <p:cNvPr id="28" name="TextBox 27"/>
            <p:cNvSpPr txBox="1"/>
            <p:nvPr/>
          </p:nvSpPr>
          <p:spPr>
            <a:xfrm>
              <a:off x="6606284" y="3985841"/>
              <a:ext cx="332142"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t>
              </a:r>
            </a:p>
          </p:txBody>
        </p:sp>
      </p:grpSp>
      <p:sp>
        <p:nvSpPr>
          <p:cNvPr id="11" name="Rectangle 37"/>
          <p:cNvSpPr>
            <a:spLocks noChangeArrowheads="1"/>
          </p:cNvSpPr>
          <p:nvPr/>
        </p:nvSpPr>
        <p:spPr bwMode="auto">
          <a:xfrm>
            <a:off x="4777484" y="1677038"/>
            <a:ext cx="4253376" cy="43127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News Gothic MT"/>
              <a:ea typeface="+mn-ea"/>
              <a:cs typeface="+mn-cs"/>
            </a:endParaRPr>
          </a:p>
        </p:txBody>
      </p:sp>
    </p:spTree>
    <p:extLst>
      <p:ext uri="{BB962C8B-B14F-4D97-AF65-F5344CB8AC3E}">
        <p14:creationId xmlns:p14="http://schemas.microsoft.com/office/powerpoint/2010/main" val="3243173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234</TotalTime>
  <Words>331</Words>
  <Application>Microsoft Macintosh PowerPoint</Application>
  <PresentationFormat>On-screen Show (4:3)</PresentationFormat>
  <Paragraphs>14</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News Gothic MT</vt:lpstr>
      <vt:lpstr>Wingdings 2</vt:lpstr>
      <vt:lpstr>Breeze</vt:lpstr>
      <vt:lpstr>Improving the Ambient Stability of Chemically Reactive 2D Materials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Light-induced reconfiguration of dielectric in ultra-thin transistor</dc:title>
  <dc:creator>Lincoln James Lauhon</dc:creator>
  <cp:lastModifiedBy>Microsoft Office User</cp:lastModifiedBy>
  <cp:revision>19</cp:revision>
  <dcterms:created xsi:type="dcterms:W3CDTF">2019-03-26T13:22:06Z</dcterms:created>
  <dcterms:modified xsi:type="dcterms:W3CDTF">2019-05-06T18:34:11Z</dcterms:modified>
</cp:coreProperties>
</file>