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343" autoAdjust="0"/>
  </p:normalViewPr>
  <p:slideViewPr>
    <p:cSldViewPr snapToGrid="0" snapToObjects="1">
      <p:cViewPr varScale="1">
        <p:scale>
          <a:sx n="109" d="100"/>
          <a:sy n="109" d="100"/>
        </p:scale>
        <p:origin x="1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80AFD627-EED7-4E04-9D09-622B326CDEBF}" type="datetimeFigureOut">
              <a:rPr lang="en-US" smtClean="0"/>
              <a:t>5/6/19</a:t>
            </a:fld>
            <a:endParaRPr lang="en-US" dirty="0"/>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DC9A4996-020C-498D-A497-29307C9BF89E}" type="slidenum">
              <a:rPr lang="en-US" smtClean="0"/>
              <a:t>‹#›</a:t>
            </a:fld>
            <a:endParaRPr lang="en-US" dirty="0"/>
          </a:p>
        </p:txBody>
      </p:sp>
    </p:spTree>
    <p:extLst>
      <p:ext uri="{BB962C8B-B14F-4D97-AF65-F5344CB8AC3E}">
        <p14:creationId xmlns:p14="http://schemas.microsoft.com/office/powerpoint/2010/main" val="92059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more information, please see the following publication: </a:t>
            </a:r>
            <a:r>
              <a:rPr lang="en-US" sz="1200" dirty="0"/>
              <a:t>Aykol </a:t>
            </a:r>
            <a:r>
              <a:rPr lang="en-US" sz="1200" i="1" dirty="0"/>
              <a:t>et al.</a:t>
            </a:r>
            <a:r>
              <a:rPr lang="en-US" sz="1200" dirty="0"/>
              <a:t> arXiv:1806.05772 (2018)</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C9A4996-020C-498D-A497-29307C9BF89E}" type="slidenum">
              <a:rPr lang="en-US" smtClean="0"/>
              <a:t>1</a:t>
            </a:fld>
            <a:endParaRPr lang="en-US" dirty="0"/>
          </a:p>
        </p:txBody>
      </p:sp>
    </p:spTree>
    <p:extLst>
      <p:ext uri="{BB962C8B-B14F-4D97-AF65-F5344CB8AC3E}">
        <p14:creationId xmlns:p14="http://schemas.microsoft.com/office/powerpoint/2010/main" val="393787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36" name="PlaceHolder 2"/>
          <p:cNvSpPr>
            <a:spLocks noGrp="1"/>
          </p:cNvSpPr>
          <p:nvPr>
            <p:ph type="body"/>
          </p:nvPr>
        </p:nvSpPr>
        <p:spPr>
          <a:xfrm>
            <a:off x="549360" y="1453320"/>
            <a:ext cx="384012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7" name="PlaceHolder 3"/>
          <p:cNvSpPr>
            <a:spLocks noGrp="1"/>
          </p:cNvSpPr>
          <p:nvPr>
            <p:ph type="body"/>
          </p:nvPr>
        </p:nvSpPr>
        <p:spPr>
          <a:xfrm>
            <a:off x="549360" y="1845720"/>
            <a:ext cx="384012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39" name="PlaceHolder 2"/>
          <p:cNvSpPr>
            <a:spLocks noGrp="1"/>
          </p:cNvSpPr>
          <p:nvPr>
            <p:ph type="body"/>
          </p:nvPr>
        </p:nvSpPr>
        <p:spPr>
          <a:xfrm>
            <a:off x="54936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40" name="PlaceHolder 3"/>
          <p:cNvSpPr>
            <a:spLocks noGrp="1"/>
          </p:cNvSpPr>
          <p:nvPr>
            <p:ph type="body"/>
          </p:nvPr>
        </p:nvSpPr>
        <p:spPr>
          <a:xfrm>
            <a:off x="251712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41" name="PlaceHolder 4"/>
          <p:cNvSpPr>
            <a:spLocks noGrp="1"/>
          </p:cNvSpPr>
          <p:nvPr>
            <p:ph type="body"/>
          </p:nvPr>
        </p:nvSpPr>
        <p:spPr>
          <a:xfrm>
            <a:off x="2517120" y="18457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42" name="PlaceHolder 5"/>
          <p:cNvSpPr>
            <a:spLocks noGrp="1"/>
          </p:cNvSpPr>
          <p:nvPr>
            <p:ph type="body"/>
          </p:nvPr>
        </p:nvSpPr>
        <p:spPr>
          <a:xfrm>
            <a:off x="549360" y="18457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44" name="PlaceHolder 2"/>
          <p:cNvSpPr>
            <a:spLocks noGrp="1"/>
          </p:cNvSpPr>
          <p:nvPr>
            <p:ph type="body"/>
          </p:nvPr>
        </p:nvSpPr>
        <p:spPr>
          <a:xfrm>
            <a:off x="549360" y="1453320"/>
            <a:ext cx="384012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45" name="PlaceHolder 3"/>
          <p:cNvSpPr>
            <a:spLocks noGrp="1"/>
          </p:cNvSpPr>
          <p:nvPr>
            <p:ph type="body"/>
          </p:nvPr>
        </p:nvSpPr>
        <p:spPr>
          <a:xfrm>
            <a:off x="549360" y="1453320"/>
            <a:ext cx="384012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pic>
        <p:nvPicPr>
          <p:cNvPr id="46" name="Picture 45"/>
          <p:cNvPicPr/>
          <p:nvPr/>
        </p:nvPicPr>
        <p:blipFill>
          <a:blip r:embed="rId2"/>
          <a:stretch/>
        </p:blipFill>
        <p:spPr>
          <a:xfrm>
            <a:off x="1998720" y="1452960"/>
            <a:ext cx="940680" cy="750600"/>
          </a:xfrm>
          <a:prstGeom prst="rect">
            <a:avLst/>
          </a:prstGeom>
          <a:ln>
            <a:noFill/>
          </a:ln>
        </p:spPr>
      </p:pic>
      <p:pic>
        <p:nvPicPr>
          <p:cNvPr id="47" name="Picture 46"/>
          <p:cNvPicPr/>
          <p:nvPr/>
        </p:nvPicPr>
        <p:blipFill>
          <a:blip r:embed="rId2"/>
          <a:stretch/>
        </p:blipFill>
        <p:spPr>
          <a:xfrm>
            <a:off x="1998720" y="1452960"/>
            <a:ext cx="940680" cy="75060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5" name="PlaceHolder 2"/>
          <p:cNvSpPr>
            <a:spLocks noGrp="1"/>
          </p:cNvSpPr>
          <p:nvPr>
            <p:ph type="subTitle"/>
          </p:nvPr>
        </p:nvSpPr>
        <p:spPr>
          <a:xfrm>
            <a:off x="549360" y="1453320"/>
            <a:ext cx="3840120" cy="7506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7" name="PlaceHolder 2"/>
          <p:cNvSpPr>
            <a:spLocks noGrp="1"/>
          </p:cNvSpPr>
          <p:nvPr>
            <p:ph type="body"/>
          </p:nvPr>
        </p:nvSpPr>
        <p:spPr>
          <a:xfrm>
            <a:off x="549360" y="1453320"/>
            <a:ext cx="384012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9" name="PlaceHolder 2"/>
          <p:cNvSpPr>
            <a:spLocks noGrp="1"/>
          </p:cNvSpPr>
          <p:nvPr>
            <p:ph type="body"/>
          </p:nvPr>
        </p:nvSpPr>
        <p:spPr>
          <a:xfrm>
            <a:off x="549360" y="1453320"/>
            <a:ext cx="187380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0" name="PlaceHolder 3"/>
          <p:cNvSpPr>
            <a:spLocks noGrp="1"/>
          </p:cNvSpPr>
          <p:nvPr>
            <p:ph type="body"/>
          </p:nvPr>
        </p:nvSpPr>
        <p:spPr>
          <a:xfrm>
            <a:off x="2517120" y="1453320"/>
            <a:ext cx="187380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3346200" y="240840"/>
            <a:ext cx="5797440" cy="2337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24" name="PlaceHolder 2"/>
          <p:cNvSpPr>
            <a:spLocks noGrp="1"/>
          </p:cNvSpPr>
          <p:nvPr>
            <p:ph type="body"/>
          </p:nvPr>
        </p:nvSpPr>
        <p:spPr>
          <a:xfrm>
            <a:off x="54936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5" name="PlaceHolder 3"/>
          <p:cNvSpPr>
            <a:spLocks noGrp="1"/>
          </p:cNvSpPr>
          <p:nvPr>
            <p:ph type="body"/>
          </p:nvPr>
        </p:nvSpPr>
        <p:spPr>
          <a:xfrm>
            <a:off x="549360" y="18457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6" name="PlaceHolder 4"/>
          <p:cNvSpPr>
            <a:spLocks noGrp="1"/>
          </p:cNvSpPr>
          <p:nvPr>
            <p:ph type="body"/>
          </p:nvPr>
        </p:nvSpPr>
        <p:spPr>
          <a:xfrm>
            <a:off x="2517120" y="1453320"/>
            <a:ext cx="187380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28" name="PlaceHolder 2"/>
          <p:cNvSpPr>
            <a:spLocks noGrp="1"/>
          </p:cNvSpPr>
          <p:nvPr>
            <p:ph type="body"/>
          </p:nvPr>
        </p:nvSpPr>
        <p:spPr>
          <a:xfrm>
            <a:off x="549360" y="1453320"/>
            <a:ext cx="187380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9" name="PlaceHolder 3"/>
          <p:cNvSpPr>
            <a:spLocks noGrp="1"/>
          </p:cNvSpPr>
          <p:nvPr>
            <p:ph type="body"/>
          </p:nvPr>
        </p:nvSpPr>
        <p:spPr>
          <a:xfrm>
            <a:off x="251712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0" name="PlaceHolder 4"/>
          <p:cNvSpPr>
            <a:spLocks noGrp="1"/>
          </p:cNvSpPr>
          <p:nvPr>
            <p:ph type="body"/>
          </p:nvPr>
        </p:nvSpPr>
        <p:spPr>
          <a:xfrm>
            <a:off x="2517120" y="18457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32" name="PlaceHolder 2"/>
          <p:cNvSpPr>
            <a:spLocks noGrp="1"/>
          </p:cNvSpPr>
          <p:nvPr>
            <p:ph type="body"/>
          </p:nvPr>
        </p:nvSpPr>
        <p:spPr>
          <a:xfrm>
            <a:off x="54936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3" name="PlaceHolder 3"/>
          <p:cNvSpPr>
            <a:spLocks noGrp="1"/>
          </p:cNvSpPr>
          <p:nvPr>
            <p:ph type="body"/>
          </p:nvPr>
        </p:nvSpPr>
        <p:spPr>
          <a:xfrm>
            <a:off x="251712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4" name="PlaceHolder 4"/>
          <p:cNvSpPr>
            <a:spLocks noGrp="1"/>
          </p:cNvSpPr>
          <p:nvPr>
            <p:ph type="body"/>
          </p:nvPr>
        </p:nvSpPr>
        <p:spPr>
          <a:xfrm>
            <a:off x="549360" y="1845720"/>
            <a:ext cx="384012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14" name="Picture 6"/>
          <p:cNvPicPr/>
          <p:nvPr/>
        </p:nvPicPr>
        <p:blipFill>
          <a:blip r:embed="rId15"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15" name="Picture 7"/>
          <p:cNvPicPr/>
          <p:nvPr/>
        </p:nvPicPr>
        <p:blipFill>
          <a:blip r:embed="rId16"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2" name="Picture 8"/>
          <p:cNvPicPr/>
          <p:nvPr/>
        </p:nvPicPr>
        <p:blipFill>
          <a:blip r:embed="rId17"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3" name="Picture 9"/>
          <p:cNvPicPr/>
          <p:nvPr/>
        </p:nvPicPr>
        <p:blipFill>
          <a:blip r:embed="rId18"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4" name="Picture 10"/>
          <p:cNvPicPr/>
          <p:nvPr/>
        </p:nvPicPr>
        <p:blipFill>
          <a:blip r:embed="rId19"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5" name="Picture 11"/>
          <p:cNvPicPr/>
          <p:nvPr/>
        </p:nvPicPr>
        <p:blipFill>
          <a:blip r:embed="rId20"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sp>
        <p:nvSpPr>
          <p:cNvPr id="6" name="PlaceHolder 1"/>
          <p:cNvSpPr>
            <a:spLocks noGrp="1"/>
          </p:cNvSpPr>
          <p:nvPr>
            <p:ph type="title"/>
          </p:nvPr>
        </p:nvSpPr>
        <p:spPr>
          <a:xfrm>
            <a:off x="3346200" y="240840"/>
            <a:ext cx="5797440" cy="504000"/>
          </a:xfrm>
          <a:prstGeom prst="rect">
            <a:avLst/>
          </a:prstGeom>
        </p:spPr>
        <p:txBody>
          <a:bodyPr anchor="b"/>
          <a:lstStyle/>
          <a:p>
            <a:pPr>
              <a:lnSpc>
                <a:spcPct val="100000"/>
              </a:lnSpc>
            </a:pPr>
            <a:r>
              <a:rPr lang="en-US" sz="2400" b="0" strike="noStrike" spc="-1">
                <a:solidFill>
                  <a:srgbClr val="FFFFFF"/>
                </a:solidFill>
                <a:uFill>
                  <a:solidFill>
                    <a:srgbClr val="FFFFFF"/>
                  </a:solidFill>
                </a:uFill>
                <a:latin typeface="News Gothic MT"/>
              </a:rPr>
              <a:t>Click to edit Master title style</a:t>
            </a:r>
            <a:endParaRPr lang="en-US" sz="1800" b="0" strike="noStrike" spc="-1">
              <a:solidFill>
                <a:srgbClr val="000000"/>
              </a:solidFill>
              <a:uFill>
                <a:solidFill>
                  <a:srgbClr val="FFFFFF"/>
                </a:solidFill>
              </a:uFill>
              <a:latin typeface="News Gothic MT"/>
            </a:endParaRPr>
          </a:p>
        </p:txBody>
      </p:sp>
      <p:sp>
        <p:nvSpPr>
          <p:cNvPr id="7" name="PlaceHolder 2"/>
          <p:cNvSpPr>
            <a:spLocks noGrp="1"/>
          </p:cNvSpPr>
          <p:nvPr>
            <p:ph type="body"/>
          </p:nvPr>
        </p:nvSpPr>
        <p:spPr>
          <a:xfrm>
            <a:off x="549360" y="1453320"/>
            <a:ext cx="3840120" cy="750600"/>
          </a:xfrm>
          <a:prstGeom prst="rect">
            <a:avLst/>
          </a:prstGeom>
        </p:spPr>
        <p:txBody>
          <a:bodyPr anchor="b"/>
          <a:lstStyle/>
          <a:p>
            <a:pPr marL="432000" indent="-324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Click to edit the outline text format</a:t>
            </a:r>
            <a:endParaRPr lang="en-US" sz="1600" b="0" strike="noStrike" spc="-1">
              <a:solidFill>
                <a:srgbClr val="595959"/>
              </a:solidFill>
              <a:uFill>
                <a:solidFill>
                  <a:srgbClr val="FFFFFF"/>
                </a:solidFill>
              </a:uFill>
              <a:latin typeface="News Gothic MT"/>
            </a:endParaRPr>
          </a:p>
          <a:p>
            <a:pPr marL="864000" lvl="1" indent="-324000">
              <a:buClr>
                <a:srgbClr val="000000"/>
              </a:buClr>
              <a:buSzPct val="75000"/>
              <a:buFont typeface="Symbol" charset="2"/>
              <a:buChar char=""/>
            </a:pPr>
            <a:r>
              <a:rPr lang="en-US" sz="1600" b="1" strike="noStrike" spc="-1">
                <a:solidFill>
                  <a:srgbClr val="6FB7D7"/>
                </a:solidFill>
                <a:uFill>
                  <a:solidFill>
                    <a:srgbClr val="FFFFFF"/>
                  </a:solidFill>
                </a:uFill>
                <a:latin typeface="News Gothic MT"/>
              </a:rPr>
              <a:t>Second Outline Level</a:t>
            </a:r>
            <a:endParaRPr lang="en-US" sz="1600" b="0" strike="noStrike" spc="-1">
              <a:solidFill>
                <a:srgbClr val="595959"/>
              </a:solidFill>
              <a:uFill>
                <a:solidFill>
                  <a:srgbClr val="FFFFFF"/>
                </a:solidFill>
              </a:uFill>
              <a:latin typeface="News Gothic MT"/>
            </a:endParaRPr>
          </a:p>
          <a:p>
            <a:pPr marL="1296000" lvl="2" indent="-288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Third Outline Level</a:t>
            </a:r>
            <a:endParaRPr lang="en-US" sz="1600" b="0" strike="noStrike" spc="-1">
              <a:solidFill>
                <a:srgbClr val="595959"/>
              </a:solidFill>
              <a:uFill>
                <a:solidFill>
                  <a:srgbClr val="FFFFFF"/>
                </a:solidFill>
              </a:uFill>
              <a:latin typeface="News Gothic MT"/>
            </a:endParaRPr>
          </a:p>
          <a:p>
            <a:pPr marL="1728000" lvl="3" indent="-216000">
              <a:buClr>
                <a:srgbClr val="000000"/>
              </a:buClr>
              <a:buSzPct val="75000"/>
              <a:buFont typeface="Symbol" charset="2"/>
              <a:buChar char=""/>
            </a:pPr>
            <a:r>
              <a:rPr lang="en-US" sz="1600" b="1" strike="noStrike" spc="-1">
                <a:solidFill>
                  <a:srgbClr val="6FB7D7"/>
                </a:solidFill>
                <a:uFill>
                  <a:solidFill>
                    <a:srgbClr val="FFFFFF"/>
                  </a:solidFill>
                </a:uFill>
                <a:latin typeface="News Gothic MT"/>
              </a:rPr>
              <a:t>Fourth Outline Level</a:t>
            </a:r>
            <a:endParaRPr lang="en-US" sz="1600" b="0" strike="noStrike" spc="-1">
              <a:solidFill>
                <a:srgbClr val="595959"/>
              </a:solidFill>
              <a:uFill>
                <a:solidFill>
                  <a:srgbClr val="FFFFFF"/>
                </a:solidFill>
              </a:uFill>
              <a:latin typeface="News Gothic MT"/>
            </a:endParaRPr>
          </a:p>
          <a:p>
            <a:pPr marL="2160000" lvl="4" indent="-216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Fifth Outline Level</a:t>
            </a:r>
            <a:endParaRPr lang="en-US" sz="1600" b="0" strike="noStrike" spc="-1">
              <a:solidFill>
                <a:srgbClr val="595959"/>
              </a:solidFill>
              <a:uFill>
                <a:solidFill>
                  <a:srgbClr val="FFFFFF"/>
                </a:solidFill>
              </a:uFill>
              <a:latin typeface="News Gothic MT"/>
            </a:endParaRPr>
          </a:p>
          <a:p>
            <a:pPr marL="2592000" lvl="5" indent="-216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Sixth Outline Level</a:t>
            </a:r>
            <a:endParaRPr lang="en-US" sz="1600" b="0" strike="noStrike" spc="-1">
              <a:solidFill>
                <a:srgbClr val="595959"/>
              </a:solidFill>
              <a:uFill>
                <a:solidFill>
                  <a:srgbClr val="FFFFFF"/>
                </a:solidFill>
              </a:uFill>
              <a:latin typeface="News Gothic MT"/>
            </a:endParaRPr>
          </a:p>
          <a:p>
            <a:pPr>
              <a:lnSpc>
                <a:spcPct val="100000"/>
              </a:lnSpc>
            </a:pPr>
            <a:r>
              <a:rPr lang="en-US" sz="1600" b="1" strike="noStrike" spc="-1">
                <a:solidFill>
                  <a:srgbClr val="6FB7D7"/>
                </a:solidFill>
                <a:uFill>
                  <a:solidFill>
                    <a:srgbClr val="FFFFFF"/>
                  </a:solidFill>
                </a:uFill>
                <a:latin typeface="News Gothic MT"/>
              </a:rPr>
              <a:t>Seventh Outline LevelClick to edit Master text styles</a:t>
            </a:r>
            <a:endParaRPr lang="en-US" sz="1600" b="0" strike="noStrike" spc="-1">
              <a:solidFill>
                <a:srgbClr val="595959"/>
              </a:solidFill>
              <a:uFill>
                <a:solidFill>
                  <a:srgbClr val="FFFFFF"/>
                </a:solidFill>
              </a:uFill>
              <a:latin typeface="News Gothic MT"/>
            </a:endParaRPr>
          </a:p>
        </p:txBody>
      </p:sp>
      <p:sp>
        <p:nvSpPr>
          <p:cNvPr id="8" name="PlaceHolder 3"/>
          <p:cNvSpPr>
            <a:spLocks noGrp="1"/>
          </p:cNvSpPr>
          <p:nvPr>
            <p:ph type="body"/>
          </p:nvPr>
        </p:nvSpPr>
        <p:spPr>
          <a:xfrm>
            <a:off x="549360" y="2347560"/>
            <a:ext cx="3840120" cy="3595680"/>
          </a:xfrm>
          <a:prstGeom prst="rect">
            <a:avLst/>
          </a:prstGeom>
        </p:spPr>
        <p:txBody>
          <a:bodyPr/>
          <a:lstStyle/>
          <a:p>
            <a:pPr marL="432000" indent="-324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Click to edit the outline text format</a:t>
            </a:r>
          </a:p>
          <a:p>
            <a:pPr marL="864000" lvl="1" indent="-324000">
              <a:buClr>
                <a:srgbClr val="000000"/>
              </a:buClr>
              <a:buSzPct val="75000"/>
              <a:buFont typeface="Symbol" charset="2"/>
              <a:buChar char=""/>
            </a:pPr>
            <a:r>
              <a:rPr lang="en-US" sz="1400" b="0" strike="noStrike" spc="-1">
                <a:solidFill>
                  <a:srgbClr val="595959"/>
                </a:solidFill>
                <a:uFill>
                  <a:solidFill>
                    <a:srgbClr val="FFFFFF"/>
                  </a:solidFill>
                </a:uFill>
                <a:latin typeface="News Gothic MT"/>
              </a:rPr>
              <a:t>Second Outline Level</a:t>
            </a:r>
          </a:p>
          <a:p>
            <a:pPr marL="1296000" lvl="2" indent="-288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Third Outline Level</a:t>
            </a:r>
          </a:p>
          <a:p>
            <a:pPr marL="1728000" lvl="3" indent="-216000">
              <a:buClr>
                <a:srgbClr val="000000"/>
              </a:buClr>
              <a:buSzPct val="75000"/>
              <a:buFont typeface="Symbol" charset="2"/>
              <a:buChar char=""/>
            </a:pPr>
            <a:r>
              <a:rPr lang="en-US" sz="1400" b="0" strike="noStrike" spc="-1">
                <a:solidFill>
                  <a:srgbClr val="595959"/>
                </a:solidFill>
                <a:uFill>
                  <a:solidFill>
                    <a:srgbClr val="FFFFFF"/>
                  </a:solidFill>
                </a:uFill>
                <a:latin typeface="News Gothic MT"/>
              </a:rPr>
              <a:t>Fourth Outline Level</a:t>
            </a:r>
          </a:p>
          <a:p>
            <a:pPr marL="2160000" lvl="4" indent="-216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Fifth Outline Level</a:t>
            </a:r>
          </a:p>
          <a:p>
            <a:pPr marL="2592000" lvl="5" indent="-216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Sixth Outline Level</a:t>
            </a:r>
          </a:p>
          <a:p>
            <a:pPr marL="349200" indent="-3488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Seventh Outline LevelClick to edit Master text styles</a:t>
            </a:r>
          </a:p>
          <a:p>
            <a:pPr marL="685800" lvl="1" indent="-336240">
              <a:lnSpc>
                <a:spcPct val="100000"/>
              </a:lnSpc>
              <a:buClr>
                <a:srgbClr val="215D77"/>
              </a:buClr>
              <a:buSzPct val="110000"/>
              <a:buFont typeface="Wingdings 2" charset="2"/>
              <a:buChar char=""/>
            </a:pPr>
            <a:r>
              <a:rPr lang="en-US" sz="1400" b="0" strike="noStrike" spc="-1">
                <a:solidFill>
                  <a:srgbClr val="595959"/>
                </a:solidFill>
                <a:uFill>
                  <a:solidFill>
                    <a:srgbClr val="FFFFFF"/>
                  </a:solidFill>
                </a:uFill>
                <a:latin typeface="News Gothic MT"/>
              </a:rPr>
              <a:t>Second level</a:t>
            </a:r>
          </a:p>
          <a:p>
            <a:pPr marL="968400" lvl="2" indent="-2822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Third level</a:t>
            </a:r>
          </a:p>
          <a:p>
            <a:pPr marL="1263600" lvl="3" indent="-294840">
              <a:lnSpc>
                <a:spcPct val="100000"/>
              </a:lnSpc>
              <a:buClr>
                <a:srgbClr val="215D77"/>
              </a:buClr>
              <a:buSzPct val="110000"/>
              <a:buFont typeface="Wingdings 2" charset="2"/>
              <a:buChar char=""/>
            </a:pPr>
            <a:r>
              <a:rPr lang="en-US" sz="1400" b="0" strike="noStrike" spc="-1">
                <a:solidFill>
                  <a:srgbClr val="595959"/>
                </a:solidFill>
                <a:uFill>
                  <a:solidFill>
                    <a:srgbClr val="FFFFFF"/>
                  </a:solidFill>
                </a:uFill>
                <a:latin typeface="News Gothic MT"/>
              </a:rPr>
              <a:t>Fourth level</a:t>
            </a:r>
          </a:p>
          <a:p>
            <a:pPr marL="1546200" lvl="4" indent="-2822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Fifth level</a:t>
            </a:r>
          </a:p>
        </p:txBody>
      </p:sp>
      <p:sp>
        <p:nvSpPr>
          <p:cNvPr id="9" name="PlaceHolder 4"/>
          <p:cNvSpPr>
            <a:spLocks noGrp="1"/>
          </p:cNvSpPr>
          <p:nvPr>
            <p:ph type="body"/>
          </p:nvPr>
        </p:nvSpPr>
        <p:spPr>
          <a:xfrm>
            <a:off x="4750920" y="1453320"/>
            <a:ext cx="3840120" cy="750600"/>
          </a:xfrm>
          <a:prstGeom prst="rect">
            <a:avLst/>
          </a:prstGeom>
        </p:spPr>
        <p:txBody>
          <a:bodyPr anchor="b"/>
          <a:lstStyle/>
          <a:p>
            <a:pPr marL="432000" indent="-324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Click to edit the outline text format</a:t>
            </a:r>
            <a:endParaRPr lang="en-US" sz="1600" b="0" strike="noStrike" spc="-1">
              <a:solidFill>
                <a:srgbClr val="595959"/>
              </a:solidFill>
              <a:uFill>
                <a:solidFill>
                  <a:srgbClr val="FFFFFF"/>
                </a:solidFill>
              </a:uFill>
              <a:latin typeface="News Gothic MT"/>
            </a:endParaRPr>
          </a:p>
          <a:p>
            <a:pPr marL="864000" lvl="1" indent="-324000">
              <a:buClr>
                <a:srgbClr val="000000"/>
              </a:buClr>
              <a:buSzPct val="75000"/>
              <a:buFont typeface="Symbol" charset="2"/>
              <a:buChar char=""/>
            </a:pPr>
            <a:r>
              <a:rPr lang="en-US" sz="1600" b="1" strike="noStrike" spc="-1">
                <a:solidFill>
                  <a:srgbClr val="6FB7D7"/>
                </a:solidFill>
                <a:uFill>
                  <a:solidFill>
                    <a:srgbClr val="FFFFFF"/>
                  </a:solidFill>
                </a:uFill>
                <a:latin typeface="News Gothic MT"/>
              </a:rPr>
              <a:t>Second Outline Level</a:t>
            </a:r>
            <a:endParaRPr lang="en-US" sz="1600" b="0" strike="noStrike" spc="-1">
              <a:solidFill>
                <a:srgbClr val="595959"/>
              </a:solidFill>
              <a:uFill>
                <a:solidFill>
                  <a:srgbClr val="FFFFFF"/>
                </a:solidFill>
              </a:uFill>
              <a:latin typeface="News Gothic MT"/>
            </a:endParaRPr>
          </a:p>
          <a:p>
            <a:pPr marL="1296000" lvl="2" indent="-288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Third Outline Level</a:t>
            </a:r>
            <a:endParaRPr lang="en-US" sz="1600" b="0" strike="noStrike" spc="-1">
              <a:solidFill>
                <a:srgbClr val="595959"/>
              </a:solidFill>
              <a:uFill>
                <a:solidFill>
                  <a:srgbClr val="FFFFFF"/>
                </a:solidFill>
              </a:uFill>
              <a:latin typeface="News Gothic MT"/>
            </a:endParaRPr>
          </a:p>
          <a:p>
            <a:pPr marL="1728000" lvl="3" indent="-216000">
              <a:buClr>
                <a:srgbClr val="000000"/>
              </a:buClr>
              <a:buSzPct val="75000"/>
              <a:buFont typeface="Symbol" charset="2"/>
              <a:buChar char=""/>
            </a:pPr>
            <a:r>
              <a:rPr lang="en-US" sz="1600" b="1" strike="noStrike" spc="-1">
                <a:solidFill>
                  <a:srgbClr val="6FB7D7"/>
                </a:solidFill>
                <a:uFill>
                  <a:solidFill>
                    <a:srgbClr val="FFFFFF"/>
                  </a:solidFill>
                </a:uFill>
                <a:latin typeface="News Gothic MT"/>
              </a:rPr>
              <a:t>Fourth Outline Level</a:t>
            </a:r>
            <a:endParaRPr lang="en-US" sz="1600" b="0" strike="noStrike" spc="-1">
              <a:solidFill>
                <a:srgbClr val="595959"/>
              </a:solidFill>
              <a:uFill>
                <a:solidFill>
                  <a:srgbClr val="FFFFFF"/>
                </a:solidFill>
              </a:uFill>
              <a:latin typeface="News Gothic MT"/>
            </a:endParaRPr>
          </a:p>
          <a:p>
            <a:pPr marL="2160000" lvl="4" indent="-216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Fifth Outline Level</a:t>
            </a:r>
            <a:endParaRPr lang="en-US" sz="1600" b="0" strike="noStrike" spc="-1">
              <a:solidFill>
                <a:srgbClr val="595959"/>
              </a:solidFill>
              <a:uFill>
                <a:solidFill>
                  <a:srgbClr val="FFFFFF"/>
                </a:solidFill>
              </a:uFill>
              <a:latin typeface="News Gothic MT"/>
            </a:endParaRPr>
          </a:p>
          <a:p>
            <a:pPr marL="2592000" lvl="5" indent="-216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Sixth Outline Level</a:t>
            </a:r>
            <a:endParaRPr lang="en-US" sz="1600" b="0" strike="noStrike" spc="-1">
              <a:solidFill>
                <a:srgbClr val="595959"/>
              </a:solidFill>
              <a:uFill>
                <a:solidFill>
                  <a:srgbClr val="FFFFFF"/>
                </a:solidFill>
              </a:uFill>
              <a:latin typeface="News Gothic MT"/>
            </a:endParaRPr>
          </a:p>
          <a:p>
            <a:pPr>
              <a:lnSpc>
                <a:spcPct val="100000"/>
              </a:lnSpc>
            </a:pPr>
            <a:r>
              <a:rPr lang="en-US" sz="1600" b="1" strike="noStrike" spc="-1">
                <a:solidFill>
                  <a:srgbClr val="6FB7D7"/>
                </a:solidFill>
                <a:uFill>
                  <a:solidFill>
                    <a:srgbClr val="FFFFFF"/>
                  </a:solidFill>
                </a:uFill>
                <a:latin typeface="News Gothic MT"/>
              </a:rPr>
              <a:t>Seventh Outline LevelClick to edit Master text styles</a:t>
            </a:r>
            <a:endParaRPr lang="en-US" sz="1600" b="0" strike="noStrike" spc="-1">
              <a:solidFill>
                <a:srgbClr val="595959"/>
              </a:solidFill>
              <a:uFill>
                <a:solidFill>
                  <a:srgbClr val="FFFFFF"/>
                </a:solidFill>
              </a:uFill>
              <a:latin typeface="News Gothic MT"/>
            </a:endParaRPr>
          </a:p>
        </p:txBody>
      </p:sp>
      <p:sp>
        <p:nvSpPr>
          <p:cNvPr id="10" name="PlaceHolder 5"/>
          <p:cNvSpPr>
            <a:spLocks noGrp="1"/>
          </p:cNvSpPr>
          <p:nvPr>
            <p:ph type="body"/>
          </p:nvPr>
        </p:nvSpPr>
        <p:spPr>
          <a:xfrm>
            <a:off x="4750920" y="2347560"/>
            <a:ext cx="3840120" cy="3595680"/>
          </a:xfrm>
          <a:prstGeom prst="rect">
            <a:avLst/>
          </a:prstGeom>
        </p:spPr>
        <p:txBody>
          <a:bodyPr/>
          <a:lstStyle/>
          <a:p>
            <a:pPr marL="432000" indent="-324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Click to edit the outline text format</a:t>
            </a:r>
          </a:p>
          <a:p>
            <a:pPr marL="864000" lvl="1" indent="-324000">
              <a:buClr>
                <a:srgbClr val="000000"/>
              </a:buClr>
              <a:buSzPct val="75000"/>
              <a:buFont typeface="Symbol" charset="2"/>
              <a:buChar char=""/>
            </a:pPr>
            <a:r>
              <a:rPr lang="en-US" sz="1400" b="0" strike="noStrike" spc="-1">
                <a:solidFill>
                  <a:srgbClr val="595959"/>
                </a:solidFill>
                <a:uFill>
                  <a:solidFill>
                    <a:srgbClr val="FFFFFF"/>
                  </a:solidFill>
                </a:uFill>
                <a:latin typeface="News Gothic MT"/>
              </a:rPr>
              <a:t>Second Outline Level</a:t>
            </a:r>
          </a:p>
          <a:p>
            <a:pPr marL="1296000" lvl="2" indent="-288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Third Outline Level</a:t>
            </a:r>
          </a:p>
          <a:p>
            <a:pPr marL="1728000" lvl="3" indent="-216000">
              <a:buClr>
                <a:srgbClr val="000000"/>
              </a:buClr>
              <a:buSzPct val="75000"/>
              <a:buFont typeface="Symbol" charset="2"/>
              <a:buChar char=""/>
            </a:pPr>
            <a:r>
              <a:rPr lang="en-US" sz="1400" b="0" strike="noStrike" spc="-1">
                <a:solidFill>
                  <a:srgbClr val="595959"/>
                </a:solidFill>
                <a:uFill>
                  <a:solidFill>
                    <a:srgbClr val="FFFFFF"/>
                  </a:solidFill>
                </a:uFill>
                <a:latin typeface="News Gothic MT"/>
              </a:rPr>
              <a:t>Fourth Outline Level</a:t>
            </a:r>
          </a:p>
          <a:p>
            <a:pPr marL="2160000" lvl="4" indent="-216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Fifth Outline Level</a:t>
            </a:r>
          </a:p>
          <a:p>
            <a:pPr marL="2592000" lvl="5" indent="-216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Sixth Outline Level</a:t>
            </a:r>
          </a:p>
          <a:p>
            <a:pPr marL="349200" indent="-3488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Seventh Outline LevelClick to edit Master text styles</a:t>
            </a:r>
          </a:p>
          <a:p>
            <a:pPr marL="685800" lvl="1" indent="-336240">
              <a:lnSpc>
                <a:spcPct val="100000"/>
              </a:lnSpc>
              <a:buClr>
                <a:srgbClr val="215D77"/>
              </a:buClr>
              <a:buSzPct val="110000"/>
              <a:buFont typeface="Wingdings 2" charset="2"/>
              <a:buChar char=""/>
            </a:pPr>
            <a:r>
              <a:rPr lang="en-US" sz="1400" b="0" strike="noStrike" spc="-1">
                <a:solidFill>
                  <a:srgbClr val="595959"/>
                </a:solidFill>
                <a:uFill>
                  <a:solidFill>
                    <a:srgbClr val="FFFFFF"/>
                  </a:solidFill>
                </a:uFill>
                <a:latin typeface="News Gothic MT"/>
              </a:rPr>
              <a:t>Second level</a:t>
            </a:r>
          </a:p>
          <a:p>
            <a:pPr marL="968400" lvl="2" indent="-2822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Third level</a:t>
            </a:r>
          </a:p>
          <a:p>
            <a:pPr marL="1263600" lvl="3" indent="-294840">
              <a:lnSpc>
                <a:spcPct val="100000"/>
              </a:lnSpc>
              <a:buClr>
                <a:srgbClr val="215D77"/>
              </a:buClr>
              <a:buSzPct val="110000"/>
              <a:buFont typeface="Wingdings 2" charset="2"/>
              <a:buChar char=""/>
            </a:pPr>
            <a:r>
              <a:rPr lang="en-US" sz="1400" b="0" strike="noStrike" spc="-1">
                <a:solidFill>
                  <a:srgbClr val="595959"/>
                </a:solidFill>
                <a:uFill>
                  <a:solidFill>
                    <a:srgbClr val="FFFFFF"/>
                  </a:solidFill>
                </a:uFill>
                <a:latin typeface="News Gothic MT"/>
              </a:rPr>
              <a:t>Fourth level</a:t>
            </a:r>
          </a:p>
          <a:p>
            <a:pPr marL="1546200" lvl="4" indent="-2822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Fifth level</a:t>
            </a:r>
          </a:p>
        </p:txBody>
      </p:sp>
      <p:sp>
        <p:nvSpPr>
          <p:cNvPr id="11" name="PlaceHolder 6"/>
          <p:cNvSpPr>
            <a:spLocks noGrp="1"/>
          </p:cNvSpPr>
          <p:nvPr>
            <p:ph type="dt"/>
          </p:nvPr>
        </p:nvSpPr>
        <p:spPr>
          <a:xfrm>
            <a:off x="5629680" y="6275520"/>
            <a:ext cx="2133360" cy="364680"/>
          </a:xfrm>
          <a:prstGeom prst="rect">
            <a:avLst/>
          </a:prstGeom>
        </p:spPr>
        <p:txBody>
          <a:bodyPr anchor="ctr"/>
          <a:lstStyle/>
          <a:p>
            <a:pPr algn="r">
              <a:lnSpc>
                <a:spcPct val="100000"/>
              </a:lnSpc>
            </a:pPr>
            <a:r>
              <a:rPr lang="en-US" sz="1200" b="0" strike="noStrike" spc="-1" dirty="0">
                <a:solidFill>
                  <a:srgbClr val="FFFFFF"/>
                </a:solidFill>
                <a:uFill>
                  <a:solidFill>
                    <a:srgbClr val="FFFFFF"/>
                  </a:solidFill>
                </a:uFill>
                <a:latin typeface="News Gothic MT"/>
              </a:rPr>
              <a:t>1/27/19</a:t>
            </a:r>
            <a:endParaRPr lang="en-US" sz="1400" b="0" strike="noStrike" spc="-1" dirty="0">
              <a:solidFill>
                <a:srgbClr val="000000"/>
              </a:solidFill>
              <a:uFill>
                <a:solidFill>
                  <a:srgbClr val="FFFFFF"/>
                </a:solidFill>
              </a:uFill>
              <a:latin typeface="Times New Roman"/>
            </a:endParaRPr>
          </a:p>
        </p:txBody>
      </p:sp>
      <p:sp>
        <p:nvSpPr>
          <p:cNvPr id="12" name="PlaceHolder 7"/>
          <p:cNvSpPr>
            <a:spLocks noGrp="1"/>
          </p:cNvSpPr>
          <p:nvPr>
            <p:ph type="ftr"/>
          </p:nvPr>
        </p:nvSpPr>
        <p:spPr>
          <a:xfrm>
            <a:off x="264600" y="6275520"/>
            <a:ext cx="4840560" cy="364680"/>
          </a:xfrm>
          <a:prstGeom prst="rect">
            <a:avLst/>
          </a:prstGeom>
        </p:spPr>
        <p:txBody>
          <a:bodyPr anchor="ctr"/>
          <a:lstStyle/>
          <a:p>
            <a:endParaRPr lang="en-US" sz="2400" b="0" strike="noStrike" spc="-1" dirty="0">
              <a:solidFill>
                <a:srgbClr val="000000"/>
              </a:solidFill>
              <a:uFill>
                <a:solidFill>
                  <a:srgbClr val="FFFFFF"/>
                </a:solidFill>
              </a:uFill>
              <a:latin typeface="Times New Roman"/>
            </a:endParaRPr>
          </a:p>
        </p:txBody>
      </p:sp>
      <p:sp>
        <p:nvSpPr>
          <p:cNvPr id="13" name="PlaceHolder 8"/>
          <p:cNvSpPr>
            <a:spLocks noGrp="1"/>
          </p:cNvSpPr>
          <p:nvPr>
            <p:ph type="sldNum"/>
          </p:nvPr>
        </p:nvSpPr>
        <p:spPr>
          <a:xfrm>
            <a:off x="7898040" y="6275520"/>
            <a:ext cx="990360" cy="364680"/>
          </a:xfrm>
          <a:prstGeom prst="rect">
            <a:avLst/>
          </a:prstGeom>
        </p:spPr>
        <p:txBody>
          <a:bodyPr anchor="ctr"/>
          <a:lstStyle/>
          <a:p>
            <a:pPr algn="r">
              <a:lnSpc>
                <a:spcPct val="100000"/>
              </a:lnSpc>
            </a:pPr>
            <a:fld id="{CE15EAB9-F746-4225-909A-EB07B8C21A44}" type="slidenum">
              <a:rPr lang="en-US" sz="3600" b="0" strike="noStrike" spc="-1">
                <a:solidFill>
                  <a:srgbClr val="FFFFFF"/>
                </a:solidFill>
                <a:uFill>
                  <a:solidFill>
                    <a:srgbClr val="FFFFFF"/>
                  </a:solidFill>
                </a:uFill>
                <a:latin typeface="News Gothic MT"/>
              </a:rPr>
              <a:t>‹#›</a:t>
            </a:fld>
            <a:endParaRPr lang="en-US" sz="1400" b="0" strike="noStrike" spc="-1" dirty="0">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3017520" y="47460"/>
            <a:ext cx="6063120" cy="803520"/>
          </a:xfrm>
          <a:prstGeom prst="rect">
            <a:avLst/>
          </a:prstGeom>
          <a:noFill/>
          <a:ln>
            <a:noFill/>
          </a:ln>
        </p:spPr>
        <p:txBody>
          <a:bodyPr anchor="ctr"/>
          <a:lstStyle/>
          <a:p>
            <a:pPr algn="ctr">
              <a:lnSpc>
                <a:spcPct val="100000"/>
              </a:lnSpc>
            </a:pPr>
            <a:r>
              <a:rPr lang="en-US" sz="2400" b="1" spc="-1" dirty="0">
                <a:solidFill>
                  <a:srgbClr val="000000"/>
                </a:solidFill>
                <a:uFill>
                  <a:solidFill>
                    <a:srgbClr val="FFFFFF"/>
                  </a:solidFill>
                </a:uFill>
                <a:latin typeface="News Gothic MT"/>
              </a:rPr>
              <a:t>Network Analysis of </a:t>
            </a:r>
          </a:p>
          <a:p>
            <a:pPr algn="ctr">
              <a:lnSpc>
                <a:spcPct val="100000"/>
              </a:lnSpc>
            </a:pPr>
            <a:r>
              <a:rPr lang="en-US" sz="2400" b="1" spc="-1" dirty="0">
                <a:solidFill>
                  <a:srgbClr val="000000"/>
                </a:solidFill>
                <a:uFill>
                  <a:solidFill>
                    <a:srgbClr val="FFFFFF"/>
                  </a:solidFill>
                </a:uFill>
                <a:latin typeface="News Gothic MT"/>
              </a:rPr>
              <a:t>Synthesizable Materials Discovery</a:t>
            </a:r>
            <a:endParaRPr lang="en-US" sz="2400" spc="-1" dirty="0">
              <a:solidFill>
                <a:srgbClr val="000000"/>
              </a:solidFill>
              <a:uFill>
                <a:solidFill>
                  <a:srgbClr val="FFFFFF"/>
                </a:solidFill>
              </a:uFill>
              <a:latin typeface="News Gothic MT"/>
            </a:endParaRPr>
          </a:p>
        </p:txBody>
      </p:sp>
      <p:sp>
        <p:nvSpPr>
          <p:cNvPr id="51" name="CustomShape 4"/>
          <p:cNvSpPr/>
          <p:nvPr/>
        </p:nvSpPr>
        <p:spPr>
          <a:xfrm>
            <a:off x="3831220" y="1610805"/>
            <a:ext cx="5211100" cy="4338582"/>
          </a:xfrm>
          <a:prstGeom prst="rect">
            <a:avLst/>
          </a:prstGeom>
          <a:noFill/>
          <a:ln w="9360">
            <a:solidFill>
              <a:schemeClr val="tx1"/>
            </a:solidFill>
            <a:miter/>
          </a:ln>
        </p:spPr>
        <p:style>
          <a:lnRef idx="0">
            <a:scrgbClr r="0" g="0" b="0"/>
          </a:lnRef>
          <a:fillRef idx="0">
            <a:scrgbClr r="0" g="0" b="0"/>
          </a:fillRef>
          <a:effectRef idx="0">
            <a:scrgbClr r="0" g="0" b="0"/>
          </a:effectRef>
          <a:fontRef idx="minor"/>
        </p:style>
      </p:sp>
      <p:sp>
        <p:nvSpPr>
          <p:cNvPr id="55" name="CustomShape 7"/>
          <p:cNvSpPr/>
          <p:nvPr/>
        </p:nvSpPr>
        <p:spPr>
          <a:xfrm>
            <a:off x="125376" y="1587549"/>
            <a:ext cx="3637612" cy="46555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en-US" sz="1400" dirty="0">
                <a:latin typeface="+mj-lt"/>
              </a:rPr>
              <a:t>Materials synthesis is a complex process that depends not only on thermodynamic stability, but also on kinetic factors, advances in synthesis techniques, and the availability of precursors. This complexity makes the development of a general theory for predicting synthesizability extremely difficult. In NU-MRSEC IRG-2, a novel approach for predicting synthesizability has emerged from the dynamics of the “materials stability network,” by combining network representations of materials phase diagrams calculated with density functional theory and experimental discovery timelines extracted from citations. The time-evolution of the underlying network allows machine-learning to predict the likelihood that hypothetical, computer-generated materials will be amenable to experimental synthesis.</a:t>
            </a:r>
          </a:p>
          <a:p>
            <a:pPr algn="just"/>
            <a:endParaRPr lang="en-US" sz="1000" dirty="0">
              <a:latin typeface="+mj-lt"/>
            </a:endParaRPr>
          </a:p>
          <a:p>
            <a:pPr algn="ctr">
              <a:lnSpc>
                <a:spcPct val="130000"/>
              </a:lnSpc>
            </a:pPr>
            <a:r>
              <a:rPr lang="en-US" sz="1400" dirty="0"/>
              <a:t>Aykol </a:t>
            </a:r>
            <a:r>
              <a:rPr lang="en-US" sz="1400" i="1" dirty="0"/>
              <a:t>et al.</a:t>
            </a:r>
            <a:r>
              <a:rPr lang="en-US" sz="1400" dirty="0"/>
              <a:t> arXiv:1806.05772 (2018)</a:t>
            </a:r>
            <a:r>
              <a:rPr lang="en-US" sz="1400" dirty="0">
                <a:latin typeface="+mj-lt"/>
              </a:rPr>
              <a:t>.</a:t>
            </a:r>
            <a:endParaRPr lang="en-US" sz="1400" dirty="0"/>
          </a:p>
        </p:txBody>
      </p:sp>
      <p:sp>
        <p:nvSpPr>
          <p:cNvPr id="6" name="TextBox 5">
            <a:extLst>
              <a:ext uri="{FF2B5EF4-FFF2-40B4-BE49-F238E27FC236}">
                <a16:creationId xmlns:a16="http://schemas.microsoft.com/office/drawing/2014/main" id="{094F48A9-6EFD-E540-859C-5C5325850340}"/>
              </a:ext>
            </a:extLst>
          </p:cNvPr>
          <p:cNvSpPr txBox="1"/>
          <p:nvPr/>
        </p:nvSpPr>
        <p:spPr>
          <a:xfrm>
            <a:off x="3865943" y="4757203"/>
            <a:ext cx="5127582" cy="1200329"/>
          </a:xfrm>
          <a:prstGeom prst="rect">
            <a:avLst/>
          </a:prstGeom>
          <a:noFill/>
        </p:spPr>
        <p:txBody>
          <a:bodyPr wrap="square" rtlCol="0">
            <a:spAutoFit/>
          </a:bodyPr>
          <a:lstStyle/>
          <a:p>
            <a:pPr algn="just"/>
            <a:r>
              <a:rPr lang="en-US" sz="1200" dirty="0">
                <a:latin typeface="+mj-lt"/>
              </a:rPr>
              <a:t>(A) Network representation of materials phase diagrams. The schematic illustrates phase diagrams or convex hulls, and their representation as networks with materials as nodes and tie-lines as edges. (B) Time evolution of the local environment of BiCuSeO in the overall “material stability network.” Known materials are shown in blue and those yet to be discovered as shown in red.</a:t>
            </a:r>
          </a:p>
        </p:txBody>
      </p:sp>
      <p:sp>
        <p:nvSpPr>
          <p:cNvPr id="14" name="Rectangle 13"/>
          <p:cNvSpPr/>
          <p:nvPr/>
        </p:nvSpPr>
        <p:spPr>
          <a:xfrm>
            <a:off x="152400" y="278718"/>
            <a:ext cx="2759824" cy="369332"/>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News Gothic MT"/>
                <a:ea typeface="+mn-ea"/>
                <a:cs typeface="+mn-cs"/>
              </a:rPr>
              <a:t>NSF DMR-1720139</a:t>
            </a:r>
          </a:p>
        </p:txBody>
      </p:sp>
      <p:sp>
        <p:nvSpPr>
          <p:cNvPr id="15" name="Rectangle 14"/>
          <p:cNvSpPr/>
          <p:nvPr/>
        </p:nvSpPr>
        <p:spPr>
          <a:xfrm>
            <a:off x="130366" y="730366"/>
            <a:ext cx="773017" cy="307777"/>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News Gothic MT"/>
                <a:ea typeface="+mn-ea"/>
                <a:cs typeface="+mn-cs"/>
              </a:rPr>
              <a:t>2019</a:t>
            </a:r>
          </a:p>
        </p:txBody>
      </p:sp>
      <p:sp>
        <p:nvSpPr>
          <p:cNvPr id="16" name="Rectangle 15"/>
          <p:cNvSpPr/>
          <p:nvPr/>
        </p:nvSpPr>
        <p:spPr>
          <a:xfrm>
            <a:off x="4371035" y="1091604"/>
            <a:ext cx="4692577" cy="307777"/>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News Gothic MT"/>
                <a:ea typeface="+mn-ea"/>
                <a:cs typeface="+mn-cs"/>
              </a:rPr>
              <a:t>IRG-2, Northwestern University MRSEC</a:t>
            </a:r>
          </a:p>
        </p:txBody>
      </p:sp>
      <p:grpSp>
        <p:nvGrpSpPr>
          <p:cNvPr id="7" name="Group 6" descr="(A) Network representation of materials phase diagrams. The schematic illustrates phase diagrams or convex hulls, and their representation as networks with materials as nodes and tie-lines as edges. (B) Time evolution of the local environment of BiCuSeO in the overall “material stability network.” Known materials are shown in blue and those yet to be discovered as shown in red." title="Network Analysis of Synthesizable Materials Discovery"/>
          <p:cNvGrpSpPr/>
          <p:nvPr/>
        </p:nvGrpSpPr>
        <p:grpSpPr>
          <a:xfrm>
            <a:off x="3902594" y="1669454"/>
            <a:ext cx="5111144" cy="3077528"/>
            <a:chOff x="3902594" y="1669454"/>
            <a:chExt cx="5111144" cy="3077528"/>
          </a:xfrm>
        </p:grpSpPr>
        <p:pic>
          <p:nvPicPr>
            <p:cNvPr id="2" name="Picture 1">
              <a:extLst>
                <a:ext uri="{FF2B5EF4-FFF2-40B4-BE49-F238E27FC236}">
                  <a16:creationId xmlns:a16="http://schemas.microsoft.com/office/drawing/2014/main" id="{C49F8E0E-B2A4-454E-8A03-BB92A7FA2293}"/>
                </a:ext>
              </a:extLst>
            </p:cNvPr>
            <p:cNvPicPr>
              <a:picLocks noChangeAspect="1"/>
            </p:cNvPicPr>
            <p:nvPr/>
          </p:nvPicPr>
          <p:blipFill>
            <a:blip r:embed="rId3"/>
            <a:stretch>
              <a:fillRect/>
            </a:stretch>
          </p:blipFill>
          <p:spPr>
            <a:xfrm>
              <a:off x="4281791" y="1669454"/>
              <a:ext cx="4731947" cy="1724628"/>
            </a:xfrm>
            <a:prstGeom prst="rect">
              <a:avLst/>
            </a:prstGeom>
          </p:spPr>
        </p:pic>
        <p:sp>
          <p:nvSpPr>
            <p:cNvPr id="4" name="TextBox 3">
              <a:extLst>
                <a:ext uri="{FF2B5EF4-FFF2-40B4-BE49-F238E27FC236}">
                  <a16:creationId xmlns:a16="http://schemas.microsoft.com/office/drawing/2014/main" id="{C78538C2-986F-4D48-A050-7E61D2536077}"/>
                </a:ext>
              </a:extLst>
            </p:cNvPr>
            <p:cNvSpPr txBox="1"/>
            <p:nvPr/>
          </p:nvSpPr>
          <p:spPr>
            <a:xfrm>
              <a:off x="3912242" y="1673573"/>
              <a:ext cx="346400" cy="369332"/>
            </a:xfrm>
            <a:prstGeom prst="rect">
              <a:avLst/>
            </a:prstGeom>
            <a:noFill/>
          </p:spPr>
          <p:txBody>
            <a:bodyPr wrap="square" rtlCol="0">
              <a:spAutoFit/>
            </a:bodyPr>
            <a:lstStyle/>
            <a:p>
              <a:r>
                <a:rPr lang="en-US" b="1" dirty="0">
                  <a:latin typeface="Helvetica" pitchFamily="2" charset="0"/>
                </a:rPr>
                <a:t>A</a:t>
              </a:r>
            </a:p>
          </p:txBody>
        </p:sp>
        <p:sp>
          <p:nvSpPr>
            <p:cNvPr id="13" name="TextBox 12">
              <a:extLst>
                <a:ext uri="{FF2B5EF4-FFF2-40B4-BE49-F238E27FC236}">
                  <a16:creationId xmlns:a16="http://schemas.microsoft.com/office/drawing/2014/main" id="{99CA7AAB-1B86-2C43-9300-1321961D7B54}"/>
                </a:ext>
              </a:extLst>
            </p:cNvPr>
            <p:cNvSpPr txBox="1"/>
            <p:nvPr/>
          </p:nvSpPr>
          <p:spPr>
            <a:xfrm>
              <a:off x="3902594" y="3257465"/>
              <a:ext cx="346400" cy="369332"/>
            </a:xfrm>
            <a:prstGeom prst="rect">
              <a:avLst/>
            </a:prstGeom>
            <a:noFill/>
          </p:spPr>
          <p:txBody>
            <a:bodyPr wrap="square" rtlCol="0">
              <a:spAutoFit/>
            </a:bodyPr>
            <a:lstStyle/>
            <a:p>
              <a:r>
                <a:rPr lang="en-US" b="1" dirty="0">
                  <a:latin typeface="Helvetica" pitchFamily="2" charset="0"/>
                </a:rPr>
                <a:t>B</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l="33107"/>
            <a:stretch/>
          </p:blipFill>
          <p:spPr>
            <a:xfrm>
              <a:off x="3973953" y="3556185"/>
              <a:ext cx="4925634" cy="1190797"/>
            </a:xfrm>
            <a:prstGeom prst="rect">
              <a:avLst/>
            </a:prstGeom>
          </p:spPr>
        </p:pic>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11896</TotalTime>
  <Words>229</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Helvetica</vt:lpstr>
      <vt:lpstr>News Gothic MT</vt:lpstr>
      <vt:lpstr>Symbol</vt:lpstr>
      <vt:lpstr>Times New Roman</vt:lpstr>
      <vt:lpstr>Wingdings</vt:lpstr>
      <vt:lpstr>Wingdings 2</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dc:description/>
  <cp:lastModifiedBy>Microsoft Office User</cp:lastModifiedBy>
  <cp:revision>88</cp:revision>
  <cp:lastPrinted>2016-08-01T15:14:13Z</cp:lastPrinted>
  <dcterms:created xsi:type="dcterms:W3CDTF">2016-07-19T18:16:54Z</dcterms:created>
  <dcterms:modified xsi:type="dcterms:W3CDTF">2019-05-06T18:52:33Z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ies>
</file>