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5" autoAdjust="0"/>
    <p:restoredTop sz="94650"/>
  </p:normalViewPr>
  <p:slideViewPr>
    <p:cSldViewPr snapToGrid="0" snapToObjects="1">
      <p:cViewPr varScale="1">
        <p:scale>
          <a:sx n="63" d="100"/>
          <a:sy n="63" d="100"/>
        </p:scale>
        <p:origin x="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31" y="64812"/>
            <a:ext cx="5797964" cy="803867"/>
          </a:xfrm>
        </p:spPr>
        <p:txBody>
          <a:bodyPr anchor="ctr"/>
          <a:lstStyle/>
          <a:p>
            <a:pPr algn="ctr"/>
            <a:r>
              <a:rPr lang="en-US" sz="2200" b="1" dirty="0">
                <a:solidFill>
                  <a:schemeClr val="tx1"/>
                </a:solidFill>
              </a:rPr>
              <a:t>Computational </a:t>
            </a:r>
            <a:r>
              <a:rPr lang="en-US" sz="2200" b="1" dirty="0" smtClean="0">
                <a:solidFill>
                  <a:schemeClr val="tx1"/>
                </a:solidFill>
              </a:rPr>
              <a:t>Discovery </a:t>
            </a:r>
            <a:r>
              <a:rPr lang="en-US" sz="2200" b="1" dirty="0">
                <a:solidFill>
                  <a:schemeClr val="tx1"/>
                </a:solidFill>
              </a:rPr>
              <a:t>of </a:t>
            </a:r>
            <a:r>
              <a:rPr lang="en-US" sz="2200" b="1" dirty="0" smtClean="0">
                <a:solidFill>
                  <a:schemeClr val="tx1"/>
                </a:solidFill>
              </a:rPr>
              <a:t>New Oxychalcogenide Compounds</a:t>
            </a:r>
            <a:endParaRPr lang="en-US" sz="2200" b="1" dirty="0">
              <a:solidFill>
                <a:schemeClr val="tx1"/>
              </a:solidFill>
            </a:endParaRPr>
          </a:p>
        </p:txBody>
      </p:sp>
      <p:grpSp>
        <p:nvGrpSpPr>
          <p:cNvPr id="6" name="Group 5"/>
          <p:cNvGrpSpPr/>
          <p:nvPr/>
        </p:nvGrpSpPr>
        <p:grpSpPr>
          <a:xfrm>
            <a:off x="3612688" y="1561943"/>
            <a:ext cx="5353637" cy="4552089"/>
            <a:chOff x="3568620" y="1561943"/>
            <a:chExt cx="5353637" cy="4552089"/>
          </a:xfrm>
        </p:grpSpPr>
        <p:sp>
          <p:nvSpPr>
            <p:cNvPr id="11" name="Rectangle 37"/>
            <p:cNvSpPr>
              <a:spLocks noChangeArrowheads="1"/>
            </p:cNvSpPr>
            <p:nvPr/>
          </p:nvSpPr>
          <p:spPr bwMode="auto">
            <a:xfrm>
              <a:off x="3568620" y="1561943"/>
              <a:ext cx="5353637" cy="455208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pic>
          <p:nvPicPr>
            <p:cNvPr id="3" name="Picture 2" descr="In this figure, thermal stabilities of ABOX compounds is measured by using convex hull distnace. Zero meanes the compound is stable, and the positive number means how far away the compound from the idea stable phase. The value less than 50 meV/atom means the compound is metastable, namely, synthesizable at certain conditions. The magnitude of the convex distance is represented using different color. The hull distance increases from cyan to blue, red and yellow.  Diamond, triangle, pentagon, hexagon, inverted triangle, and square represent P4/nmm, P21/c, Pmc21, Pca21, P21, and other space groups, respectively. The white circle means the compound is unstable. The small circle and square indicates the compounds have been reported in ICSD and literature (not in ICSD), respectively. " title="Computational Discovery of New Oxychalcogenide Compounds"/>
            <p:cNvPicPr>
              <a:picLocks noChangeAspect="1"/>
            </p:cNvPicPr>
            <p:nvPr/>
          </p:nvPicPr>
          <p:blipFill rotWithShape="1">
            <a:blip r:embed="rId2" cstate="print">
              <a:extLst>
                <a:ext uri="{28A0092B-C50C-407E-A947-70E740481C1C}">
                  <a14:useLocalDpi xmlns:a14="http://schemas.microsoft.com/office/drawing/2010/main"/>
                </a:ext>
              </a:extLst>
            </a:blip>
            <a:srcRect t="4047"/>
            <a:stretch/>
          </p:blipFill>
          <p:spPr>
            <a:xfrm>
              <a:off x="3680842" y="1622144"/>
              <a:ext cx="5129193" cy="3619953"/>
            </a:xfrm>
            <a:prstGeom prst="rect">
              <a:avLst/>
            </a:prstGeom>
          </p:spPr>
        </p:pic>
        <p:sp>
          <p:nvSpPr>
            <p:cNvPr id="4" name="Rectangle 3"/>
            <p:cNvSpPr/>
            <p:nvPr/>
          </p:nvSpPr>
          <p:spPr>
            <a:xfrm>
              <a:off x="3596442" y="5279989"/>
              <a:ext cx="5297993" cy="830997"/>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Heat map of the convex hull distance of A</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B</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OX (X=S, Se, and Te) compounds. Diamond, triangle, pentagon, hexagon, inverted triangle, and square represent P4/nmm, P21/c, Pmc21, Pca21, P21, and other space groups, respectively. The white circle means the compound is unstable</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grpSp>
      <p:sp>
        <p:nvSpPr>
          <p:cNvPr id="5" name="Rectangle 4"/>
          <p:cNvSpPr/>
          <p:nvPr/>
        </p:nvSpPr>
        <p:spPr>
          <a:xfrm>
            <a:off x="180338" y="1637385"/>
            <a:ext cx="3289319" cy="4401205"/>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High-throughput </a:t>
            </a:r>
            <a:r>
              <a:rPr lang="en-US" sz="1400" dirty="0">
                <a:latin typeface="Arial" panose="020B0604020202020204" pitchFamily="34" charset="0"/>
                <a:cs typeface="Arial" panose="020B0604020202020204" pitchFamily="34" charset="0"/>
              </a:rPr>
              <a:t>density functional theory (DFT) calculations </a:t>
            </a:r>
            <a:r>
              <a:rPr lang="en-US" sz="1400" dirty="0" smtClean="0">
                <a:latin typeface="Arial" panose="020B0604020202020204" pitchFamily="34" charset="0"/>
                <a:cs typeface="Arial" panose="020B0604020202020204" pitchFamily="34" charset="0"/>
              </a:rPr>
              <a:t>are used to </a:t>
            </a:r>
            <a:r>
              <a:rPr lang="en-US" sz="1400" dirty="0">
                <a:latin typeface="Arial" panose="020B0604020202020204" pitchFamily="34" charset="0"/>
                <a:cs typeface="Arial" panose="020B0604020202020204" pitchFamily="34" charset="0"/>
              </a:rPr>
              <a:t>accelerate the discovery of new </a:t>
            </a:r>
            <a:r>
              <a:rPr lang="en-US" sz="1400" dirty="0" smtClean="0">
                <a:latin typeface="Arial" panose="020B0604020202020204" pitchFamily="34" charset="0"/>
                <a:cs typeface="Arial" panose="020B0604020202020204" pitchFamily="34" charset="0"/>
              </a:rPr>
              <a:t>oxychalcogenide </a:t>
            </a:r>
            <a:r>
              <a:rPr lang="en-US" sz="1400" dirty="0">
                <a:latin typeface="Arial" panose="020B0604020202020204" pitchFamily="34" charset="0"/>
                <a:cs typeface="Arial" panose="020B0604020202020204" pitchFamily="34" charset="0"/>
              </a:rPr>
              <a:t>compounds. </a:t>
            </a:r>
            <a:r>
              <a:rPr lang="en-US" sz="1400" dirty="0" smtClean="0">
                <a:latin typeface="Arial" panose="020B0604020202020204" pitchFamily="34" charset="0"/>
                <a:cs typeface="Arial" panose="020B0604020202020204" pitchFamily="34" charset="0"/>
              </a:rPr>
              <a:t>In particular, experimentally-known </a:t>
            </a:r>
            <a:r>
              <a:rPr lang="en-US" sz="1400" dirty="0">
                <a:latin typeface="Arial" panose="020B0604020202020204" pitchFamily="34" charset="0"/>
                <a:cs typeface="Arial" panose="020B0604020202020204" pitchFamily="34" charset="0"/>
              </a:rPr>
              <a:t>crystal structures are decorated with essentially all possible combinations of elements in the periodic table, generating thousands of potential compounds. High-throughput DFT calculations </a:t>
            </a:r>
            <a:r>
              <a:rPr lang="en-US" sz="1400" dirty="0" smtClean="0">
                <a:latin typeface="Arial" panose="020B0604020202020204" pitchFamily="34" charset="0"/>
                <a:cs typeface="Arial" panose="020B0604020202020204" pitchFamily="34" charset="0"/>
              </a:rPr>
              <a:t>carried </a:t>
            </a:r>
            <a:r>
              <a:rPr lang="en-US" sz="1400" dirty="0">
                <a:latin typeface="Arial" panose="020B0604020202020204" pitchFamily="34" charset="0"/>
                <a:cs typeface="Arial" panose="020B0604020202020204" pitchFamily="34" charset="0"/>
              </a:rPr>
              <a:t>out on these compounds </a:t>
            </a:r>
            <a:r>
              <a:rPr lang="en-US" sz="1400" dirty="0" smtClean="0">
                <a:latin typeface="Arial" panose="020B0604020202020204" pitchFamily="34" charset="0"/>
                <a:cs typeface="Arial" panose="020B0604020202020204" pitchFamily="34" charset="0"/>
              </a:rPr>
              <a:t>are then screened </a:t>
            </a:r>
            <a:r>
              <a:rPr lang="en-US" sz="1400" dirty="0">
                <a:latin typeface="Arial" panose="020B0604020202020204" pitchFamily="34" charset="0"/>
                <a:cs typeface="Arial" panose="020B0604020202020204" pitchFamily="34" charset="0"/>
              </a:rPr>
              <a:t>for thermodynamic stability utilizing the Open Quantum Materials </a:t>
            </a:r>
            <a:r>
              <a:rPr lang="en-US" sz="1400" dirty="0" smtClean="0">
                <a:latin typeface="Arial" panose="020B0604020202020204" pitchFamily="34" charset="0"/>
                <a:cs typeface="Arial" panose="020B0604020202020204" pitchFamily="34" charset="0"/>
              </a:rPr>
              <a:t>Database. Several </a:t>
            </a:r>
            <a:r>
              <a:rPr lang="en-US" sz="1400" dirty="0">
                <a:latin typeface="Arial" panose="020B0604020202020204" pitchFamily="34" charset="0"/>
                <a:cs typeface="Arial" panose="020B0604020202020204" pitchFamily="34" charset="0"/>
              </a:rPr>
              <a:t>of the newly predicted </a:t>
            </a:r>
            <a:r>
              <a:rPr lang="en-US" sz="1400" dirty="0" smtClean="0">
                <a:latin typeface="Arial" panose="020B0604020202020204" pitchFamily="34" charset="0"/>
                <a:cs typeface="Arial" panose="020B0604020202020204" pitchFamily="34" charset="0"/>
              </a:rPr>
              <a:t>oxychalcogenide </a:t>
            </a:r>
            <a:r>
              <a:rPr lang="en-US" sz="1400" dirty="0">
                <a:latin typeface="Arial" panose="020B0604020202020204" pitchFamily="34" charset="0"/>
                <a:cs typeface="Arial" panose="020B0604020202020204" pitchFamily="34" charset="0"/>
              </a:rPr>
              <a:t>compounds are predicted to have promising </a:t>
            </a:r>
            <a:r>
              <a:rPr lang="en-US" sz="1400" dirty="0" smtClean="0">
                <a:latin typeface="Arial" panose="020B0604020202020204" pitchFamily="34" charset="0"/>
                <a:cs typeface="Arial" panose="020B0604020202020204" pitchFamily="34" charset="0"/>
              </a:rPr>
              <a:t>applications </a:t>
            </a:r>
            <a:r>
              <a:rPr lang="en-US" sz="1400" dirty="0">
                <a:latin typeface="Arial" panose="020B0604020202020204" pitchFamily="34" charset="0"/>
                <a:cs typeface="Arial" panose="020B0604020202020204" pitchFamily="34" charset="0"/>
              </a:rPr>
              <a:t>such as thermoelectrics,  transparent conductors, photovoltaics, and lithium superionic conductors.</a:t>
            </a:r>
          </a:p>
        </p:txBody>
      </p:sp>
      <p:sp>
        <p:nvSpPr>
          <p:cNvPr id="10" name="Rectangle 9"/>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4" name="Rectangle 13"/>
          <p:cNvSpPr/>
          <p:nvPr/>
        </p:nvSpPr>
        <p:spPr>
          <a:xfrm>
            <a:off x="130366" y="730366"/>
            <a:ext cx="773017" cy="307777"/>
          </a:xfrm>
          <a:prstGeom prst="rect">
            <a:avLst/>
          </a:prstGeom>
        </p:spPr>
        <p:txBody>
          <a:bodyPr wrap="square" anchor="ctr">
            <a:spAutoFit/>
          </a:bodyPr>
          <a:lstStyle/>
          <a:p>
            <a:r>
              <a:rPr lang="en-US" sz="1400" b="1" dirty="0">
                <a:solidFill>
                  <a:srgbClr val="002060"/>
                </a:solidFill>
              </a:rPr>
              <a:t>2018</a:t>
            </a:r>
          </a:p>
        </p:txBody>
      </p:sp>
      <p:sp>
        <p:nvSpPr>
          <p:cNvPr id="12" name="Rectangle 11"/>
          <p:cNvSpPr/>
          <p:nvPr/>
        </p:nvSpPr>
        <p:spPr>
          <a:xfrm>
            <a:off x="4371035" y="1091604"/>
            <a:ext cx="4692577" cy="307777"/>
          </a:xfrm>
          <a:prstGeom prst="rect">
            <a:avLst/>
          </a:prstGeom>
        </p:spPr>
        <p:txBody>
          <a:bodyPr wrap="square" anchor="ctr">
            <a:spAutoFit/>
          </a:bodyPr>
          <a:lstStyle/>
          <a:p>
            <a:pPr algn="ctr"/>
            <a:r>
              <a:rPr lang="en-US" sz="1400" b="1" dirty="0" smtClean="0">
                <a:solidFill>
                  <a:schemeClr val="bg1"/>
                </a:solidFill>
              </a:rPr>
              <a:t>IRG-2, </a:t>
            </a:r>
            <a:r>
              <a:rPr lang="en-US" sz="1400" b="1" dirty="0" smtClean="0">
                <a:solidFill>
                  <a:schemeClr val="bg1"/>
                </a:solidFill>
              </a:rPr>
              <a:t>Northwestern </a:t>
            </a:r>
            <a:r>
              <a:rPr lang="en-US" sz="1400" b="1" dirty="0">
                <a:solidFill>
                  <a:schemeClr val="bg1"/>
                </a:solidFill>
              </a:rPr>
              <a:t>University MRSEC</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11841</TotalTime>
  <Words>166</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Computational Discovery of New Oxychalcogenide Compounds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Mark Hersam</cp:lastModifiedBy>
  <cp:revision>84</cp:revision>
  <cp:lastPrinted>2016-08-01T15:14:13Z</cp:lastPrinted>
  <dcterms:created xsi:type="dcterms:W3CDTF">2016-07-19T18:16:54Z</dcterms:created>
  <dcterms:modified xsi:type="dcterms:W3CDTF">2018-05-02T05:26:41Z</dcterms:modified>
  <cp:category/>
</cp:coreProperties>
</file>