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4635"/>
  </p:normalViewPr>
  <p:slideViewPr>
    <p:cSldViewPr snapToGrid="0" snapToObjects="1">
      <p:cViewPr varScale="1">
        <p:scale>
          <a:sx n="110" d="100"/>
          <a:sy n="110" d="100"/>
        </p:scale>
        <p:origin x="15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74C70B-B431-3749-AE06-2ADCCDF598FA}" type="datetimeFigureOut">
              <a:rPr lang="en-US" smtClean="0"/>
              <a:t>6/13/17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379E8EE-4080-7B4E-9491-CE4349954616}" type="slidenum">
              <a:rPr lang="en-US" smtClean="0"/>
              <a:t>‹#›</a:t>
            </a:fld>
            <a:endParaRPr lang="en-US"/>
          </a:p>
        </p:txBody>
      </p:sp>
    </p:spTree>
    <p:extLst>
      <p:ext uri="{BB962C8B-B14F-4D97-AF65-F5344CB8AC3E}">
        <p14:creationId xmlns:p14="http://schemas.microsoft.com/office/powerpoint/2010/main" val="154232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t>Among all Transparent conducting oxides (TCO), Zinc-Indium-Tin Oxides (ZITO) are known for their good chemical stability, smooth surfaces and most importantly, high electrical conductivity. Having access to fundamental information like kinetics parameters is extremely important for processing and fabrication of these materials.</a:t>
            </a:r>
          </a:p>
          <a:p>
            <a:pPr algn="just"/>
            <a:endParaRPr lang="en-US" sz="1200" dirty="0" smtClean="0"/>
          </a:p>
          <a:p>
            <a:pPr algn="just"/>
            <a:r>
              <a:rPr lang="en-US" sz="1200" dirty="0" smtClean="0"/>
              <a:t>A comprehensive kinetics study of a-ZITO-30 crystallization in ultra thin films has been conducted via in-situ TEM isothermal experiments, in order to investigate the nucleation and growth phenomena during the crystallization process.</a:t>
            </a:r>
          </a:p>
          <a:p>
            <a:pPr algn="just"/>
            <a:endParaRPr lang="en-US" sz="1200" dirty="0" smtClean="0"/>
          </a:p>
          <a:p>
            <a:pPr marL="171450" indent="-171450" algn="just">
              <a:buFont typeface="Arial"/>
              <a:buChar char="•"/>
            </a:pPr>
            <a:r>
              <a:rPr lang="en-US" sz="1200" dirty="0" smtClean="0"/>
              <a:t>The results show that the nucleation rate in this system is time dependent and continuously decelerates following power law decay, which implies logarithmic structural relaxation in a-ZITO-30.</a:t>
            </a:r>
          </a:p>
          <a:p>
            <a:pPr marL="171450" indent="-171450" algn="just">
              <a:buFont typeface="Arial"/>
              <a:buChar char="•"/>
            </a:pPr>
            <a:r>
              <a:rPr lang="en-US" sz="1200" dirty="0" smtClean="0"/>
              <a:t>A morphological study of the grains shows that the {100} planes have the lowest interface mobility and are responsible for the anisotropic crystal shapes.</a:t>
            </a:r>
          </a:p>
          <a:p>
            <a:pPr marL="171450" indent="-171450" algn="just">
              <a:buFont typeface="Arial"/>
              <a:buChar char="•"/>
            </a:pPr>
            <a:r>
              <a:rPr lang="en-US" sz="1200" smtClean="0"/>
              <a:t>It is also found that during the nucleation process the {111} and {100} planes are most likely to site parallel to the film-vapor interface.</a:t>
            </a:r>
          </a:p>
          <a:p>
            <a:endParaRPr lang="en-US"/>
          </a:p>
        </p:txBody>
      </p:sp>
      <p:sp>
        <p:nvSpPr>
          <p:cNvPr id="4" name="Slide Number Placeholder 3"/>
          <p:cNvSpPr>
            <a:spLocks noGrp="1"/>
          </p:cNvSpPr>
          <p:nvPr>
            <p:ph type="sldNum" sz="quarter" idx="10"/>
          </p:nvPr>
        </p:nvSpPr>
        <p:spPr/>
        <p:txBody>
          <a:bodyPr/>
          <a:lstStyle/>
          <a:p>
            <a:fld id="{7379E8EE-4080-7B4E-9491-CE4349954616}" type="slidenum">
              <a:rPr lang="en-US" smtClean="0"/>
              <a:t>1</a:t>
            </a:fld>
            <a:endParaRPr lang="en-US"/>
          </a:p>
        </p:txBody>
      </p:sp>
    </p:spTree>
    <p:extLst>
      <p:ext uri="{BB962C8B-B14F-4D97-AF65-F5344CB8AC3E}">
        <p14:creationId xmlns:p14="http://schemas.microsoft.com/office/powerpoint/2010/main" val="166226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In-situ Crystallization and Morphological Evolution </a:t>
            </a:r>
            <a:r>
              <a:rPr lang="en-US" sz="1800" b="1" dirty="0" smtClean="0">
                <a:solidFill>
                  <a:schemeClr val="tx1"/>
                </a:solidFill>
              </a:rPr>
              <a:t>in Multicomponent </a:t>
            </a:r>
            <a:r>
              <a:rPr lang="en-US" sz="1800" b="1" dirty="0">
                <a:solidFill>
                  <a:schemeClr val="tx1"/>
                </a:solidFill>
              </a:rPr>
              <a:t>Indium Oxide Thin Films</a:t>
            </a:r>
          </a:p>
        </p:txBody>
      </p:sp>
      <p:sp>
        <p:nvSpPr>
          <p:cNvPr id="7" name="Rectangle 6"/>
          <p:cNvSpPr/>
          <p:nvPr/>
        </p:nvSpPr>
        <p:spPr>
          <a:xfrm>
            <a:off x="4371035" y="1118534"/>
            <a:ext cx="4692577" cy="253916"/>
          </a:xfrm>
          <a:prstGeom prst="rect">
            <a:avLst/>
          </a:prstGeom>
        </p:spPr>
        <p:txBody>
          <a:bodyPr wrap="square" anchor="ctr">
            <a:spAutoFit/>
          </a:bodyPr>
          <a:lstStyle/>
          <a:p>
            <a:r>
              <a:rPr lang="en-US" sz="1050" b="1" dirty="0" smtClean="0">
                <a:solidFill>
                  <a:schemeClr val="bg1"/>
                </a:solidFill>
              </a:rPr>
              <a:t>Peter Voorhees and </a:t>
            </a:r>
            <a:r>
              <a:rPr lang="en-US" sz="1050" b="1" dirty="0" err="1" smtClean="0">
                <a:solidFill>
                  <a:schemeClr val="bg1"/>
                </a:solidFill>
              </a:rPr>
              <a:t>Vinayak</a:t>
            </a:r>
            <a:r>
              <a:rPr lang="en-US" sz="1050" b="1" dirty="0" smtClean="0">
                <a:solidFill>
                  <a:schemeClr val="bg1"/>
                </a:solidFill>
              </a:rPr>
              <a:t> </a:t>
            </a:r>
            <a:r>
              <a:rPr lang="en-US" sz="1050" b="1" dirty="0" err="1" smtClean="0">
                <a:solidFill>
                  <a:schemeClr val="bg1"/>
                </a:solidFill>
              </a:rPr>
              <a:t>Dravid</a:t>
            </a:r>
            <a:r>
              <a:rPr lang="en-US" sz="1050" b="1" dirty="0" smtClean="0">
                <a:solidFill>
                  <a:schemeClr val="bg1"/>
                </a:solidFill>
              </a:rPr>
              <a:t>, Northwestern University MRSEC</a:t>
            </a:r>
            <a:endParaRPr lang="en-US" sz="105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NSF-MRSEC DMR-1121262</a:t>
            </a:r>
            <a:endParaRPr lang="en-US" sz="1200" b="1" dirty="0">
              <a:solidFill>
                <a:schemeClr val="bg1"/>
              </a:solidFill>
            </a:endParaRPr>
          </a:p>
        </p:txBody>
      </p:sp>
      <p:sp>
        <p:nvSpPr>
          <p:cNvPr id="9" name="Text Box 28"/>
          <p:cNvSpPr txBox="1">
            <a:spLocks noChangeArrowheads="1"/>
          </p:cNvSpPr>
          <p:nvPr/>
        </p:nvSpPr>
        <p:spPr bwMode="auto">
          <a:xfrm>
            <a:off x="237566" y="1645405"/>
            <a:ext cx="4285322" cy="464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200" dirty="0" smtClean="0"/>
              <a:t>Among all Transparent </a:t>
            </a:r>
            <a:r>
              <a:rPr lang="en-US" sz="1200" dirty="0"/>
              <a:t>conducting </a:t>
            </a:r>
            <a:r>
              <a:rPr lang="en-US" sz="1200" dirty="0" smtClean="0"/>
              <a:t>oxides (TCO), Zinc-Indium-Tin Oxides (ZITO) are known for their good chemical </a:t>
            </a:r>
            <a:r>
              <a:rPr lang="en-US" sz="1200" dirty="0"/>
              <a:t>stability, smooth surfaces and most importantly, high electrical </a:t>
            </a:r>
            <a:r>
              <a:rPr lang="en-US" sz="1200" dirty="0" smtClean="0"/>
              <a:t>conductivity. </a:t>
            </a:r>
            <a:r>
              <a:rPr lang="en-US" sz="1200" dirty="0"/>
              <a:t>Having access to fundamental information like kinetics parameters is extremely important for processing and fabrication </a:t>
            </a:r>
            <a:r>
              <a:rPr lang="en-US" sz="1200" dirty="0" smtClean="0"/>
              <a:t>of these materials.</a:t>
            </a:r>
          </a:p>
          <a:p>
            <a:pPr algn="just"/>
            <a:endParaRPr lang="en-US" sz="1200" dirty="0"/>
          </a:p>
          <a:p>
            <a:pPr algn="just"/>
            <a:r>
              <a:rPr lang="en-US" sz="1200" dirty="0" smtClean="0"/>
              <a:t>A </a:t>
            </a:r>
            <a:r>
              <a:rPr lang="en-US" sz="1200" dirty="0"/>
              <a:t>comprehensive kinetics study of a-ZITO-30 crystallization in ultra thin films has </a:t>
            </a:r>
            <a:r>
              <a:rPr lang="en-US" sz="1200" dirty="0" smtClean="0"/>
              <a:t>been conducted </a:t>
            </a:r>
            <a:r>
              <a:rPr lang="en-US" sz="1200" dirty="0"/>
              <a:t>via in-situ TEM isothermal experiments, in order to investigate the nucleation </a:t>
            </a:r>
            <a:r>
              <a:rPr lang="en-US" sz="1200" dirty="0" smtClean="0"/>
              <a:t>and growth </a:t>
            </a:r>
            <a:r>
              <a:rPr lang="en-US" sz="1200" dirty="0"/>
              <a:t>phenomena during the crystallization process</a:t>
            </a:r>
            <a:r>
              <a:rPr lang="en-US" sz="1200" dirty="0" smtClean="0"/>
              <a:t>.</a:t>
            </a:r>
          </a:p>
          <a:p>
            <a:pPr algn="just"/>
            <a:endParaRPr lang="en-US" sz="1200" dirty="0"/>
          </a:p>
          <a:p>
            <a:pPr marL="171450" indent="-171450" algn="just">
              <a:buFont typeface="Arial"/>
              <a:buChar char="•"/>
            </a:pPr>
            <a:r>
              <a:rPr lang="en-US" sz="1200" dirty="0"/>
              <a:t>The results show that the nucleation rate </a:t>
            </a:r>
            <a:r>
              <a:rPr lang="en-US" sz="1200" dirty="0" smtClean="0"/>
              <a:t>in this </a:t>
            </a:r>
            <a:r>
              <a:rPr lang="en-US" sz="1200" dirty="0"/>
              <a:t>system is time dependent and continuously decelerates following power law decay, </a:t>
            </a:r>
            <a:r>
              <a:rPr lang="en-US" sz="1200" dirty="0" smtClean="0"/>
              <a:t>which implies </a:t>
            </a:r>
            <a:r>
              <a:rPr lang="en-US" sz="1200" dirty="0"/>
              <a:t>logarithmic structural relaxation in a-ZITO-30</a:t>
            </a:r>
            <a:r>
              <a:rPr lang="en-US" sz="1200" dirty="0" smtClean="0"/>
              <a:t>.</a:t>
            </a:r>
          </a:p>
          <a:p>
            <a:pPr marL="171450" indent="-171450" algn="just">
              <a:buFont typeface="Arial"/>
              <a:buChar char="•"/>
            </a:pPr>
            <a:r>
              <a:rPr lang="en-US" sz="1200" dirty="0"/>
              <a:t>A morphological study of </a:t>
            </a:r>
            <a:r>
              <a:rPr lang="en-US" sz="1200" dirty="0" smtClean="0"/>
              <a:t>the grains </a:t>
            </a:r>
            <a:r>
              <a:rPr lang="en-US" sz="1200" dirty="0"/>
              <a:t>shows that the {100} planes have the lowest interface mobility and are responsible for </a:t>
            </a:r>
            <a:r>
              <a:rPr lang="en-US" sz="1200" dirty="0" smtClean="0"/>
              <a:t>the anisotropic </a:t>
            </a:r>
            <a:r>
              <a:rPr lang="en-US" sz="1200" dirty="0"/>
              <a:t>crystal shapes</a:t>
            </a:r>
            <a:r>
              <a:rPr lang="en-US" sz="1200" dirty="0" smtClean="0"/>
              <a:t>.</a:t>
            </a:r>
          </a:p>
          <a:p>
            <a:pPr marL="171450" indent="-171450" algn="just">
              <a:buFont typeface="Arial"/>
              <a:buChar char="•"/>
            </a:pPr>
            <a:r>
              <a:rPr lang="en-US" sz="1200" dirty="0"/>
              <a:t>It is </a:t>
            </a:r>
            <a:r>
              <a:rPr lang="en-US" sz="1200" dirty="0" smtClean="0"/>
              <a:t>also found </a:t>
            </a:r>
            <a:r>
              <a:rPr lang="en-US" sz="1200" dirty="0"/>
              <a:t>that during the nucleation process the {111} and {100</a:t>
            </a:r>
            <a:r>
              <a:rPr lang="en-US" sz="1200" dirty="0" smtClean="0"/>
              <a:t>} planes </a:t>
            </a:r>
            <a:r>
              <a:rPr lang="en-US" sz="1200" dirty="0"/>
              <a:t>are most likely to site parallel to the film-vapor interface.</a:t>
            </a:r>
          </a:p>
          <a:p>
            <a:endParaRPr lang="en-US" sz="1000" dirty="0" smtClean="0"/>
          </a:p>
          <a:p>
            <a:endParaRPr lang="en-US" sz="1000"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4" name="Picture 3" descr="Morphological characterization of cube-shaped growth in a-ZITO(30) crystallization&#13;" title="In-situ Crystallization and Morphological Evolution in Multicomponent Indium Oxide Thin Film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31665" y="1755042"/>
            <a:ext cx="3679711" cy="3657600"/>
          </a:xfrm>
          <a:prstGeom prst="rect">
            <a:avLst/>
          </a:prstGeom>
        </p:spPr>
      </p:pic>
      <p:sp>
        <p:nvSpPr>
          <p:cNvPr id="5" name="Rectangle 4"/>
          <p:cNvSpPr/>
          <p:nvPr/>
        </p:nvSpPr>
        <p:spPr>
          <a:xfrm>
            <a:off x="4667250" y="5339598"/>
            <a:ext cx="4076700" cy="400110"/>
          </a:xfrm>
          <a:prstGeom prst="rect">
            <a:avLst/>
          </a:prstGeom>
        </p:spPr>
        <p:txBody>
          <a:bodyPr wrap="square">
            <a:spAutoFit/>
          </a:bodyPr>
          <a:lstStyle/>
          <a:p>
            <a:pPr algn="ctr"/>
            <a:r>
              <a:rPr lang="en-US" sz="1000" b="1" dirty="0"/>
              <a:t>Morphological characterization of cube-shaped </a:t>
            </a:r>
            <a:r>
              <a:rPr lang="en-US" sz="1000" b="1" dirty="0" smtClean="0"/>
              <a:t>growth in a-ZITO(30) crystallization</a:t>
            </a:r>
            <a:endParaRPr lang="en-US" sz="1000" b="1" dirty="0"/>
          </a:p>
        </p:txBody>
      </p:sp>
      <p:sp>
        <p:nvSpPr>
          <p:cNvPr id="3" name="Rectangle 2"/>
          <p:cNvSpPr/>
          <p:nvPr/>
        </p:nvSpPr>
        <p:spPr>
          <a:xfrm>
            <a:off x="1347800" y="5861860"/>
            <a:ext cx="2584119" cy="253916"/>
          </a:xfrm>
          <a:prstGeom prst="rect">
            <a:avLst/>
          </a:prstGeom>
        </p:spPr>
        <p:txBody>
          <a:bodyPr wrap="square">
            <a:spAutoFit/>
          </a:bodyPr>
          <a:lstStyle/>
          <a:p>
            <a:r>
              <a:rPr lang="en-US" sz="1050" i="1" dirty="0" err="1" smtClean="0">
                <a:latin typeface="Arial" charset="0"/>
                <a:ea typeface="Arial" charset="0"/>
                <a:cs typeface="Arial" charset="0"/>
              </a:rPr>
              <a:t>Crys</a:t>
            </a:r>
            <a:r>
              <a:rPr lang="en-US" sz="1050" i="1" dirty="0" smtClean="0">
                <a:latin typeface="Arial" charset="0"/>
                <a:ea typeface="Arial" charset="0"/>
                <a:cs typeface="Arial" charset="0"/>
              </a:rPr>
              <a:t>. Growth &amp; Des. </a:t>
            </a:r>
            <a:r>
              <a:rPr lang="en-US" sz="1050" dirty="0" smtClean="0">
                <a:latin typeface="Arial" charset="0"/>
                <a:ea typeface="Arial" charset="0"/>
                <a:cs typeface="Arial" charset="0"/>
              </a:rPr>
              <a:t>(2017) In press.</a:t>
            </a:r>
            <a:endParaRPr lang="en-US" sz="1050" dirty="0">
              <a:latin typeface="Arial" charset="0"/>
              <a:ea typeface="Arial" charset="0"/>
              <a:cs typeface="Arial" charset="0"/>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12017</TotalTime>
  <Words>382</Words>
  <Application>Microsoft Macintosh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In-situ Crystallization and Morphological Evolution in Multicomponent Indium Oxide Thin Films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34</cp:revision>
  <cp:lastPrinted>2016-08-01T15:14:13Z</cp:lastPrinted>
  <dcterms:created xsi:type="dcterms:W3CDTF">2016-07-19T18:16:54Z</dcterms:created>
  <dcterms:modified xsi:type="dcterms:W3CDTF">2017-06-13T15:00:00Z</dcterms:modified>
  <cp:category/>
</cp:coreProperties>
</file>