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>
                <a:solidFill>
                  <a:prstClr val="white"/>
                </a:solidFill>
              </a:rPr>
              <a:pPr/>
              <a:t>6/5/18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897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>
                <a:solidFill>
                  <a:prstClr val="white"/>
                </a:solidFill>
              </a:rPr>
              <a:pPr/>
              <a:t>6/5/18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4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>
                <a:solidFill>
                  <a:prstClr val="white"/>
                </a:solidFill>
              </a:rPr>
              <a:pPr/>
              <a:t>6/5/18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5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>
                <a:solidFill>
                  <a:prstClr val="white"/>
                </a:solidFill>
              </a:rPr>
              <a:pPr/>
              <a:t>6/5/18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08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>
                <a:solidFill>
                  <a:prstClr val="white"/>
                </a:solidFill>
              </a:rPr>
              <a:pPr/>
              <a:t>6/5/18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9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12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AA67AA0-DEF6-D741-AF0E-1BCF8203E1C0}" type="datetimeFigureOut">
              <a:rPr lang="en-US" smtClean="0">
                <a:solidFill>
                  <a:prstClr val="white"/>
                </a:solidFill>
              </a:rPr>
              <a:pPr defTabSz="457200"/>
              <a:t>6/5/18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defTabSz="457200"/>
            <a:fld id="{1FA1B1B6-1873-E042-A246-BC0F54B866B4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69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1850" y="98019"/>
            <a:ext cx="5543550" cy="803867"/>
          </a:xfrm>
        </p:spPr>
        <p:txBody>
          <a:bodyPr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High Performance Heterojunction Oxide Thin Film Transistors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66701" y="1883257"/>
            <a:ext cx="4076699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defTabSz="457200"/>
            <a:r>
              <a:rPr lang="en-US" sz="1400" dirty="0">
                <a:solidFill>
                  <a:prstClr val="black"/>
                </a:solidFill>
              </a:rPr>
              <a:t>Due to their outstanding electronic properties and high optical transparency, metal oxide thin-film transistors have significant potential in state-of-the-art flat panel display technologies. Here, high performance solution-processed metal oxide thin-film transistors were realized by fabricating heterojunctions of indium oxide (In</a:t>
            </a:r>
            <a:r>
              <a:rPr lang="en-US" sz="1400" baseline="-25000" dirty="0">
                <a:solidFill>
                  <a:prstClr val="black"/>
                </a:solidFill>
              </a:rPr>
              <a:t>2</a:t>
            </a:r>
            <a:r>
              <a:rPr lang="en-US" sz="1400" dirty="0">
                <a:solidFill>
                  <a:prstClr val="black"/>
                </a:solidFill>
              </a:rPr>
              <a:t>O</a:t>
            </a:r>
            <a:r>
              <a:rPr lang="en-US" sz="1400" baseline="-25000" dirty="0">
                <a:solidFill>
                  <a:prstClr val="black"/>
                </a:solidFill>
              </a:rPr>
              <a:t>3</a:t>
            </a:r>
            <a:r>
              <a:rPr lang="en-US" sz="1400" dirty="0">
                <a:solidFill>
                  <a:prstClr val="black"/>
                </a:solidFill>
              </a:rPr>
              <a:t>)</a:t>
            </a:r>
            <a:r>
              <a:rPr lang="en-US" sz="1400" baseline="-25000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and polyethylenimine (PEI) as the semiconducting channel layer. Due to the tunable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work function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dirty="0">
                <a:solidFill>
                  <a:prstClr val="black"/>
                </a:solidFill>
              </a:rPr>
              <a:t>of the In</a:t>
            </a:r>
            <a:r>
              <a:rPr lang="en-US" sz="1400" baseline="-25000" dirty="0">
                <a:solidFill>
                  <a:prstClr val="black"/>
                </a:solidFill>
              </a:rPr>
              <a:t>2</a:t>
            </a:r>
            <a:r>
              <a:rPr lang="en-US" sz="1400" dirty="0">
                <a:solidFill>
                  <a:prstClr val="black"/>
                </a:solidFill>
              </a:rPr>
              <a:t>O</a:t>
            </a:r>
            <a:r>
              <a:rPr lang="en-US" sz="1400" baseline="-25000" dirty="0">
                <a:solidFill>
                  <a:prstClr val="black"/>
                </a:solidFill>
              </a:rPr>
              <a:t>3</a:t>
            </a:r>
            <a:r>
              <a:rPr lang="en-US" sz="1400" dirty="0">
                <a:solidFill>
                  <a:prstClr val="black"/>
                </a:solidFill>
              </a:rPr>
              <a:t>-PEI blends, electron mobilities as high as ~10 cm</a:t>
            </a:r>
            <a:r>
              <a:rPr lang="en-US" sz="1400" baseline="30000" dirty="0">
                <a:solidFill>
                  <a:prstClr val="black"/>
                </a:solidFill>
              </a:rPr>
              <a:t>2</a:t>
            </a:r>
            <a:r>
              <a:rPr lang="en-US" sz="1400" dirty="0">
                <a:solidFill>
                  <a:prstClr val="black"/>
                </a:solidFill>
              </a:rPr>
              <a:t>V</a:t>
            </a:r>
            <a:r>
              <a:rPr lang="en-US" sz="1400" baseline="30000" dirty="0">
                <a:solidFill>
                  <a:prstClr val="black"/>
                </a:solidFill>
              </a:rPr>
              <a:t>-1</a:t>
            </a:r>
            <a:r>
              <a:rPr lang="en-US" sz="1400" dirty="0">
                <a:solidFill>
                  <a:prstClr val="black"/>
                </a:solidFill>
              </a:rPr>
              <a:t>s</a:t>
            </a:r>
            <a:r>
              <a:rPr lang="en-US" sz="1400" baseline="30000" dirty="0">
                <a:solidFill>
                  <a:prstClr val="black"/>
                </a:solidFill>
              </a:rPr>
              <a:t>-1</a:t>
            </a:r>
            <a:r>
              <a:rPr lang="en-US" sz="1400" dirty="0">
                <a:solidFill>
                  <a:prstClr val="black"/>
                </a:solidFill>
              </a:rPr>
              <a:t> were obtained. These device metrics exceed those of the single In</a:t>
            </a:r>
            <a:r>
              <a:rPr lang="en-US" sz="1400" baseline="-25000" dirty="0">
                <a:solidFill>
                  <a:prstClr val="black"/>
                </a:solidFill>
              </a:rPr>
              <a:t>2</a:t>
            </a:r>
            <a:r>
              <a:rPr lang="en-US" sz="1400" dirty="0">
                <a:solidFill>
                  <a:prstClr val="black"/>
                </a:solidFill>
              </a:rPr>
              <a:t>O</a:t>
            </a:r>
            <a:r>
              <a:rPr lang="en-US" sz="1400" baseline="-25000" dirty="0">
                <a:solidFill>
                  <a:prstClr val="black"/>
                </a:solidFill>
              </a:rPr>
              <a:t>3</a:t>
            </a:r>
            <a:r>
              <a:rPr lang="en-US" sz="1400" dirty="0">
                <a:solidFill>
                  <a:prstClr val="black"/>
                </a:solidFill>
              </a:rPr>
              <a:t> and PEI layers due to the generation of a two-dimensional electron gas (2DEG). This work represents the first demonstration of 2DEG-based heterojunction oxide thin-film transistors with broad implications for next-generation electronic applications.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572000" y="1752600"/>
            <a:ext cx="4207461" cy="41609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548536-3C6C-40AD-B280-22764DFC2633}"/>
              </a:ext>
            </a:extLst>
          </p:cNvPr>
          <p:cNvSpPr txBox="1"/>
          <p:nvPr/>
        </p:nvSpPr>
        <p:spPr>
          <a:xfrm>
            <a:off x="4652787" y="4883265"/>
            <a:ext cx="404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(a) Thin-film transistor structures. (b) Mobility as a function of PEI concentration. (c) Schematic energy band diagram illustrating the shift of the In</a:t>
            </a:r>
            <a:r>
              <a:rPr lang="en-US" sz="1400" baseline="-2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O</a:t>
            </a:r>
            <a:r>
              <a:rPr lang="en-US" sz="1400" baseline="-250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3</a:t>
            </a:r>
            <a:r>
              <a:rPr lang="en-US" sz="1400" dirty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work function with PEI.</a:t>
            </a:r>
          </a:p>
        </p:txBody>
      </p:sp>
      <p:pic>
        <p:nvPicPr>
          <p:cNvPr id="5" name="Picture 4" descr="(a) Thin-film transistor structures. (b) Mobility as a function of PEI concentration. (c) Schematic energy band diagram illustrating the shift of the In2O3 work function with PEI." title="High Performance Heterojunction Oxide Thin Film Transistors">
            <a:extLst>
              <a:ext uri="{FF2B5EF4-FFF2-40B4-BE49-F238E27FC236}">
                <a16:creationId xmlns:a16="http://schemas.microsoft.com/office/drawing/2014/main" id="{2587C315-22D7-4B92-8504-5A92E08F08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37" t="1139" r="4050" b="9468"/>
          <a:stretch/>
        </p:blipFill>
        <p:spPr>
          <a:xfrm>
            <a:off x="4720358" y="1874972"/>
            <a:ext cx="3925753" cy="29059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429650" y="1091604"/>
            <a:ext cx="4644012" cy="3077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IRG-2, Northwestern University MRSEC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247" y="305124"/>
            <a:ext cx="2759824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NSF-MRSEC DMR-1121262</a:t>
            </a:r>
          </a:p>
        </p:txBody>
      </p:sp>
    </p:spTree>
    <p:extLst>
      <p:ext uri="{BB962C8B-B14F-4D97-AF65-F5344CB8AC3E}">
        <p14:creationId xmlns:p14="http://schemas.microsoft.com/office/powerpoint/2010/main" val="753583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172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News Gothic MT</vt:lpstr>
      <vt:lpstr>Wingdings 2</vt:lpstr>
      <vt:lpstr>Breeze</vt:lpstr>
      <vt:lpstr>High Performance Heterojunction Oxide Thin Film Transistors</vt:lpstr>
    </vt:vector>
  </TitlesOfParts>
  <Company>Microsoft</Company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Polyethylenimine Doping Enables Two-Dimensional Electron Gas Concept for High Performance Heterojunction Oxide Thin Film Transistors</dc:title>
  <dc:creator>Tobin Jay Marks</dc:creator>
  <cp:lastModifiedBy>Divya Abhat</cp:lastModifiedBy>
  <cp:revision>7</cp:revision>
  <dcterms:created xsi:type="dcterms:W3CDTF">2018-04-23T22:29:45Z</dcterms:created>
  <dcterms:modified xsi:type="dcterms:W3CDTF">2018-06-05T17:18:03Z</dcterms:modified>
</cp:coreProperties>
</file>