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AF161E"/>
    <a:srgbClr val="46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033" autoAdjust="0"/>
  </p:normalViewPr>
  <p:slideViewPr>
    <p:cSldViewPr snapToGrid="0" snapToObjects="1">
      <p:cViewPr varScale="1">
        <p:scale>
          <a:sx n="63" d="100"/>
          <a:sy n="63" d="100"/>
        </p:scale>
        <p:origin x="3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1140" y="1671007"/>
            <a:ext cx="430465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A route has been formulated that </a:t>
            </a:r>
            <a:r>
              <a:rPr lang="en-US" sz="1400" dirty="0"/>
              <a:t>leverages heteroleptic building units to lift inversion symmetry in heteroanionic materials from balancing </a:t>
            </a:r>
            <a:r>
              <a:rPr lang="en-US" sz="1400" dirty="0" smtClean="0"/>
              <a:t>short-range </a:t>
            </a:r>
            <a:r>
              <a:rPr lang="en-US" sz="1400" dirty="0"/>
              <a:t>and long-range interactions favoring octahedral tilting in perovskite-derived structures. </a:t>
            </a:r>
            <a:r>
              <a:rPr lang="en-US" sz="1400" dirty="0" smtClean="0"/>
              <a:t>The resulting increase in </a:t>
            </a:r>
            <a:r>
              <a:rPr lang="en-US" sz="1400" dirty="0"/>
              <a:t>the number of noncentrosymmetric (NCS) materials is important </a:t>
            </a:r>
            <a:r>
              <a:rPr lang="en-US" sz="1400" dirty="0" smtClean="0"/>
              <a:t>for improving </a:t>
            </a:r>
            <a:r>
              <a:rPr lang="en-US" sz="1400" dirty="0"/>
              <a:t>the performance of compounds found in actuator, imaging, and data storage technologies. NCS materials are challenging to discover in homoanionic materials, because the building units often assemble to maintain </a:t>
            </a:r>
            <a:r>
              <a:rPr lang="en-US" sz="1400" dirty="0" smtClean="0"/>
              <a:t>inversion. </a:t>
            </a:r>
            <a:r>
              <a:rPr lang="en-US" sz="1400" dirty="0"/>
              <a:t>I</a:t>
            </a:r>
            <a:r>
              <a:rPr lang="en-US" sz="1400" dirty="0" smtClean="0"/>
              <a:t>n </a:t>
            </a:r>
            <a:r>
              <a:rPr lang="en-US" sz="1400" dirty="0"/>
              <a:t>contrast, heteroanionic materials constructed from heteroleptic units (metals bonded to more than one ligand), enable a greater landscape from which to design NCS materials. The design strategy developed here expands the number of NCS compounds suitable for device platforms relying on broken inversion.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B43AD5-B06B-2348-AA61-ED550D945379}"/>
              </a:ext>
            </a:extLst>
          </p:cNvPr>
          <p:cNvSpPr txBox="1"/>
          <p:nvPr/>
        </p:nvSpPr>
        <p:spPr>
          <a:xfrm>
            <a:off x="1753496" y="1301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55795" y="1091604"/>
            <a:ext cx="47625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IRG-2, </a:t>
            </a:r>
            <a:r>
              <a:rPr lang="en-US" sz="1400" b="1" dirty="0">
                <a:solidFill>
                  <a:schemeClr val="bg1"/>
                </a:solidFill>
              </a:rPr>
              <a:t>Northwestern University MRSEC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76541" y="61450"/>
            <a:ext cx="4795429" cy="8038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Polyhedral Assembly of Heteroanionic Materials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5410BA78-0FF7-6C44-A1A1-25296F10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287" y="4618573"/>
            <a:ext cx="4298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 smtClean="0"/>
              <a:t>Anion </a:t>
            </a:r>
            <a:r>
              <a:rPr lang="en-US" sz="1200" dirty="0"/>
              <a:t>orders compatible with </a:t>
            </a:r>
            <a:r>
              <a:rPr lang="en-US" sz="1200" dirty="0" smtClean="0"/>
              <a:t>the parent </a:t>
            </a:r>
            <a:r>
              <a:rPr lang="en-US" sz="1200" dirty="0"/>
              <a:t>Ruddlesden-Popper structure. From left to </a:t>
            </a:r>
            <a:r>
              <a:rPr lang="en-US" sz="1200" dirty="0" smtClean="0"/>
              <a:t>right</a:t>
            </a:r>
            <a:r>
              <a:rPr lang="en-US" sz="1200" dirty="0"/>
              <a:t>: polar, antipolar layers, and antipolar-in-layer anion order. The gray anions at the octahedral vertices indicate the position of the fluoride ion.</a:t>
            </a:r>
            <a:endParaRPr lang="en-US" sz="1200" b="1" dirty="0"/>
          </a:p>
        </p:txBody>
      </p:sp>
      <p:grpSp>
        <p:nvGrpSpPr>
          <p:cNvPr id="14" name="Group 13" descr="Anion orders compatible with the parent Ruddlesden-Popper structure. From left to right: polar, antipolar layers, and antipolar-in-layer anion order. The gray anions at the octahedral vertices indicate the position of the fluoride ion." title="Polyhedral Assembly of Heteroanionic Materials"/>
          <p:cNvGrpSpPr/>
          <p:nvPr/>
        </p:nvGrpSpPr>
        <p:grpSpPr>
          <a:xfrm>
            <a:off x="4600287" y="2125986"/>
            <a:ext cx="4298114" cy="2405771"/>
            <a:chOff x="5087127" y="1983349"/>
            <a:chExt cx="2691557" cy="1506539"/>
          </a:xfrm>
        </p:grpSpPr>
        <p:sp>
          <p:nvSpPr>
            <p:cNvPr id="3" name="Rectangle 2"/>
            <p:cNvSpPr/>
            <p:nvPr/>
          </p:nvSpPr>
          <p:spPr>
            <a:xfrm>
              <a:off x="5087127" y="1983349"/>
              <a:ext cx="848833" cy="1506539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7975" y="1983349"/>
              <a:ext cx="848833" cy="15065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F16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29851" y="1983349"/>
              <a:ext cx="848833" cy="15065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75926DAA-2D2E-AC43-9CD3-DDC94F042EBD}"/>
                </a:ext>
              </a:extLst>
            </p:cNvPr>
            <p:cNvGrpSpPr/>
            <p:nvPr/>
          </p:nvGrpSpPr>
          <p:grpSpPr>
            <a:xfrm>
              <a:off x="5162650" y="2011925"/>
              <a:ext cx="2564906" cy="1464250"/>
              <a:chOff x="5446761" y="4102432"/>
              <a:chExt cx="2564906" cy="1464250"/>
            </a:xfrm>
          </p:grpSpPr>
          <p:pic>
            <p:nvPicPr>
              <p:cNvPr id="15" name="Picture 14" descr="This compound shows the &quot;antipolar layer&quot; anion order in n=1 Ruddlesden-Popper compounds. The fluorine alternates between the top and bottom apical positions in the metal-anion octahedra between layers. " title="Structure of the antipolar layered anion ordered compound">
                <a:extLst>
                  <a:ext uri="{FF2B5EF4-FFF2-40B4-BE49-F238E27FC236}">
                    <a16:creationId xmlns="" xmlns:a16="http://schemas.microsoft.com/office/drawing/2014/main" id="{066E69A3-9A04-8B42-9585-80F778203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95205" y="4102432"/>
                <a:ext cx="672061" cy="1464250"/>
              </a:xfrm>
              <a:prstGeom prst="rect">
                <a:avLst/>
              </a:prstGeom>
            </p:spPr>
          </p:pic>
          <p:pic>
            <p:nvPicPr>
              <p:cNvPr id="16" name="Picture 15" descr="This compound shows the &quot;antipolar-in-layer&quot; anion order in n=1 Ruddlesden-Popper compounds. The fluorine alternates between the top and bottom apical positions in the metal-anion octahedra within each layer." title="Structure of the antipolar-in-layer anion ordered compound">
                <a:extLst>
                  <a:ext uri="{FF2B5EF4-FFF2-40B4-BE49-F238E27FC236}">
                    <a16:creationId xmlns="" xmlns:a16="http://schemas.microsoft.com/office/drawing/2014/main" id="{83B83A26-6CA8-2A4A-A9D8-F2757EB8C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4473" y="4102432"/>
                <a:ext cx="717194" cy="14642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6761" y="4128945"/>
                <a:ext cx="678679" cy="1430274"/>
              </a:xfrm>
              <a:prstGeom prst="rect">
                <a:avLst/>
              </a:prstGeom>
            </p:spPr>
          </p:pic>
        </p:grpSp>
      </p:grp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4511040" y="2002004"/>
            <a:ext cx="4509203" cy="3523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14186</TotalTime>
  <Words>182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46</cp:revision>
  <cp:lastPrinted>2016-08-01T15:14:13Z</cp:lastPrinted>
  <dcterms:created xsi:type="dcterms:W3CDTF">2016-07-19T18:16:54Z</dcterms:created>
  <dcterms:modified xsi:type="dcterms:W3CDTF">2018-05-02T05:26:58Z</dcterms:modified>
  <cp:category/>
</cp:coreProperties>
</file>