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89121" autoAdjust="0"/>
  </p:normalViewPr>
  <p:slideViewPr>
    <p:cSldViewPr snapToGrid="0" snapToObjects="1">
      <p:cViewPr varScale="1">
        <p:scale>
          <a:sx n="103" d="100"/>
          <a:sy n="103" d="100"/>
        </p:scale>
        <p:origin x="192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3CFDC5-983D-41E0-BCD7-6B9CD067AC54}" type="datetimeFigureOut">
              <a:rPr lang="en-US" smtClean="0"/>
              <a:t>6/13/17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2DD0B8-208C-4108-A82C-9FF4AF23DD67}" type="slidenum">
              <a:rPr lang="en-US" smtClean="0"/>
              <a:t>‹#›</a:t>
            </a:fld>
            <a:endParaRPr lang="en-US"/>
          </a:p>
        </p:txBody>
      </p:sp>
    </p:spTree>
    <p:extLst>
      <p:ext uri="{BB962C8B-B14F-4D97-AF65-F5344CB8AC3E}">
        <p14:creationId xmlns:p14="http://schemas.microsoft.com/office/powerpoint/2010/main" val="63746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a:t>
            </a:r>
            <a:r>
              <a:rPr lang="en-US" baseline="0" dirty="0" smtClean="0"/>
              <a:t> details, please see the following publication: </a:t>
            </a:r>
            <a:r>
              <a:rPr lang="en-US" sz="1200" kern="1200" dirty="0" smtClean="0">
                <a:solidFill>
                  <a:schemeClr val="tx1"/>
                </a:solidFill>
                <a:effectLst/>
                <a:latin typeface="+mn-lt"/>
                <a:ea typeface="+mn-ea"/>
                <a:cs typeface="+mn-cs"/>
              </a:rPr>
              <a:t>K. S. B. Culver, Y. J. Shin,</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 W. Rotz, T. J. Meade,</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 C. Hersam</a:t>
            </a:r>
            <a:r>
              <a:rPr lang="en-US" sz="1200" kern="1200" dirty="0" smtClean="0">
                <a:solidFill>
                  <a:schemeClr val="tx1"/>
                </a:solidFill>
                <a:effectLst/>
                <a:latin typeface="+mn-lt"/>
                <a:ea typeface="+mn-ea"/>
                <a:cs typeface="+mn-cs"/>
              </a:rPr>
              <a:t>, and T. W. Odom</a:t>
            </a:r>
            <a:r>
              <a:rPr lang="en-US" sz="1200" kern="1200" smtClean="0">
                <a:solidFill>
                  <a:schemeClr val="tx1"/>
                </a:solidFill>
                <a:effectLst/>
                <a:latin typeface="+mn-lt"/>
                <a:ea typeface="+mn-ea"/>
                <a:cs typeface="+mn-cs"/>
              </a:rPr>
              <a:t>, </a:t>
            </a:r>
            <a:r>
              <a:rPr lang="en-US" sz="1200" i="1" kern="1200" smtClean="0">
                <a:solidFill>
                  <a:schemeClr val="tx1"/>
                </a:solidFill>
                <a:effectLst/>
                <a:latin typeface="+mn-lt"/>
                <a:ea typeface="+mn-ea"/>
                <a:cs typeface="+mn-cs"/>
              </a:rPr>
              <a:t>J</a:t>
            </a:r>
            <a:r>
              <a:rPr lang="en-US" sz="1200" i="1" kern="1200" dirty="0" smtClean="0">
                <a:solidFill>
                  <a:schemeClr val="tx1"/>
                </a:solidFill>
                <a:effectLst/>
                <a:latin typeface="+mn-lt"/>
                <a:ea typeface="+mn-ea"/>
                <a:cs typeface="+mn-cs"/>
              </a:rPr>
              <a:t>. Phys. Chem. C</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120</a:t>
            </a:r>
            <a:r>
              <a:rPr lang="en-US" sz="1200" kern="1200" dirty="0" smtClean="0">
                <a:solidFill>
                  <a:schemeClr val="tx1"/>
                </a:solidFill>
                <a:effectLst/>
                <a:latin typeface="+mn-lt"/>
                <a:ea typeface="+mn-ea"/>
                <a:cs typeface="+mn-cs"/>
              </a:rPr>
              <a:t>, 22103 (2016).</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latin typeface="Arial" panose="020B0604020202020204" pitchFamily="34" charset="0"/>
                <a:cs typeface="Arial" panose="020B0604020202020204" pitchFamily="34" charset="0"/>
              </a:rPr>
              <a:t>This project is a collaboration between Mark Hersam</a:t>
            </a:r>
            <a:r>
              <a:rPr lang="en-US" altLang="ko-KR" baseline="0" dirty="0" smtClean="0">
                <a:latin typeface="Arial" panose="020B0604020202020204" pitchFamily="34" charset="0"/>
                <a:cs typeface="Arial" panose="020B0604020202020204" pitchFamily="34" charset="0"/>
              </a:rPr>
              <a:t> </a:t>
            </a:r>
            <a:r>
              <a:rPr lang="en-US" altLang="ko-KR" dirty="0" smtClean="0">
                <a:latin typeface="Arial" panose="020B0604020202020204" pitchFamily="34" charset="0"/>
                <a:cs typeface="Arial" panose="020B0604020202020204" pitchFamily="34" charset="0"/>
              </a:rPr>
              <a:t>and Teri</a:t>
            </a:r>
            <a:r>
              <a:rPr lang="en-US" altLang="ko-KR" baseline="0" dirty="0" smtClean="0">
                <a:latin typeface="Arial" panose="020B0604020202020204" pitchFamily="34" charset="0"/>
                <a:cs typeface="Arial" panose="020B0604020202020204" pitchFamily="34" charset="0"/>
              </a:rPr>
              <a:t> Odom </a:t>
            </a:r>
            <a:r>
              <a:rPr lang="en-US" altLang="ko-KR" dirty="0" smtClean="0">
                <a:latin typeface="Arial" panose="020B0604020202020204" pitchFamily="34" charset="0"/>
                <a:cs typeface="Arial" panose="020B0604020202020204" pitchFamily="34" charset="0"/>
              </a:rPr>
              <a:t>of Northwestern University MRSEC IRG 3.</a:t>
            </a:r>
          </a:p>
        </p:txBody>
      </p:sp>
      <p:sp>
        <p:nvSpPr>
          <p:cNvPr id="4" name="Slide Number Placeholder 3"/>
          <p:cNvSpPr>
            <a:spLocks noGrp="1"/>
          </p:cNvSpPr>
          <p:nvPr>
            <p:ph type="sldNum" sz="quarter" idx="10"/>
          </p:nvPr>
        </p:nvSpPr>
        <p:spPr/>
        <p:txBody>
          <a:bodyPr/>
          <a:lstStyle/>
          <a:p>
            <a:fld id="{3E2DD0B8-208C-4108-A82C-9FF4AF23DD67}" type="slidenum">
              <a:rPr lang="en-US" smtClean="0"/>
              <a:t>1</a:t>
            </a:fld>
            <a:endParaRPr lang="en-US"/>
          </a:p>
        </p:txBody>
      </p:sp>
    </p:spTree>
    <p:extLst>
      <p:ext uri="{BB962C8B-B14F-4D97-AF65-F5344CB8AC3E}">
        <p14:creationId xmlns:p14="http://schemas.microsoft.com/office/powerpoint/2010/main" val="144789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6/13/17</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562" y="110532"/>
            <a:ext cx="4762378" cy="803867"/>
          </a:xfrm>
        </p:spPr>
        <p:txBody>
          <a:bodyPr anchor="ctr"/>
          <a:lstStyle/>
          <a:p>
            <a:r>
              <a:rPr lang="en-US" b="1" dirty="0" smtClean="0">
                <a:solidFill>
                  <a:schemeClr val="tx1"/>
                </a:solidFill>
              </a:rPr>
              <a:t>Homogeneous Gold Nanostars</a:t>
            </a:r>
            <a:endParaRPr lang="en-US"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Mark Hersam and Teri Odom, Northwestern University MRSEC</a:t>
            </a:r>
            <a:endParaRPr lang="en-US" sz="1200" b="1" dirty="0">
              <a:solidFill>
                <a:schemeClr val="bg1"/>
              </a:solidFill>
            </a:endParaRPr>
          </a:p>
        </p:txBody>
      </p:sp>
      <p:sp>
        <p:nvSpPr>
          <p:cNvPr id="8" name="Rectangle 7"/>
          <p:cNvSpPr/>
          <p:nvPr/>
        </p:nvSpPr>
        <p:spPr>
          <a:xfrm>
            <a:off x="53247" y="305124"/>
            <a:ext cx="2759824" cy="338554"/>
          </a:xfrm>
          <a:prstGeom prst="rect">
            <a:avLst/>
          </a:prstGeom>
        </p:spPr>
        <p:txBody>
          <a:bodyPr wrap="square" anchor="ctr">
            <a:spAutoFit/>
          </a:bodyPr>
          <a:lstStyle/>
          <a:p>
            <a:r>
              <a:rPr lang="en-US" sz="1600" b="1" dirty="0" smtClean="0">
                <a:solidFill>
                  <a:schemeClr val="bg1"/>
                </a:solidFill>
              </a:rPr>
              <a:t>NSF-MRSEC DMR-1121262</a:t>
            </a:r>
            <a:endParaRPr lang="en-US" sz="1600" b="1" dirty="0">
              <a:solidFill>
                <a:schemeClr val="bg1"/>
              </a:solidFill>
            </a:endParaRPr>
          </a:p>
        </p:txBody>
      </p:sp>
      <p:sp>
        <p:nvSpPr>
          <p:cNvPr id="9" name="Text Box 28"/>
          <p:cNvSpPr txBox="1">
            <a:spLocks noChangeArrowheads="1"/>
          </p:cNvSpPr>
          <p:nvPr/>
        </p:nvSpPr>
        <p:spPr bwMode="auto">
          <a:xfrm>
            <a:off x="457200" y="1683943"/>
            <a:ext cx="3892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Anisotropic gold nanoparticles have been shown to possess desirable plasmonic and optical properties at the single particle level, but ensemble averaged measurements are compromised by the as-synthesized polydispersity in nanoparticle size and shape. </a:t>
            </a:r>
            <a:r>
              <a:rPr lang="en-US" sz="1400" dirty="0" smtClean="0"/>
              <a:t>To address this issue, </a:t>
            </a:r>
            <a:r>
              <a:rPr lang="en-US" sz="1400" dirty="0"/>
              <a:t>density gradient centrifugation </a:t>
            </a:r>
            <a:r>
              <a:rPr lang="en-US" sz="1400" dirty="0" smtClean="0"/>
              <a:t>has been used to </a:t>
            </a:r>
            <a:r>
              <a:rPr lang="en-US" sz="1400" dirty="0"/>
              <a:t>separate and remove spherical gold nanoparticles from gold nanostar </a:t>
            </a:r>
            <a:r>
              <a:rPr lang="en-US" sz="1400" dirty="0" smtClean="0"/>
              <a:t>samples in addition to enriching gold nanostars by the number of branches. In particular, sucrose </a:t>
            </a:r>
            <a:r>
              <a:rPr lang="en-US" sz="1400" dirty="0"/>
              <a:t>gradients have been employed due to their compatibility with a wide range of functionalization chemistries for gold </a:t>
            </a:r>
            <a:r>
              <a:rPr lang="en-US" sz="1400" dirty="0" smtClean="0"/>
              <a:t>nanoparticles. In addition to plasmonic applications, these homogeneous gold nanostar samples show promising as contrast agents for magnetic resonance imaging.</a:t>
            </a:r>
          </a:p>
          <a:p>
            <a:pPr algn="just" eaLnBrk="1" hangingPunct="1"/>
            <a:endParaRPr lang="en-US" sz="1000" dirty="0"/>
          </a:p>
          <a:p>
            <a:pPr algn="ctr" eaLnBrk="1" hangingPunct="1"/>
            <a:r>
              <a:rPr lang="en-US" sz="1400" i="1" dirty="0" smtClean="0"/>
              <a:t>J</a:t>
            </a:r>
            <a:r>
              <a:rPr lang="en-US" sz="1400" i="1" dirty="0"/>
              <a:t>. Phys. Chem. C</a:t>
            </a:r>
            <a:r>
              <a:rPr lang="en-US" sz="1400" dirty="0"/>
              <a:t>, </a:t>
            </a:r>
            <a:r>
              <a:rPr lang="en-US" sz="1400" b="1" dirty="0"/>
              <a:t>120</a:t>
            </a:r>
            <a:r>
              <a:rPr lang="en-US" sz="1400" dirty="0"/>
              <a:t>, 22103 (2016).</a:t>
            </a:r>
          </a:p>
        </p:txBody>
      </p:sp>
      <p:sp>
        <p:nvSpPr>
          <p:cNvPr id="11" name="Rectangle 37"/>
          <p:cNvSpPr>
            <a:spLocks noChangeArrowheads="1"/>
          </p:cNvSpPr>
          <p:nvPr/>
        </p:nvSpPr>
        <p:spPr bwMode="auto">
          <a:xfrm>
            <a:off x="4667250" y="1754079"/>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2" name="그림 4" descr="(a) Transmission electron microscopy images of gold nanostars following density gradient centrifugation. (b) Photograph of a centrifuge tube containing gold nanostars following density gradient centrifugation. (c) Histogram of the number of branches for gold nanostar solutions following density gradient centrifugation. In all cases, density gradient centrifugation is found to enrich gold nanostars by the number of branches." title="Refining gold nanostar shape distributions"/>
          <p:cNvPicPr/>
          <p:nvPr/>
        </p:nvPicPr>
        <p:blipFill rotWithShape="1">
          <a:blip r:embed="rId3" cstate="print">
            <a:extLst>
              <a:ext uri="{28A0092B-C50C-407E-A947-70E740481C1C}">
                <a14:useLocalDpi xmlns:a14="http://schemas.microsoft.com/office/drawing/2010/main"/>
              </a:ext>
            </a:extLst>
          </a:blip>
          <a:srcRect/>
          <a:stretch/>
        </p:blipFill>
        <p:spPr bwMode="auto">
          <a:xfrm>
            <a:off x="4720613" y="1825662"/>
            <a:ext cx="3969974" cy="3492500"/>
          </a:xfrm>
          <a:prstGeom prst="rect">
            <a:avLst/>
          </a:prstGeom>
          <a:noFill/>
          <a:ln w="9525">
            <a:noFill/>
            <a:miter lim="800000"/>
            <a:headEnd/>
            <a:tailEnd/>
          </a:ln>
          <a:effectLst/>
        </p:spPr>
      </p:pic>
      <p:sp>
        <p:nvSpPr>
          <p:cNvPr id="3" name="Rectangle 2"/>
          <p:cNvSpPr/>
          <p:nvPr/>
        </p:nvSpPr>
        <p:spPr>
          <a:xfrm>
            <a:off x="4670883" y="5417812"/>
            <a:ext cx="4074789" cy="523220"/>
          </a:xfrm>
          <a:prstGeom prst="rect">
            <a:avLst/>
          </a:prstGeom>
        </p:spPr>
        <p:txBody>
          <a:bodyPr wrap="square">
            <a:spAutoFit/>
          </a:bodyPr>
          <a:lstStyle/>
          <a:p>
            <a:pPr algn="ctr"/>
            <a:r>
              <a:rPr lang="en-US" sz="1400" dirty="0" smtClean="0">
                <a:latin typeface="Arial" panose="020B0604020202020204" pitchFamily="34" charset="0"/>
                <a:ea typeface="Calibri" panose="020F0502020204030204" pitchFamily="34" charset="0"/>
                <a:cs typeface="Arial" panose="020B0604020202020204" pitchFamily="34" charset="0"/>
              </a:rPr>
              <a:t>Density gradient centrifugation refines the shape distribution of </a:t>
            </a:r>
            <a:r>
              <a:rPr lang="en-US" sz="1400" dirty="0">
                <a:latin typeface="Arial" panose="020B0604020202020204" pitchFamily="34" charset="0"/>
                <a:ea typeface="Calibri" panose="020F0502020204030204" pitchFamily="34" charset="0"/>
                <a:cs typeface="Arial" panose="020B0604020202020204" pitchFamily="34" charset="0"/>
              </a:rPr>
              <a:t>gold </a:t>
            </a:r>
            <a:r>
              <a:rPr lang="en-US" sz="1400" dirty="0" smtClean="0">
                <a:latin typeface="Arial" panose="020B0604020202020204" pitchFamily="34" charset="0"/>
                <a:ea typeface="Calibri" panose="020F0502020204030204" pitchFamily="34" charset="0"/>
                <a:cs typeface="Arial" panose="020B0604020202020204" pitchFamily="34" charset="0"/>
              </a:rPr>
              <a:t>nanostars in aqueous solution.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11793</TotalTime>
  <Words>237</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Wingdings 2</vt:lpstr>
      <vt:lpstr>맑은 고딕</vt:lpstr>
      <vt:lpstr>Breeze</vt:lpstr>
      <vt:lpstr>Homogeneous Gold Nanostars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25</cp:revision>
  <cp:lastPrinted>2016-08-01T15:14:13Z</cp:lastPrinted>
  <dcterms:created xsi:type="dcterms:W3CDTF">2016-07-19T18:16:54Z</dcterms:created>
  <dcterms:modified xsi:type="dcterms:W3CDTF">2017-06-13T14:45:59Z</dcterms:modified>
  <cp:category/>
</cp:coreProperties>
</file>