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90520" autoAdjust="0"/>
  </p:normalViewPr>
  <p:slideViewPr>
    <p:cSldViewPr snapToGrid="0" snapToObjects="1">
      <p:cViewPr varScale="1">
        <p:scale>
          <a:sx n="111" d="100"/>
          <a:sy n="111" d="100"/>
        </p:scale>
        <p:origin x="1784"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3B3436F-67B8-4E7B-8EED-5183CC62EE71}" type="datetimeFigureOut">
              <a:rPr lang="en-US" smtClean="0"/>
              <a:t>5/7/19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0E8B05-2F41-4787-BC67-A0E394A34AE9}" type="slidenum">
              <a:rPr lang="en-US" smtClean="0"/>
              <a:t>‹#›</a:t>
            </a:fld>
            <a:endParaRPr lang="en-US" dirty="0"/>
          </a:p>
        </p:txBody>
      </p:sp>
    </p:spTree>
    <p:extLst>
      <p:ext uri="{BB962C8B-B14F-4D97-AF65-F5344CB8AC3E}">
        <p14:creationId xmlns:p14="http://schemas.microsoft.com/office/powerpoint/2010/main" val="111306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5E0E8B05-2F41-4787-BC67-A0E394A34AE9}" type="slidenum">
              <a:rPr lang="en-US" smtClean="0"/>
              <a:t>1</a:t>
            </a:fld>
            <a:endParaRPr lang="en-US" dirty="0"/>
          </a:p>
        </p:txBody>
      </p:sp>
    </p:spTree>
    <p:extLst>
      <p:ext uri="{BB962C8B-B14F-4D97-AF65-F5344CB8AC3E}">
        <p14:creationId xmlns:p14="http://schemas.microsoft.com/office/powerpoint/2010/main" val="143811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5/7/19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541" y="61450"/>
            <a:ext cx="4795429" cy="803867"/>
          </a:xfrm>
        </p:spPr>
        <p:txBody>
          <a:bodyPr anchor="ctr"/>
          <a:lstStyle/>
          <a:p>
            <a:pPr algn="ctr"/>
            <a:r>
              <a:rPr lang="en-US" sz="2200" b="1" dirty="0">
                <a:solidFill>
                  <a:schemeClr val="tx1"/>
                </a:solidFill>
              </a:rPr>
              <a:t>Processing 2D Porous Polymers into Membranes via Exfoliation</a:t>
            </a:r>
          </a:p>
        </p:txBody>
      </p:sp>
      <p:sp>
        <p:nvSpPr>
          <p:cNvPr id="7" name="Rectangle 6"/>
          <p:cNvSpPr/>
          <p:nvPr/>
        </p:nvSpPr>
        <p:spPr>
          <a:xfrm>
            <a:off x="4371035" y="1091604"/>
            <a:ext cx="4692577" cy="307777"/>
          </a:xfrm>
          <a:prstGeom prst="rect">
            <a:avLst/>
          </a:prstGeom>
        </p:spPr>
        <p:txBody>
          <a:bodyPr wrap="square" anchor="ctr">
            <a:spAutoFit/>
          </a:bodyPr>
          <a:lstStyle/>
          <a:p>
            <a:pPr algn="ctr"/>
            <a:r>
              <a:rPr lang="en-US" sz="1400" b="1" dirty="0">
                <a:solidFill>
                  <a:schemeClr val="bg1"/>
                </a:solidFill>
              </a:rPr>
              <a:t>Super-Seed, Northwestern University MRSEC</a:t>
            </a:r>
          </a:p>
        </p:txBody>
      </p:sp>
      <p:sp>
        <p:nvSpPr>
          <p:cNvPr id="8" name="Rectangle 7"/>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
        <p:nvSpPr>
          <p:cNvPr id="13" name="Rectangle 12"/>
          <p:cNvSpPr/>
          <p:nvPr/>
        </p:nvSpPr>
        <p:spPr>
          <a:xfrm>
            <a:off x="130366" y="730366"/>
            <a:ext cx="1829063" cy="307777"/>
          </a:xfrm>
          <a:prstGeom prst="rect">
            <a:avLst/>
          </a:prstGeom>
        </p:spPr>
        <p:txBody>
          <a:bodyPr wrap="square" anchor="ctr">
            <a:spAutoFit/>
          </a:bodyPr>
          <a:lstStyle/>
          <a:p>
            <a:r>
              <a:rPr lang="en-US" sz="1400" b="1" dirty="0">
                <a:solidFill>
                  <a:srgbClr val="002060"/>
                </a:solidFill>
              </a:rPr>
              <a:t>2019</a:t>
            </a:r>
          </a:p>
        </p:txBody>
      </p:sp>
      <p:sp>
        <p:nvSpPr>
          <p:cNvPr id="16" name="Text Box 28"/>
          <p:cNvSpPr txBox="1">
            <a:spLocks noChangeArrowheads="1"/>
          </p:cNvSpPr>
          <p:nvPr/>
        </p:nvSpPr>
        <p:spPr bwMode="auto">
          <a:xfrm>
            <a:off x="143453" y="1540199"/>
            <a:ext cx="462450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Two-dimensional covalent organic frameworks (2D COFs) are ordered, permanently porous polymers with intuitive designed structures. These molecularly precise porous materials are of high interest for separation membranes, organic electronic devices, catalyst supports, and related applications. However, 2D COFs are typically isolated as polycrystalline, insoluble powders that are not easily processed into forms that enable these potential applications. The NU-MRSEC Super-Seed team has developed a method to process imine-linked 2D COF powders into thin films via reversible exfoliation. The COF powder is treated with strong acids, which causes each layer to become positively charged. This charged form is exfoliated in solvents with gentle sonication, which provides a suspension of nanosheets. The suspension is cast on substrates and treated with base to obtain an insoluble thin film that retains the original 2D COF chemical structure and porosity. This processing advance enables 2D COF membranes on polymer supports that are promising for water filtration applications.</a:t>
            </a:r>
            <a:endParaRPr lang="en-US" sz="1600" dirty="0"/>
          </a:p>
        </p:txBody>
      </p:sp>
      <p:sp>
        <p:nvSpPr>
          <p:cNvPr id="15" name="Rectangle 2"/>
          <p:cNvSpPr>
            <a:spLocks noChangeArrowheads="1"/>
          </p:cNvSpPr>
          <p:nvPr/>
        </p:nvSpPr>
        <p:spPr bwMode="auto">
          <a:xfrm>
            <a:off x="4936319" y="5579538"/>
            <a:ext cx="3950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dirty="0">
                <a:ea typeface="ＭＳ Ｐゴシック" panose="020B0600070205080204" pitchFamily="34" charset="-128"/>
              </a:rPr>
              <a:t>(A) Schematic of a highly charged COF prior to exfoliation. (B) TEM of exfoliated 2D COF nanosheets.</a:t>
            </a:r>
          </a:p>
        </p:txBody>
      </p:sp>
      <p:sp>
        <p:nvSpPr>
          <p:cNvPr id="11" name="Rectangle 37"/>
          <p:cNvSpPr>
            <a:spLocks noChangeArrowheads="1"/>
          </p:cNvSpPr>
          <p:nvPr/>
        </p:nvSpPr>
        <p:spPr bwMode="auto">
          <a:xfrm>
            <a:off x="4895223" y="1612118"/>
            <a:ext cx="4023514" cy="44496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4" name="Group 3" descr="(A) Schematic of a highly charged COF prior to exfoliation. (B) TEM of exfoliated 2D COF nanosheets." title="Processing 2D Porous Polymers into Membranes via Exfoliation"/>
          <p:cNvGrpSpPr/>
          <p:nvPr/>
        </p:nvGrpSpPr>
        <p:grpSpPr>
          <a:xfrm>
            <a:off x="4936319" y="1635941"/>
            <a:ext cx="3738269" cy="3919931"/>
            <a:chOff x="4974215" y="1635941"/>
            <a:chExt cx="3738269" cy="3919931"/>
          </a:xfrm>
        </p:grpSpPr>
        <p:grpSp>
          <p:nvGrpSpPr>
            <p:cNvPr id="3" name="Group 2"/>
            <p:cNvGrpSpPr/>
            <p:nvPr/>
          </p:nvGrpSpPr>
          <p:grpSpPr>
            <a:xfrm>
              <a:off x="5422461" y="1635941"/>
              <a:ext cx="3290023" cy="3919931"/>
              <a:chOff x="5360817" y="1625668"/>
              <a:chExt cx="2928427" cy="3489104"/>
            </a:xfrm>
          </p:grpSpPr>
          <p:pic>
            <p:nvPicPr>
              <p:cNvPr id="5" name="Picture 4" descr="Schematic of a highly charged COF prior to exfoliation." title="Processing 2D Polymers into Membranes via Exfoliation">
                <a:extLst>
                  <a:ext uri="{FF2B5EF4-FFF2-40B4-BE49-F238E27FC236}">
                    <a16:creationId xmlns:a16="http://schemas.microsoft.com/office/drawing/2014/main" id="{AB819684-9436-6445-901E-AB09536FAFAB}"/>
                  </a:ext>
                </a:extLst>
              </p:cNvPr>
              <p:cNvPicPr>
                <a:picLocks noChangeAspect="1"/>
              </p:cNvPicPr>
              <p:nvPr/>
            </p:nvPicPr>
            <p:blipFill>
              <a:blip r:embed="rId3"/>
              <a:stretch>
                <a:fillRect/>
              </a:stretch>
            </p:blipFill>
            <p:spPr>
              <a:xfrm>
                <a:off x="5360817" y="1625668"/>
                <a:ext cx="2928427" cy="1994594"/>
              </a:xfrm>
              <a:prstGeom prst="rect">
                <a:avLst/>
              </a:prstGeom>
            </p:spPr>
          </p:pic>
          <p:pic>
            <p:nvPicPr>
              <p:cNvPr id="464" name="Picture 463" descr="TEM of exfoliated 2D COF nanosheets." title="Processing 2D Polymers into Membranes via Exfoliation">
                <a:extLst>
                  <a:ext uri="{FF2B5EF4-FFF2-40B4-BE49-F238E27FC236}">
                    <a16:creationId xmlns:a16="http://schemas.microsoft.com/office/drawing/2014/main" id="{57152299-04BC-6746-BF8C-17AAD4D46E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60817" y="3667878"/>
                <a:ext cx="2928427" cy="1446894"/>
              </a:xfrm>
              <a:prstGeom prst="rect">
                <a:avLst/>
              </a:prstGeom>
            </p:spPr>
          </p:pic>
        </p:grpSp>
        <p:sp>
          <p:nvSpPr>
            <p:cNvPr id="9" name="TextBox 8">
              <a:extLst>
                <a:ext uri="{FF2B5EF4-FFF2-40B4-BE49-F238E27FC236}">
                  <a16:creationId xmlns:a16="http://schemas.microsoft.com/office/drawing/2014/main" id="{0695D0B6-13D2-B640-BB49-D85FA7BB3FE5}"/>
                </a:ext>
              </a:extLst>
            </p:cNvPr>
            <p:cNvSpPr txBox="1"/>
            <p:nvPr/>
          </p:nvSpPr>
          <p:spPr>
            <a:xfrm>
              <a:off x="4974215" y="3600077"/>
              <a:ext cx="344966" cy="369332"/>
            </a:xfrm>
            <a:prstGeom prst="rect">
              <a:avLst/>
            </a:prstGeom>
            <a:noFill/>
          </p:spPr>
          <p:txBody>
            <a:bodyPr wrap="none" rtlCol="0">
              <a:spAutoFit/>
            </a:bodyPr>
            <a:lstStyle/>
            <a:p>
              <a:r>
                <a:rPr lang="en-US" dirty="0"/>
                <a:t>B</a:t>
              </a:r>
            </a:p>
          </p:txBody>
        </p:sp>
        <p:sp>
          <p:nvSpPr>
            <p:cNvPr id="465" name="TextBox 464">
              <a:extLst>
                <a:ext uri="{FF2B5EF4-FFF2-40B4-BE49-F238E27FC236}">
                  <a16:creationId xmlns:a16="http://schemas.microsoft.com/office/drawing/2014/main" id="{7423F252-A8FD-0A4D-8EB2-03E21252BC4D}"/>
                </a:ext>
              </a:extLst>
            </p:cNvPr>
            <p:cNvSpPr txBox="1"/>
            <p:nvPr/>
          </p:nvSpPr>
          <p:spPr>
            <a:xfrm>
              <a:off x="4974215" y="1689608"/>
              <a:ext cx="330540" cy="369332"/>
            </a:xfrm>
            <a:prstGeom prst="rect">
              <a:avLst/>
            </a:prstGeom>
            <a:noFill/>
          </p:spPr>
          <p:txBody>
            <a:bodyPr wrap="none" rtlCol="0">
              <a:spAutoFit/>
            </a:bodyPr>
            <a:lstStyle/>
            <a:p>
              <a:r>
                <a:rPr lang="en-US" dirty="0"/>
                <a:t>A</a:t>
              </a:r>
            </a:p>
          </p:txBody>
        </p:sp>
      </p:gr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11943</TotalTime>
  <Words>212</Words>
  <Application>Microsoft Macintosh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Processing 2D Porous Polymers into Membranes via Exfoliation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46</cp:revision>
  <cp:lastPrinted>2016-08-01T15:14:13Z</cp:lastPrinted>
  <dcterms:created xsi:type="dcterms:W3CDTF">2016-07-19T18:16:54Z</dcterms:created>
  <dcterms:modified xsi:type="dcterms:W3CDTF">2019-05-07T15:54:26Z</dcterms:modified>
  <cp:category/>
</cp:coreProperties>
</file>