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 autoAdjust="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B78B5-4753-6146-A79C-36BBD2CF1C69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97F6-2472-1D4E-BD93-E8435EC4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Multimetallic</a:t>
            </a:r>
            <a:r>
              <a:rPr lang="en-US" sz="1200" dirty="0" smtClean="0"/>
              <a:t> nanoparticles are useful in many fields (such as catalysis, electronics, optics, and magnetism), yet there are no effective strategies for synthesizing libraries of such structures with systematic compositional </a:t>
            </a:r>
            <a:r>
              <a:rPr lang="en-US" sz="1200" dirty="0" err="1" smtClean="0"/>
              <a:t>tunability</a:t>
            </a:r>
            <a:r>
              <a:rPr lang="en-US" sz="1200" dirty="0" smtClean="0"/>
              <a:t>. </a:t>
            </a:r>
            <a:r>
              <a:rPr lang="en-US" sz="1200" dirty="0" err="1" smtClean="0"/>
              <a:t>Mirkin</a:t>
            </a:r>
            <a:r>
              <a:rPr lang="en-US" sz="1200" dirty="0" smtClean="0"/>
              <a:t> used scanning probe block copolymer lithography (SBPCL, a technique invented in the </a:t>
            </a:r>
            <a:r>
              <a:rPr lang="en-US" sz="1200" dirty="0" err="1" smtClean="0"/>
              <a:t>Mirkin</a:t>
            </a:r>
            <a:r>
              <a:rPr lang="en-US" sz="1200" dirty="0" smtClean="0"/>
              <a:t> group) to synthesize </a:t>
            </a:r>
            <a:r>
              <a:rPr lang="en-US" sz="1200" dirty="0" err="1" smtClean="0"/>
              <a:t>multimetallic</a:t>
            </a:r>
            <a:r>
              <a:rPr lang="en-US" sz="1200" dirty="0" smtClean="0"/>
              <a:t> nanoparticles with independently controllable size and composition, incorporating up to five metals. SBPCL relies on the deposition of a polymer </a:t>
            </a:r>
            <a:r>
              <a:rPr lang="en-US" sz="1200" dirty="0" err="1" smtClean="0"/>
              <a:t>nanoreactor</a:t>
            </a:r>
            <a:r>
              <a:rPr lang="en-US" sz="1200" dirty="0" smtClean="0"/>
              <a:t> loaded with metal ion precursors, which are subsequently aggregated and reduced into </a:t>
            </a:r>
            <a:r>
              <a:rPr lang="en-US" sz="1200" dirty="0" err="1" smtClean="0"/>
              <a:t>multimetallic</a:t>
            </a:r>
            <a:r>
              <a:rPr lang="en-US" sz="1200" dirty="0" smtClean="0"/>
              <a:t> nanoparticles. This project leveraged collaborations with </a:t>
            </a:r>
            <a:r>
              <a:rPr lang="en-US" sz="1200" dirty="0" err="1" smtClean="0"/>
              <a:t>Hersam</a:t>
            </a:r>
            <a:r>
              <a:rPr lang="en-US" sz="1200" dirty="0" smtClean="0"/>
              <a:t> (IRG 3) and </a:t>
            </a:r>
            <a:r>
              <a:rPr lang="en-US" sz="1200" dirty="0" err="1" smtClean="0"/>
              <a:t>Dravid</a:t>
            </a:r>
            <a:r>
              <a:rPr lang="en-US" sz="1200" smtClean="0"/>
              <a:t> (IRG 2).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97F6-2472-1D4E-BD93-E8435EC49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0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Polyelemental</a:t>
            </a:r>
            <a:r>
              <a:rPr lang="en-US" sz="1800" b="1" dirty="0" smtClean="0">
                <a:solidFill>
                  <a:schemeClr val="tx1"/>
                </a:solidFill>
              </a:rPr>
              <a:t> Nanoparticle Libraries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18534"/>
            <a:ext cx="4692577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M. </a:t>
            </a:r>
            <a:r>
              <a:rPr lang="en-US" sz="1050" b="1" dirty="0" err="1" smtClean="0">
                <a:solidFill>
                  <a:schemeClr val="bg1"/>
                </a:solidFill>
              </a:rPr>
              <a:t>Hersam</a:t>
            </a:r>
            <a:r>
              <a:rPr lang="en-US" sz="1050" b="1" dirty="0" smtClean="0">
                <a:solidFill>
                  <a:schemeClr val="bg1"/>
                </a:solidFill>
              </a:rPr>
              <a:t>, V. </a:t>
            </a:r>
            <a:r>
              <a:rPr lang="en-US" sz="1050" b="1" dirty="0" err="1" smtClean="0">
                <a:solidFill>
                  <a:schemeClr val="bg1"/>
                </a:solidFill>
              </a:rPr>
              <a:t>Dravid</a:t>
            </a:r>
            <a:r>
              <a:rPr lang="en-US" sz="1050" b="1" dirty="0" smtClean="0">
                <a:solidFill>
                  <a:schemeClr val="bg1"/>
                </a:solidFill>
              </a:rPr>
              <a:t>, C. </a:t>
            </a:r>
            <a:r>
              <a:rPr lang="en-US" sz="1050" b="1" dirty="0" err="1" smtClean="0">
                <a:solidFill>
                  <a:schemeClr val="bg1"/>
                </a:solidFill>
              </a:rPr>
              <a:t>Mirkin</a:t>
            </a:r>
            <a:r>
              <a:rPr lang="en-US" sz="1050" b="1" dirty="0" smtClean="0">
                <a:solidFill>
                  <a:schemeClr val="bg1"/>
                </a:solidFill>
              </a:rPr>
              <a:t>, Northwestern University MRSEC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NSF-MRSEC DMR-1121262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9047" y="1431200"/>
            <a:ext cx="3627158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err="1"/>
              <a:t>Multimetallic</a:t>
            </a:r>
            <a:r>
              <a:rPr lang="en-US" sz="1400" dirty="0"/>
              <a:t> nanoparticles are useful in many fields (such as catalysis, electronics, optics, and magnetism), yet there are no effective strategies for synthesizing libraries of such structures with systematic compositional </a:t>
            </a:r>
            <a:r>
              <a:rPr lang="en-US" sz="1400" dirty="0" err="1"/>
              <a:t>tunability</a:t>
            </a:r>
            <a:r>
              <a:rPr lang="en-US" sz="1400" dirty="0"/>
              <a:t>. </a:t>
            </a:r>
            <a:r>
              <a:rPr lang="en-US" sz="1400" dirty="0" smtClean="0"/>
              <a:t>Mirkin used scanning probe block copolymer lithography (SBPCL, a technique invented in the Mirkin group) to synthesize </a:t>
            </a:r>
            <a:r>
              <a:rPr lang="en-US" sz="1400" dirty="0" err="1" smtClean="0"/>
              <a:t>multimetallic</a:t>
            </a:r>
            <a:r>
              <a:rPr lang="en-US" sz="1400" dirty="0" smtClean="0"/>
              <a:t> nanoparticles with independently controllable size and composition, incorporating up to five metals. SBPCL relies on the deposition of a polymer </a:t>
            </a:r>
            <a:r>
              <a:rPr lang="en-US" sz="1400" dirty="0" err="1" smtClean="0"/>
              <a:t>nanoreactor</a:t>
            </a:r>
            <a:r>
              <a:rPr lang="en-US" sz="1400" dirty="0" smtClean="0"/>
              <a:t> loaded with metal ion precursors, which are subsequently aggregated and reduced into </a:t>
            </a:r>
            <a:r>
              <a:rPr lang="en-US" sz="1400" dirty="0" err="1" smtClean="0"/>
              <a:t>multimetallic</a:t>
            </a:r>
            <a:r>
              <a:rPr lang="en-US" sz="1400" dirty="0" smtClean="0"/>
              <a:t> nanoparticles. This project leveraged collaborations with </a:t>
            </a:r>
            <a:r>
              <a:rPr lang="en-US" sz="1400" dirty="0" err="1" smtClean="0"/>
              <a:t>Hersam</a:t>
            </a:r>
            <a:r>
              <a:rPr lang="en-US" sz="1400" dirty="0" smtClean="0"/>
              <a:t> (IRG 3) and </a:t>
            </a:r>
            <a:r>
              <a:rPr lang="en-US" sz="1400" dirty="0" err="1" smtClean="0"/>
              <a:t>Dravid</a:t>
            </a:r>
            <a:r>
              <a:rPr lang="en-US" sz="1400" dirty="0" smtClean="0"/>
              <a:t> (IRG 2).</a:t>
            </a:r>
            <a:endParaRPr lang="en-US" sz="1400" dirty="0"/>
          </a:p>
        </p:txBody>
      </p:sp>
      <p:sp>
        <p:nvSpPr>
          <p:cNvPr id="10" name="Text Box 34" descr="Synthesis of multimetallic nanoparticles via scanning probe block copolymer lithography, based upon the aggregation and reduction of multiple metal ion precursors in a polymer nanoreactor &#13;"/>
          <p:cNvSpPr txBox="1">
            <a:spLocks noChangeArrowheads="1"/>
          </p:cNvSpPr>
          <p:nvPr/>
        </p:nvSpPr>
        <p:spPr bwMode="auto">
          <a:xfrm>
            <a:off x="4140201" y="4431694"/>
            <a:ext cx="4910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Synthesis of </a:t>
            </a:r>
            <a:r>
              <a:rPr lang="en-US" sz="1400" i="1" dirty="0" err="1" smtClean="0"/>
              <a:t>multimetallic</a:t>
            </a:r>
            <a:r>
              <a:rPr lang="en-US" sz="1400" i="1" dirty="0" smtClean="0"/>
              <a:t> nanoparticles </a:t>
            </a:r>
            <a:r>
              <a:rPr lang="en-US" sz="1400" dirty="0" smtClean="0"/>
              <a:t>via</a:t>
            </a:r>
            <a:r>
              <a:rPr lang="en-US" sz="1400" i="1" dirty="0" smtClean="0"/>
              <a:t> scanning probe block copolymer lithography, based upon the aggregation and reduction of multiple metal ion precursors in a polymer </a:t>
            </a:r>
            <a:r>
              <a:rPr lang="en-US" sz="1400" i="1" dirty="0" err="1" smtClean="0"/>
              <a:t>nanoreactor</a:t>
            </a:r>
            <a:r>
              <a:rPr lang="en-US" sz="1400" i="1" dirty="0" smtClean="0"/>
              <a:t> </a:t>
            </a:r>
            <a:endParaRPr lang="en-US" sz="1400" i="1" dirty="0"/>
          </a:p>
        </p:txBody>
      </p:sp>
      <p:pic>
        <p:nvPicPr>
          <p:cNvPr id="3" name="Picture 2" descr="Synthesis of multimetallic nanoparticles via scanning probe block copolymer lithography, based upon the aggregation and reduction of multiple metal ion precursors in a polymer nanoreactor &#13;" title="Polyelemental Nanoparticle Librari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328" y="2160180"/>
            <a:ext cx="5084708" cy="22969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4509" y="5629378"/>
            <a:ext cx="207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Science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352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1565 (2016)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0201" y="1576585"/>
            <a:ext cx="4923411" cy="3809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32164</TotalTime>
  <Words>279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Polyelemental Nanoparticle Libraries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53</cp:revision>
  <cp:lastPrinted>2016-08-01T15:14:13Z</cp:lastPrinted>
  <dcterms:created xsi:type="dcterms:W3CDTF">2016-07-19T18:16:54Z</dcterms:created>
  <dcterms:modified xsi:type="dcterms:W3CDTF">2017-06-13T14:37:08Z</dcterms:modified>
  <cp:category/>
</cp:coreProperties>
</file>