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50" autoAdjust="0"/>
    <p:restoredTop sz="94643"/>
  </p:normalViewPr>
  <p:slideViewPr>
    <p:cSldViewPr snapToGrid="0" snapToObjects="1">
      <p:cViewPr varScale="1">
        <p:scale>
          <a:sx n="110" d="100"/>
          <a:sy n="110" d="100"/>
        </p:scale>
        <p:origin x="1936"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6/5/18</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4849" y="110532"/>
            <a:ext cx="5797964" cy="803867"/>
          </a:xfrm>
        </p:spPr>
        <p:txBody>
          <a:bodyPr anchor="ctr"/>
          <a:lstStyle/>
          <a:p>
            <a:pPr algn="ctr"/>
            <a:r>
              <a:rPr lang="en-US" b="1" dirty="0">
                <a:solidFill>
                  <a:schemeClr val="tx1"/>
                </a:solidFill>
              </a:rPr>
              <a:t>Tuning Optical Properties with DNA-Linked Gold Nanodisk Stacks</a:t>
            </a:r>
          </a:p>
        </p:txBody>
      </p:sp>
      <p:sp>
        <p:nvSpPr>
          <p:cNvPr id="9" name="Text Box 28"/>
          <p:cNvSpPr txBox="1">
            <a:spLocks noChangeArrowheads="1"/>
          </p:cNvSpPr>
          <p:nvPr/>
        </p:nvSpPr>
        <p:spPr bwMode="auto">
          <a:xfrm>
            <a:off x="262780" y="1750529"/>
            <a:ext cx="3892550"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Recent advances in gold nanoparticle synthesis combined with functionalization with DNA linkers has enabled the self-assembly of stacks of gold nanodisks in which the optical spectra can be tuned and modulated by controlling the stack structure (e.g., particle spacing, arrangement, and stack length). The figure shows three possible arrangements of the particles, and the corresponding spectra that are associated with the plasmon resonance excitation in the stack. Theoretical models of both the stack structure and optical spectra provide a quantitative description of the results, including an understanding of the spectra in terms of plasmon hybridization. This work will inform ongoing efforts to realize a wide range of plasmonic applications.</a:t>
            </a:r>
          </a:p>
          <a:p>
            <a:pPr algn="just" eaLnBrk="1" hangingPunct="1"/>
            <a:endParaRPr lang="en-US" sz="1000" dirty="0"/>
          </a:p>
          <a:p>
            <a:pPr algn="ctr" eaLnBrk="1" hangingPunct="1"/>
            <a:r>
              <a:rPr lang="en-US" sz="1400" i="1" dirty="0"/>
              <a:t>Nano Letters</a:t>
            </a:r>
            <a:r>
              <a:rPr lang="en-US" sz="1400" dirty="0"/>
              <a:t>, </a:t>
            </a:r>
            <a:r>
              <a:rPr lang="en-US" sz="1400" b="1" dirty="0"/>
              <a:t>17</a:t>
            </a:r>
            <a:r>
              <a:rPr lang="en-US" sz="1400" dirty="0"/>
              <a:t>, 5830 (2017).</a:t>
            </a:r>
          </a:p>
        </p:txBody>
      </p:sp>
      <p:sp>
        <p:nvSpPr>
          <p:cNvPr id="11" name="Rectangle 37"/>
          <p:cNvSpPr>
            <a:spLocks noChangeArrowheads="1"/>
          </p:cNvSpPr>
          <p:nvPr/>
        </p:nvSpPr>
        <p:spPr bwMode="auto">
          <a:xfrm>
            <a:off x="4373880" y="1880286"/>
            <a:ext cx="4431030" cy="3865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pic>
        <p:nvPicPr>
          <p:cNvPr id="13" name="Picture 12" descr="(Left) Scanning electron microscopy images of DNA-linked gold nanodisk stacks. (Right) Optical extinction spectra of the stacks." title="Tuning Optical Properties with DNA-Linked Gold Nanodisk Stacks"/>
          <p:cNvPicPr/>
          <p:nvPr/>
        </p:nvPicPr>
        <p:blipFill>
          <a:blip r:embed="rId2" cstate="print">
            <a:extLst>
              <a:ext uri="{28A0092B-C50C-407E-A947-70E740481C1C}">
                <a14:useLocalDpi xmlns:a14="http://schemas.microsoft.com/office/drawing/2010/main"/>
              </a:ext>
            </a:extLst>
          </a:blip>
          <a:stretch>
            <a:fillRect/>
          </a:stretch>
        </p:blipFill>
        <p:spPr>
          <a:xfrm>
            <a:off x="4465637" y="1945339"/>
            <a:ext cx="4245225" cy="2826475"/>
          </a:xfrm>
          <a:prstGeom prst="rect">
            <a:avLst/>
          </a:prstGeom>
        </p:spPr>
      </p:pic>
      <p:sp>
        <p:nvSpPr>
          <p:cNvPr id="3" name="TextBox 2"/>
          <p:cNvSpPr txBox="1"/>
          <p:nvPr/>
        </p:nvSpPr>
        <p:spPr>
          <a:xfrm>
            <a:off x="4465636" y="4897827"/>
            <a:ext cx="4245225" cy="738664"/>
          </a:xfrm>
          <a:prstGeom prst="rect">
            <a:avLst/>
          </a:prstGeom>
          <a:noFill/>
        </p:spPr>
        <p:txBody>
          <a:bodyPr wrap="square" rtlCol="0">
            <a:spAutoFit/>
          </a:bodyPr>
          <a:lstStyle/>
          <a:p>
            <a:pPr algn="just"/>
            <a:r>
              <a:rPr lang="en-US" sz="1400" dirty="0">
                <a:latin typeface="Arial" panose="020B0604020202020204" pitchFamily="34" charset="0"/>
                <a:cs typeface="Arial" panose="020B0604020202020204" pitchFamily="34" charset="0"/>
              </a:rPr>
              <a:t>(Left) Scanning electron microscopy images of DNA-linked gold nanodisk stacks. (Right) Optical extinction spectra of the stacks.</a:t>
            </a:r>
          </a:p>
        </p:txBody>
      </p:sp>
      <p:sp>
        <p:nvSpPr>
          <p:cNvPr id="10" name="Rectangle 9"/>
          <p:cNvSpPr/>
          <p:nvPr/>
        </p:nvSpPr>
        <p:spPr>
          <a:xfrm>
            <a:off x="4429650" y="1091604"/>
            <a:ext cx="4644012" cy="307777"/>
          </a:xfrm>
          <a:prstGeom prst="rect">
            <a:avLst/>
          </a:prstGeom>
        </p:spPr>
        <p:txBody>
          <a:bodyPr wrap="square" anchor="ctr">
            <a:spAutoFit/>
          </a:bodyPr>
          <a:lstStyle/>
          <a:p>
            <a:pPr algn="ctr"/>
            <a:r>
              <a:rPr lang="en-US" sz="1400" b="1" dirty="0">
                <a:solidFill>
                  <a:schemeClr val="bg1"/>
                </a:solidFill>
              </a:rPr>
              <a:t>IRG-3, Northwestern University MRSEC</a:t>
            </a:r>
          </a:p>
        </p:txBody>
      </p:sp>
      <p:sp>
        <p:nvSpPr>
          <p:cNvPr id="12" name="Rectangle 11"/>
          <p:cNvSpPr/>
          <p:nvPr/>
        </p:nvSpPr>
        <p:spPr>
          <a:xfrm>
            <a:off x="53247" y="305124"/>
            <a:ext cx="2759824" cy="338554"/>
          </a:xfrm>
          <a:prstGeom prst="rect">
            <a:avLst/>
          </a:prstGeom>
        </p:spPr>
        <p:txBody>
          <a:bodyPr wrap="square" anchor="ctr">
            <a:spAutoFit/>
          </a:bodyPr>
          <a:lstStyle/>
          <a:p>
            <a:r>
              <a:rPr lang="en-US" sz="1600" b="1" dirty="0">
                <a:solidFill>
                  <a:schemeClr val="bg1"/>
                </a:solidFill>
              </a:rPr>
              <a:t>NSF-MRSEC DMR-1121262</a:t>
            </a:r>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11753</TotalTime>
  <Words>168</Words>
  <Application>Microsoft Macintosh PowerPoint</Application>
  <PresentationFormat>On-screen Show (4:3)</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News Gothic MT</vt:lpstr>
      <vt:lpstr>Wingdings 2</vt:lpstr>
      <vt:lpstr>Breeze</vt:lpstr>
      <vt:lpstr>Tuning Optical Properties with DNA-Linked Gold Nanodisk Stacks</vt:lpstr>
    </vt:vector>
  </TitlesOfParts>
  <Manager/>
  <Company/>
  <LinksUpToDate>false</LinksUpToDate>
  <SharedDoc>false</SharedDoc>
  <HyperlinkBase/>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Divya Abhat</cp:lastModifiedBy>
  <cp:revision>28</cp:revision>
  <cp:lastPrinted>2016-08-01T15:14:13Z</cp:lastPrinted>
  <dcterms:created xsi:type="dcterms:W3CDTF">2016-07-19T18:16:54Z</dcterms:created>
  <dcterms:modified xsi:type="dcterms:W3CDTF">2018-06-05T17:21:30Z</dcterms:modified>
  <cp:category/>
</cp:coreProperties>
</file>