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15" autoAdjust="0"/>
    <p:restoredTop sz="94663"/>
  </p:normalViewPr>
  <p:slideViewPr>
    <p:cSldViewPr snapToGrid="0" snapToObjects="1">
      <p:cViewPr varScale="1">
        <p:scale>
          <a:sx n="117" d="100"/>
          <a:sy n="117" d="100"/>
        </p:scale>
        <p:origin x="1736"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5/7/19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0.jpeg"/><Relationship Id="rId7"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6455" y="77874"/>
            <a:ext cx="5064757" cy="803867"/>
          </a:xfrm>
        </p:spPr>
        <p:txBody>
          <a:bodyPr anchor="ctr"/>
          <a:lstStyle/>
          <a:p>
            <a:pPr algn="ctr"/>
            <a:r>
              <a:rPr lang="en-US" sz="2200" b="1" dirty="0">
                <a:solidFill>
                  <a:schemeClr val="tx1"/>
                </a:solidFill>
              </a:rPr>
              <a:t>Designing Biomaterials Using</a:t>
            </a:r>
            <a:br>
              <a:rPr lang="en-US" sz="2200" b="1" dirty="0">
                <a:solidFill>
                  <a:schemeClr val="tx1"/>
                </a:solidFill>
              </a:rPr>
            </a:br>
            <a:r>
              <a:rPr lang="en-US" sz="2200" b="1" dirty="0">
                <a:solidFill>
                  <a:schemeClr val="tx1"/>
                </a:solidFill>
              </a:rPr>
              <a:t>High-Throughput Directed Evolution</a:t>
            </a:r>
          </a:p>
        </p:txBody>
      </p:sp>
      <p:sp>
        <p:nvSpPr>
          <p:cNvPr id="9" name="Text Box 28"/>
          <p:cNvSpPr txBox="1">
            <a:spLocks noChangeArrowheads="1"/>
          </p:cNvSpPr>
          <p:nvPr/>
        </p:nvSpPr>
        <p:spPr bwMode="auto">
          <a:xfrm>
            <a:off x="153042" y="1644335"/>
            <a:ext cx="368198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Traditional design approaches are insufficient for exploring the vast phase space available to protein-based biomaterials. This NU-MRSEC seed-funded project is developing a platform for biomaterials design using directed evolution, which combines genetic mutation and protein synthesis with high-throughput materials characterization. This approach is being applied to the development of mussel foot proteins with favorable underwater adhesion properties in extreme environments such as unnatural pH. Advances in protein synthesis have expressed fusions of wild-type mussel foot proteins at levels sufficiently high for mechanical characterization. Specifically, a high-throughput centrifugal method for measuring adhesion energies of protein mutants has been developed and tested.</a:t>
            </a:r>
          </a:p>
        </p:txBody>
      </p:sp>
      <p:sp>
        <p:nvSpPr>
          <p:cNvPr id="21" name="Rectangle 2"/>
          <p:cNvSpPr>
            <a:spLocks noChangeArrowheads="1"/>
          </p:cNvSpPr>
          <p:nvPr/>
        </p:nvSpPr>
        <p:spPr bwMode="auto">
          <a:xfrm>
            <a:off x="4092723" y="5128304"/>
            <a:ext cx="48081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1200" dirty="0">
                <a:ea typeface="ＭＳ Ｐゴシック" panose="020B0600070205080204" pitchFamily="34" charset="-128"/>
              </a:rPr>
              <a:t>Microparticles are attached to adhesive spots on a substrate, and centrifuged to apply a known retraction force that overcomes the work of adhesion. This procedure enables high-throughput measurement of thousands of adhesive formulations in parallel. </a:t>
            </a:r>
          </a:p>
        </p:txBody>
      </p:sp>
      <p:sp>
        <p:nvSpPr>
          <p:cNvPr id="22" name="Rectangle 21"/>
          <p:cNvSpPr/>
          <p:nvPr/>
        </p:nvSpPr>
        <p:spPr>
          <a:xfrm>
            <a:off x="152400" y="278718"/>
            <a:ext cx="2759824" cy="369332"/>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News Gothic MT"/>
                <a:ea typeface="+mn-ea"/>
                <a:cs typeface="+mn-cs"/>
              </a:rPr>
              <a:t>NSF DMR-1720139</a:t>
            </a:r>
          </a:p>
        </p:txBody>
      </p:sp>
      <p:sp>
        <p:nvSpPr>
          <p:cNvPr id="23" name="Rectangle 22"/>
          <p:cNvSpPr/>
          <p:nvPr/>
        </p:nvSpPr>
        <p:spPr>
          <a:xfrm>
            <a:off x="130366" y="730366"/>
            <a:ext cx="773017" cy="307777"/>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News Gothic MT"/>
                <a:ea typeface="+mn-ea"/>
                <a:cs typeface="+mn-cs"/>
              </a:rPr>
              <a:t>2019</a:t>
            </a:r>
          </a:p>
        </p:txBody>
      </p:sp>
      <p:grpSp>
        <p:nvGrpSpPr>
          <p:cNvPr id="5" name="Group 4" descr="Microparticles are attached to adhesive spots on a substrate, and centrifuged to apply a known retraction force that overcomes the work of adhesion. This procedure enables high-throughput measurement of thousands of adhesive formulations in parallel." title="Designing Biomaterials Using High-Throughput Directed Evolution"/>
          <p:cNvGrpSpPr/>
          <p:nvPr/>
        </p:nvGrpSpPr>
        <p:grpSpPr>
          <a:xfrm>
            <a:off x="4061015" y="1762345"/>
            <a:ext cx="4915834" cy="3311396"/>
            <a:chOff x="4061015" y="1762345"/>
            <a:chExt cx="4915834" cy="3311396"/>
          </a:xfrm>
        </p:grpSpPr>
        <p:grpSp>
          <p:nvGrpSpPr>
            <p:cNvPr id="10" name="Group 9"/>
            <p:cNvGrpSpPr/>
            <p:nvPr/>
          </p:nvGrpSpPr>
          <p:grpSpPr>
            <a:xfrm>
              <a:off x="7068662" y="3653354"/>
              <a:ext cx="1803115" cy="1420387"/>
              <a:chOff x="9400883" y="4503169"/>
              <a:chExt cx="2235967" cy="1761363"/>
            </a:xfrm>
          </p:grpSpPr>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02285" y="4503169"/>
                <a:ext cx="2234565" cy="1761363"/>
              </a:xfrm>
              <a:prstGeom prst="rect">
                <a:avLst/>
              </a:prstGeom>
            </p:spPr>
          </p:pic>
          <p:sp>
            <p:nvSpPr>
              <p:cNvPr id="13" name="Freeform 12"/>
              <p:cNvSpPr/>
              <p:nvPr/>
            </p:nvSpPr>
            <p:spPr>
              <a:xfrm>
                <a:off x="9400883" y="4717504"/>
                <a:ext cx="1108528" cy="1317172"/>
              </a:xfrm>
              <a:custGeom>
                <a:avLst/>
                <a:gdLst>
                  <a:gd name="connsiteX0" fmla="*/ 0 w 1108528"/>
                  <a:gd name="connsiteY0" fmla="*/ 5443 h 1317172"/>
                  <a:gd name="connsiteX1" fmla="*/ 0 w 1108528"/>
                  <a:gd name="connsiteY1" fmla="*/ 1315357 h 1317172"/>
                  <a:gd name="connsiteX2" fmla="*/ 224971 w 1108528"/>
                  <a:gd name="connsiteY2" fmla="*/ 1315357 h 1317172"/>
                  <a:gd name="connsiteX3" fmla="*/ 224971 w 1108528"/>
                  <a:gd name="connsiteY3" fmla="*/ 478972 h 1317172"/>
                  <a:gd name="connsiteX4" fmla="*/ 823685 w 1108528"/>
                  <a:gd name="connsiteY4" fmla="*/ 1317172 h 1317172"/>
                  <a:gd name="connsiteX5" fmla="*/ 1108528 w 1108528"/>
                  <a:gd name="connsiteY5" fmla="*/ 1317172 h 1317172"/>
                  <a:gd name="connsiteX6" fmla="*/ 1108528 w 1108528"/>
                  <a:gd name="connsiteY6" fmla="*/ 1815 h 1317172"/>
                  <a:gd name="connsiteX7" fmla="*/ 883557 w 1108528"/>
                  <a:gd name="connsiteY7" fmla="*/ 1815 h 1317172"/>
                  <a:gd name="connsiteX8" fmla="*/ 883557 w 1108528"/>
                  <a:gd name="connsiteY8" fmla="*/ 635000 h 1317172"/>
                  <a:gd name="connsiteX9" fmla="*/ 377371 w 1108528"/>
                  <a:gd name="connsiteY9" fmla="*/ 0 h 1317172"/>
                  <a:gd name="connsiteX10" fmla="*/ 0 w 1108528"/>
                  <a:gd name="connsiteY10" fmla="*/ 5443 h 1317172"/>
                  <a:gd name="connsiteX0" fmla="*/ 0 w 1108528"/>
                  <a:gd name="connsiteY0" fmla="*/ 5443 h 1317172"/>
                  <a:gd name="connsiteX1" fmla="*/ 0 w 1108528"/>
                  <a:gd name="connsiteY1" fmla="*/ 1315357 h 1317172"/>
                  <a:gd name="connsiteX2" fmla="*/ 224971 w 1108528"/>
                  <a:gd name="connsiteY2" fmla="*/ 1315357 h 1317172"/>
                  <a:gd name="connsiteX3" fmla="*/ 224971 w 1108528"/>
                  <a:gd name="connsiteY3" fmla="*/ 478972 h 1317172"/>
                  <a:gd name="connsiteX4" fmla="*/ 823685 w 1108528"/>
                  <a:gd name="connsiteY4" fmla="*/ 1317172 h 1317172"/>
                  <a:gd name="connsiteX5" fmla="*/ 1108528 w 1108528"/>
                  <a:gd name="connsiteY5" fmla="*/ 1317172 h 1317172"/>
                  <a:gd name="connsiteX6" fmla="*/ 1108528 w 1108528"/>
                  <a:gd name="connsiteY6" fmla="*/ 1815 h 1317172"/>
                  <a:gd name="connsiteX7" fmla="*/ 883557 w 1108528"/>
                  <a:gd name="connsiteY7" fmla="*/ 1815 h 1317172"/>
                  <a:gd name="connsiteX8" fmla="*/ 893496 w 1108528"/>
                  <a:gd name="connsiteY8" fmla="*/ 699604 h 1317172"/>
                  <a:gd name="connsiteX9" fmla="*/ 377371 w 1108528"/>
                  <a:gd name="connsiteY9" fmla="*/ 0 h 1317172"/>
                  <a:gd name="connsiteX10" fmla="*/ 0 w 1108528"/>
                  <a:gd name="connsiteY10" fmla="*/ 5443 h 1317172"/>
                  <a:gd name="connsiteX0" fmla="*/ 0 w 1108528"/>
                  <a:gd name="connsiteY0" fmla="*/ 5443 h 1317172"/>
                  <a:gd name="connsiteX1" fmla="*/ 0 w 1108528"/>
                  <a:gd name="connsiteY1" fmla="*/ 1315357 h 1317172"/>
                  <a:gd name="connsiteX2" fmla="*/ 224971 w 1108528"/>
                  <a:gd name="connsiteY2" fmla="*/ 1315357 h 1317172"/>
                  <a:gd name="connsiteX3" fmla="*/ 224971 w 1108528"/>
                  <a:gd name="connsiteY3" fmla="*/ 478972 h 1317172"/>
                  <a:gd name="connsiteX4" fmla="*/ 823685 w 1108528"/>
                  <a:gd name="connsiteY4" fmla="*/ 1317172 h 1317172"/>
                  <a:gd name="connsiteX5" fmla="*/ 1108528 w 1108528"/>
                  <a:gd name="connsiteY5" fmla="*/ 1317172 h 1317172"/>
                  <a:gd name="connsiteX6" fmla="*/ 1108528 w 1108528"/>
                  <a:gd name="connsiteY6" fmla="*/ 1815 h 1317172"/>
                  <a:gd name="connsiteX7" fmla="*/ 883557 w 1108528"/>
                  <a:gd name="connsiteY7" fmla="*/ 1815 h 1317172"/>
                  <a:gd name="connsiteX8" fmla="*/ 883557 w 1108528"/>
                  <a:gd name="connsiteY8" fmla="*/ 714513 h 1317172"/>
                  <a:gd name="connsiteX9" fmla="*/ 377371 w 1108528"/>
                  <a:gd name="connsiteY9" fmla="*/ 0 h 1317172"/>
                  <a:gd name="connsiteX10" fmla="*/ 0 w 1108528"/>
                  <a:gd name="connsiteY10" fmla="*/ 5443 h 131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8528" h="1317172">
                    <a:moveTo>
                      <a:pt x="0" y="5443"/>
                    </a:moveTo>
                    <a:lnTo>
                      <a:pt x="0" y="1315357"/>
                    </a:lnTo>
                    <a:lnTo>
                      <a:pt x="224971" y="1315357"/>
                    </a:lnTo>
                    <a:lnTo>
                      <a:pt x="224971" y="478972"/>
                    </a:lnTo>
                    <a:lnTo>
                      <a:pt x="823685" y="1317172"/>
                    </a:lnTo>
                    <a:lnTo>
                      <a:pt x="1108528" y="1317172"/>
                    </a:lnTo>
                    <a:lnTo>
                      <a:pt x="1108528" y="1815"/>
                    </a:lnTo>
                    <a:lnTo>
                      <a:pt x="883557" y="1815"/>
                    </a:lnTo>
                    <a:lnTo>
                      <a:pt x="883557" y="714513"/>
                    </a:lnTo>
                    <a:lnTo>
                      <a:pt x="377371" y="0"/>
                    </a:lnTo>
                    <a:lnTo>
                      <a:pt x="0" y="5443"/>
                    </a:lnTo>
                    <a:close/>
                  </a:path>
                </a:pathLst>
              </a:custGeom>
              <a:noFill/>
              <a:ln w="12700" cmpd="sng">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10723497" y="4715690"/>
                <a:ext cx="908957" cy="1317171"/>
              </a:xfrm>
              <a:custGeom>
                <a:avLst/>
                <a:gdLst>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60400 w 908957"/>
                  <a:gd name="connsiteY6" fmla="*/ 0 h 1317171"/>
                  <a:gd name="connsiteX7" fmla="*/ 660400 w 908957"/>
                  <a:gd name="connsiteY7" fmla="*/ 1103086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60400 w 908957"/>
                  <a:gd name="connsiteY6" fmla="*/ 0 h 1317171"/>
                  <a:gd name="connsiteX7" fmla="*/ 685248 w 908957"/>
                  <a:gd name="connsiteY7" fmla="*/ 1113025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60400 w 908957"/>
                  <a:gd name="connsiteY6" fmla="*/ 0 h 1317171"/>
                  <a:gd name="connsiteX7" fmla="*/ 675309 w 908957"/>
                  <a:gd name="connsiteY7" fmla="*/ 1103086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60400 w 908957"/>
                  <a:gd name="connsiteY6" fmla="*/ 0 h 1317171"/>
                  <a:gd name="connsiteX7" fmla="*/ 680278 w 908957"/>
                  <a:gd name="connsiteY7" fmla="*/ 1108056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85248 w 908957"/>
                  <a:gd name="connsiteY6" fmla="*/ 0 h 1317171"/>
                  <a:gd name="connsiteX7" fmla="*/ 680278 w 908957"/>
                  <a:gd name="connsiteY7" fmla="*/ 1108056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75309 w 908957"/>
                  <a:gd name="connsiteY6" fmla="*/ 0 h 1317171"/>
                  <a:gd name="connsiteX7" fmla="*/ 680278 w 908957"/>
                  <a:gd name="connsiteY7" fmla="*/ 1108056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75309 w 908957"/>
                  <a:gd name="connsiteY6" fmla="*/ 9939 h 1317171"/>
                  <a:gd name="connsiteX7" fmla="*/ 680278 w 908957"/>
                  <a:gd name="connsiteY7" fmla="*/ 1108056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75309 w 908957"/>
                  <a:gd name="connsiteY6" fmla="*/ 0 h 1317171"/>
                  <a:gd name="connsiteX7" fmla="*/ 680278 w 908957"/>
                  <a:gd name="connsiteY7" fmla="*/ 1108056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75309 w 908957"/>
                  <a:gd name="connsiteY6" fmla="*/ 9939 h 1317171"/>
                  <a:gd name="connsiteX7" fmla="*/ 680278 w 908957"/>
                  <a:gd name="connsiteY7" fmla="*/ 1108056 h 1317171"/>
                  <a:gd name="connsiteX8" fmla="*/ 230414 w 908957"/>
                  <a:gd name="connsiteY8" fmla="*/ 1103086 h 1317171"/>
                  <a:gd name="connsiteX9" fmla="*/ 230414 w 908957"/>
                  <a:gd name="connsiteY9" fmla="*/ 3629 h 1317171"/>
                  <a:gd name="connsiteX10" fmla="*/ 0 w 908957"/>
                  <a:gd name="connsiteY10" fmla="*/ 5443 h 1317171"/>
                  <a:gd name="connsiteX0" fmla="*/ 0 w 908957"/>
                  <a:gd name="connsiteY0" fmla="*/ 5443 h 1317171"/>
                  <a:gd name="connsiteX1" fmla="*/ 0 w 908957"/>
                  <a:gd name="connsiteY1" fmla="*/ 1101271 h 1317171"/>
                  <a:gd name="connsiteX2" fmla="*/ 215900 w 908957"/>
                  <a:gd name="connsiteY2" fmla="*/ 1317171 h 1317171"/>
                  <a:gd name="connsiteX3" fmla="*/ 693057 w 908957"/>
                  <a:gd name="connsiteY3" fmla="*/ 1317171 h 1317171"/>
                  <a:gd name="connsiteX4" fmla="*/ 908957 w 908957"/>
                  <a:gd name="connsiteY4" fmla="*/ 1101271 h 1317171"/>
                  <a:gd name="connsiteX5" fmla="*/ 908957 w 908957"/>
                  <a:gd name="connsiteY5" fmla="*/ 0 h 1317171"/>
                  <a:gd name="connsiteX6" fmla="*/ 675309 w 908957"/>
                  <a:gd name="connsiteY6" fmla="*/ 2682 h 1317171"/>
                  <a:gd name="connsiteX7" fmla="*/ 680278 w 908957"/>
                  <a:gd name="connsiteY7" fmla="*/ 1108056 h 1317171"/>
                  <a:gd name="connsiteX8" fmla="*/ 230414 w 908957"/>
                  <a:gd name="connsiteY8" fmla="*/ 1103086 h 1317171"/>
                  <a:gd name="connsiteX9" fmla="*/ 230414 w 908957"/>
                  <a:gd name="connsiteY9" fmla="*/ 3629 h 1317171"/>
                  <a:gd name="connsiteX10" fmla="*/ 0 w 908957"/>
                  <a:gd name="connsiteY10" fmla="*/ 5443 h 131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8957" h="1317171">
                    <a:moveTo>
                      <a:pt x="0" y="5443"/>
                    </a:moveTo>
                    <a:lnTo>
                      <a:pt x="0" y="1101271"/>
                    </a:lnTo>
                    <a:lnTo>
                      <a:pt x="215900" y="1317171"/>
                    </a:lnTo>
                    <a:lnTo>
                      <a:pt x="693057" y="1317171"/>
                    </a:lnTo>
                    <a:lnTo>
                      <a:pt x="908957" y="1101271"/>
                    </a:lnTo>
                    <a:lnTo>
                      <a:pt x="908957" y="0"/>
                    </a:lnTo>
                    <a:lnTo>
                      <a:pt x="675309" y="2682"/>
                    </a:lnTo>
                    <a:cubicBezTo>
                      <a:pt x="673652" y="372034"/>
                      <a:pt x="681935" y="738704"/>
                      <a:pt x="680278" y="1108056"/>
                    </a:cubicBezTo>
                    <a:lnTo>
                      <a:pt x="230414" y="1103086"/>
                    </a:lnTo>
                    <a:lnTo>
                      <a:pt x="230414" y="3629"/>
                    </a:lnTo>
                    <a:lnTo>
                      <a:pt x="0" y="5443"/>
                    </a:lnTo>
                    <a:close/>
                  </a:path>
                </a:pathLst>
              </a:custGeom>
              <a:noFill/>
              <a:ln w="12700" cmpd="sng">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5" name="Straight Arrow Connector 14"/>
            <p:cNvCxnSpPr/>
            <p:nvPr/>
          </p:nvCxnSpPr>
          <p:spPr>
            <a:xfrm>
              <a:off x="7666737" y="3243682"/>
              <a:ext cx="0" cy="338863"/>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66736" y="3261254"/>
              <a:ext cx="1310113" cy="276999"/>
            </a:xfrm>
            <a:prstGeom prst="rect">
              <a:avLst/>
            </a:prstGeom>
            <a:noFill/>
          </p:spPr>
          <p:txBody>
            <a:bodyPr wrap="square" rtlCol="0">
              <a:spAutoFit/>
            </a:bodyPr>
            <a:lstStyle/>
            <a:p>
              <a:r>
                <a:rPr lang="en-US" sz="1200" b="1" dirty="0"/>
                <a:t>Centrifugation</a:t>
              </a:r>
            </a:p>
          </p:txBody>
        </p:sp>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67531" y="1762345"/>
              <a:ext cx="1800217" cy="1416854"/>
            </a:xfrm>
            <a:prstGeom prst="rect">
              <a:avLst/>
            </a:prstGeom>
          </p:spPr>
        </p:pic>
        <p:sp>
          <p:nvSpPr>
            <p:cNvPr id="19" name="TextBox 18"/>
            <p:cNvSpPr txBox="1"/>
            <p:nvPr/>
          </p:nvSpPr>
          <p:spPr>
            <a:xfrm>
              <a:off x="7089057" y="4747797"/>
              <a:ext cx="808542" cy="261610"/>
            </a:xfrm>
            <a:prstGeom prst="rect">
              <a:avLst/>
            </a:prstGeom>
            <a:noFill/>
          </p:spPr>
          <p:txBody>
            <a:bodyPr wrap="square" rtlCol="0">
              <a:spAutoFit/>
            </a:bodyPr>
            <a:lstStyle/>
            <a:p>
              <a:pPr algn="ctr"/>
              <a:r>
                <a:rPr lang="en-US" sz="1100" b="1" dirty="0"/>
                <a:t>5 mm</a:t>
              </a:r>
            </a:p>
          </p:txBody>
        </p:sp>
        <p:cxnSp>
          <p:nvCxnSpPr>
            <p:cNvPr id="20" name="Straight Connector 19"/>
            <p:cNvCxnSpPr/>
            <p:nvPr/>
          </p:nvCxnSpPr>
          <p:spPr>
            <a:xfrm>
              <a:off x="7283031" y="4989901"/>
              <a:ext cx="41148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61015" y="1993896"/>
              <a:ext cx="2972879" cy="2953602"/>
              <a:chOff x="5914183" y="1300626"/>
              <a:chExt cx="2371900" cy="2356520"/>
            </a:xfrm>
          </p:grpSpPr>
          <p:grpSp>
            <p:nvGrpSpPr>
              <p:cNvPr id="25" name="Group 24"/>
              <p:cNvGrpSpPr/>
              <p:nvPr/>
            </p:nvGrpSpPr>
            <p:grpSpPr>
              <a:xfrm>
                <a:off x="6133722" y="2719917"/>
                <a:ext cx="1830240" cy="457585"/>
                <a:chOff x="4570560" y="4571999"/>
                <a:chExt cx="1830240" cy="457585"/>
              </a:xfrm>
            </p:grpSpPr>
            <p:sp>
              <p:nvSpPr>
                <p:cNvPr id="56" name="Rectangle 55"/>
                <p:cNvSpPr/>
                <p:nvPr/>
              </p:nvSpPr>
              <p:spPr>
                <a:xfrm>
                  <a:off x="4570560" y="4864992"/>
                  <a:ext cx="182880" cy="164592"/>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7" name="Rectangle 56"/>
                <p:cNvSpPr/>
                <p:nvPr/>
              </p:nvSpPr>
              <p:spPr>
                <a:xfrm>
                  <a:off x="6217081" y="4864992"/>
                  <a:ext cx="182880" cy="164592"/>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8" name="Rectangle 57"/>
                <p:cNvSpPr/>
                <p:nvPr/>
              </p:nvSpPr>
              <p:spPr>
                <a:xfrm>
                  <a:off x="6217081" y="4571999"/>
                  <a:ext cx="182880" cy="164592"/>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9" name="Rectangle 58"/>
                <p:cNvSpPr/>
                <p:nvPr/>
              </p:nvSpPr>
              <p:spPr>
                <a:xfrm>
                  <a:off x="4572000" y="4571999"/>
                  <a:ext cx="182880" cy="164592"/>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0" name="Rectangle 59"/>
                <p:cNvSpPr/>
                <p:nvPr/>
              </p:nvSpPr>
              <p:spPr>
                <a:xfrm>
                  <a:off x="4572000" y="4936082"/>
                  <a:ext cx="1827961" cy="9144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1" name="Rectangle 60"/>
                <p:cNvSpPr/>
                <p:nvPr/>
              </p:nvSpPr>
              <p:spPr>
                <a:xfrm>
                  <a:off x="4572000" y="4571999"/>
                  <a:ext cx="1827961" cy="91440"/>
                </a:xfrm>
                <a:prstGeom prst="rect">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2" name="Rectangle 61"/>
                <p:cNvSpPr/>
                <p:nvPr/>
              </p:nvSpPr>
              <p:spPr>
                <a:xfrm>
                  <a:off x="4572000" y="4572000"/>
                  <a:ext cx="1828800" cy="457200"/>
                </a:xfrm>
                <a:prstGeom prst="rect">
                  <a:avLst/>
                </a:prstGeom>
                <a:no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3" name="Rectangle 62"/>
                <p:cNvSpPr/>
                <p:nvPr/>
              </p:nvSpPr>
              <p:spPr>
                <a:xfrm>
                  <a:off x="4617720" y="4754881"/>
                  <a:ext cx="1737360" cy="91440"/>
                </a:xfrm>
                <a:prstGeom prst="rect">
                  <a:avLst/>
                </a:prstGeom>
                <a:solidFill>
                  <a:srgbClr val="5B9BD5">
                    <a:lumMod val="40000"/>
                    <a:lumOff val="60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64" name="Straight Connector 63"/>
                <p:cNvCxnSpPr/>
                <p:nvPr/>
              </p:nvCxnSpPr>
              <p:spPr>
                <a:xfrm>
                  <a:off x="4754880" y="4664279"/>
                  <a:ext cx="1463040" cy="0"/>
                </a:xfrm>
                <a:prstGeom prst="line">
                  <a:avLst/>
                </a:prstGeom>
                <a:noFill/>
                <a:ln w="19050" cap="flat" cmpd="sng" algn="ctr">
                  <a:solidFill>
                    <a:sysClr val="windowText" lastClr="000000"/>
                  </a:solidFill>
                  <a:prstDash val="solid"/>
                  <a:miter lim="800000"/>
                </a:ln>
                <a:effectLst/>
              </p:spPr>
            </p:cxnSp>
            <p:cxnSp>
              <p:nvCxnSpPr>
                <p:cNvPr id="65" name="Straight Connector 64"/>
                <p:cNvCxnSpPr/>
                <p:nvPr/>
              </p:nvCxnSpPr>
              <p:spPr>
                <a:xfrm>
                  <a:off x="4754880" y="4937760"/>
                  <a:ext cx="1463040" cy="0"/>
                </a:xfrm>
                <a:prstGeom prst="line">
                  <a:avLst/>
                </a:prstGeom>
                <a:noFill/>
                <a:ln w="19050" cap="flat" cmpd="sng" algn="ctr">
                  <a:solidFill>
                    <a:sysClr val="windowText" lastClr="000000"/>
                  </a:solidFill>
                  <a:prstDash val="solid"/>
                  <a:miter lim="800000"/>
                </a:ln>
                <a:effectLst/>
              </p:spPr>
            </p:cxnSp>
            <p:cxnSp>
              <p:nvCxnSpPr>
                <p:cNvPr id="66" name="Straight Connector 65"/>
                <p:cNvCxnSpPr/>
                <p:nvPr/>
              </p:nvCxnSpPr>
              <p:spPr>
                <a:xfrm>
                  <a:off x="4754880" y="4655487"/>
                  <a:ext cx="0" cy="88084"/>
                </a:xfrm>
                <a:prstGeom prst="line">
                  <a:avLst/>
                </a:prstGeom>
                <a:noFill/>
                <a:ln w="19050" cap="flat" cmpd="sng" algn="ctr">
                  <a:solidFill>
                    <a:sysClr val="windowText" lastClr="000000"/>
                  </a:solidFill>
                  <a:prstDash val="solid"/>
                  <a:miter lim="800000"/>
                </a:ln>
                <a:effectLst/>
              </p:spPr>
            </p:cxnSp>
            <p:cxnSp>
              <p:nvCxnSpPr>
                <p:cNvPr id="67" name="Straight Connector 66"/>
                <p:cNvCxnSpPr/>
                <p:nvPr/>
              </p:nvCxnSpPr>
              <p:spPr>
                <a:xfrm>
                  <a:off x="4754880" y="4859204"/>
                  <a:ext cx="0" cy="88084"/>
                </a:xfrm>
                <a:prstGeom prst="line">
                  <a:avLst/>
                </a:prstGeom>
                <a:noFill/>
                <a:ln w="19050" cap="flat" cmpd="sng" algn="ctr">
                  <a:solidFill>
                    <a:sysClr val="windowText" lastClr="000000"/>
                  </a:solidFill>
                  <a:prstDash val="solid"/>
                  <a:miter lim="800000"/>
                </a:ln>
                <a:effectLst/>
              </p:spPr>
            </p:cxnSp>
            <p:cxnSp>
              <p:nvCxnSpPr>
                <p:cNvPr id="68" name="Straight Connector 67"/>
                <p:cNvCxnSpPr/>
                <p:nvPr/>
              </p:nvCxnSpPr>
              <p:spPr>
                <a:xfrm flipV="1">
                  <a:off x="4572000" y="4734498"/>
                  <a:ext cx="182880" cy="0"/>
                </a:xfrm>
                <a:prstGeom prst="line">
                  <a:avLst/>
                </a:prstGeom>
                <a:noFill/>
                <a:ln w="19050" cap="flat" cmpd="sng" algn="ctr">
                  <a:solidFill>
                    <a:sysClr val="windowText" lastClr="000000"/>
                  </a:solidFill>
                  <a:prstDash val="solid"/>
                  <a:miter lim="800000"/>
                </a:ln>
                <a:effectLst/>
              </p:spPr>
            </p:cxnSp>
            <p:cxnSp>
              <p:nvCxnSpPr>
                <p:cNvPr id="69" name="Straight Connector 68"/>
                <p:cNvCxnSpPr/>
                <p:nvPr/>
              </p:nvCxnSpPr>
              <p:spPr>
                <a:xfrm flipV="1">
                  <a:off x="4572000" y="4868732"/>
                  <a:ext cx="182880" cy="0"/>
                </a:xfrm>
                <a:prstGeom prst="line">
                  <a:avLst/>
                </a:prstGeom>
                <a:noFill/>
                <a:ln w="19050" cap="flat" cmpd="sng" algn="ctr">
                  <a:solidFill>
                    <a:sysClr val="windowText" lastClr="000000"/>
                  </a:solidFill>
                  <a:prstDash val="solid"/>
                  <a:miter lim="800000"/>
                </a:ln>
                <a:effectLst/>
              </p:spPr>
            </p:cxnSp>
            <p:cxnSp>
              <p:nvCxnSpPr>
                <p:cNvPr id="70" name="Straight Connector 69"/>
                <p:cNvCxnSpPr/>
                <p:nvPr/>
              </p:nvCxnSpPr>
              <p:spPr>
                <a:xfrm flipV="1">
                  <a:off x="6217081" y="4734498"/>
                  <a:ext cx="182880" cy="0"/>
                </a:xfrm>
                <a:prstGeom prst="line">
                  <a:avLst/>
                </a:prstGeom>
                <a:noFill/>
                <a:ln w="19050" cap="flat" cmpd="sng" algn="ctr">
                  <a:solidFill>
                    <a:sysClr val="windowText" lastClr="000000"/>
                  </a:solidFill>
                  <a:prstDash val="solid"/>
                  <a:miter lim="800000"/>
                </a:ln>
                <a:effectLst/>
              </p:spPr>
            </p:cxnSp>
            <p:cxnSp>
              <p:nvCxnSpPr>
                <p:cNvPr id="71" name="Straight Connector 70"/>
                <p:cNvCxnSpPr/>
                <p:nvPr/>
              </p:nvCxnSpPr>
              <p:spPr>
                <a:xfrm flipV="1">
                  <a:off x="6217081" y="4868732"/>
                  <a:ext cx="182880" cy="0"/>
                </a:xfrm>
                <a:prstGeom prst="line">
                  <a:avLst/>
                </a:prstGeom>
                <a:noFill/>
                <a:ln w="19050" cap="flat" cmpd="sng" algn="ctr">
                  <a:solidFill>
                    <a:sysClr val="windowText" lastClr="000000"/>
                  </a:solidFill>
                  <a:prstDash val="solid"/>
                  <a:miter lim="800000"/>
                </a:ln>
                <a:effectLst/>
              </p:spPr>
            </p:cxnSp>
            <p:cxnSp>
              <p:nvCxnSpPr>
                <p:cNvPr id="72" name="Straight Connector 71"/>
                <p:cNvCxnSpPr/>
                <p:nvPr/>
              </p:nvCxnSpPr>
              <p:spPr>
                <a:xfrm>
                  <a:off x="6217081" y="4655487"/>
                  <a:ext cx="0" cy="88084"/>
                </a:xfrm>
                <a:prstGeom prst="line">
                  <a:avLst/>
                </a:prstGeom>
                <a:noFill/>
                <a:ln w="19050" cap="flat" cmpd="sng" algn="ctr">
                  <a:solidFill>
                    <a:sysClr val="windowText" lastClr="000000"/>
                  </a:solidFill>
                  <a:prstDash val="solid"/>
                  <a:miter lim="800000"/>
                </a:ln>
                <a:effectLst/>
              </p:spPr>
            </p:cxnSp>
            <p:cxnSp>
              <p:nvCxnSpPr>
                <p:cNvPr id="73" name="Straight Connector 72"/>
                <p:cNvCxnSpPr/>
                <p:nvPr/>
              </p:nvCxnSpPr>
              <p:spPr>
                <a:xfrm>
                  <a:off x="6217081" y="4859204"/>
                  <a:ext cx="0" cy="88084"/>
                </a:xfrm>
                <a:prstGeom prst="line">
                  <a:avLst/>
                </a:prstGeom>
                <a:noFill/>
                <a:ln w="19050" cap="flat" cmpd="sng" algn="ctr">
                  <a:solidFill>
                    <a:sysClr val="windowText" lastClr="000000"/>
                  </a:solidFill>
                  <a:prstDash val="solid"/>
                  <a:miter lim="800000"/>
                </a:ln>
                <a:effectLst/>
              </p:spPr>
            </p:cxnSp>
          </p:grpSp>
          <p:sp>
            <p:nvSpPr>
              <p:cNvPr id="26" name="Oval 25"/>
              <p:cNvSpPr/>
              <p:nvPr/>
            </p:nvSpPr>
            <p:spPr>
              <a:xfrm>
                <a:off x="6939205" y="2998104"/>
                <a:ext cx="45719" cy="45719"/>
              </a:xfrm>
              <a:prstGeom prst="ellipse">
                <a:avLst/>
              </a:prstGeom>
              <a:solidFill>
                <a:srgbClr val="00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27" name="Straight Arrow Connector 26"/>
              <p:cNvCxnSpPr/>
              <p:nvPr/>
            </p:nvCxnSpPr>
            <p:spPr>
              <a:xfrm flipH="1" flipV="1">
                <a:off x="6961765" y="3043823"/>
                <a:ext cx="300" cy="273593"/>
              </a:xfrm>
              <a:prstGeom prst="straightConnector1">
                <a:avLst/>
              </a:prstGeom>
              <a:noFill/>
              <a:ln w="6350" cap="flat" cmpd="sng" algn="ctr">
                <a:solidFill>
                  <a:sysClr val="windowText" lastClr="000000"/>
                </a:solidFill>
                <a:prstDash val="solid"/>
                <a:miter lim="800000"/>
                <a:headEnd type="triangle"/>
                <a:tailEnd type="none"/>
              </a:ln>
              <a:effectLst/>
            </p:spPr>
          </p:cxnSp>
          <p:sp>
            <p:nvSpPr>
              <p:cNvPr id="28" name="Oval 27"/>
              <p:cNvSpPr/>
              <p:nvPr/>
            </p:nvSpPr>
            <p:spPr>
              <a:xfrm>
                <a:off x="6384060" y="2998104"/>
                <a:ext cx="45719" cy="45719"/>
              </a:xfrm>
              <a:prstGeom prst="ellipse">
                <a:avLst/>
              </a:prstGeom>
              <a:solidFill>
                <a:srgbClr val="00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29" name="Straight Arrow Connector 28"/>
              <p:cNvCxnSpPr/>
              <p:nvPr/>
            </p:nvCxnSpPr>
            <p:spPr>
              <a:xfrm flipH="1" flipV="1">
                <a:off x="6406620" y="3043823"/>
                <a:ext cx="300" cy="273593"/>
              </a:xfrm>
              <a:prstGeom prst="straightConnector1">
                <a:avLst/>
              </a:prstGeom>
              <a:noFill/>
              <a:ln w="6350" cap="flat" cmpd="sng" algn="ctr">
                <a:solidFill>
                  <a:sysClr val="windowText" lastClr="000000"/>
                </a:solidFill>
                <a:prstDash val="solid"/>
                <a:miter lim="800000"/>
                <a:headEnd type="triangle"/>
                <a:tailEnd type="none"/>
              </a:ln>
              <a:effectLst/>
            </p:spPr>
          </p:cxnSp>
          <p:sp>
            <p:nvSpPr>
              <p:cNvPr id="30" name="Oval 29"/>
              <p:cNvSpPr/>
              <p:nvPr/>
            </p:nvSpPr>
            <p:spPr>
              <a:xfrm>
                <a:off x="6753717" y="2998104"/>
                <a:ext cx="45719" cy="45719"/>
              </a:xfrm>
              <a:prstGeom prst="ellipse">
                <a:avLst/>
              </a:prstGeom>
              <a:solidFill>
                <a:srgbClr val="00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31" name="Straight Arrow Connector 30"/>
              <p:cNvCxnSpPr/>
              <p:nvPr/>
            </p:nvCxnSpPr>
            <p:spPr>
              <a:xfrm flipH="1" flipV="1">
                <a:off x="6776277" y="3043823"/>
                <a:ext cx="300" cy="273593"/>
              </a:xfrm>
              <a:prstGeom prst="straightConnector1">
                <a:avLst/>
              </a:prstGeom>
              <a:noFill/>
              <a:ln w="6350" cap="flat" cmpd="sng" algn="ctr">
                <a:solidFill>
                  <a:sysClr val="windowText" lastClr="000000"/>
                </a:solidFill>
                <a:prstDash val="solid"/>
                <a:miter lim="800000"/>
                <a:headEnd type="triangle"/>
                <a:tailEnd type="none"/>
              </a:ln>
              <a:effectLst/>
            </p:spPr>
          </p:cxnSp>
          <p:sp>
            <p:nvSpPr>
              <p:cNvPr id="32" name="Oval 31"/>
              <p:cNvSpPr/>
              <p:nvPr/>
            </p:nvSpPr>
            <p:spPr>
              <a:xfrm>
                <a:off x="7306645" y="2998104"/>
                <a:ext cx="45719" cy="45719"/>
              </a:xfrm>
              <a:prstGeom prst="ellipse">
                <a:avLst/>
              </a:prstGeom>
              <a:solidFill>
                <a:srgbClr val="00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33" name="Straight Arrow Connector 32"/>
              <p:cNvCxnSpPr/>
              <p:nvPr/>
            </p:nvCxnSpPr>
            <p:spPr>
              <a:xfrm flipH="1" flipV="1">
                <a:off x="7329205" y="3043823"/>
                <a:ext cx="300" cy="273593"/>
              </a:xfrm>
              <a:prstGeom prst="straightConnector1">
                <a:avLst/>
              </a:prstGeom>
              <a:noFill/>
              <a:ln w="6350" cap="flat" cmpd="sng" algn="ctr">
                <a:solidFill>
                  <a:sysClr val="windowText" lastClr="000000"/>
                </a:solidFill>
                <a:prstDash val="solid"/>
                <a:miter lim="800000"/>
                <a:headEnd type="triangle"/>
                <a:tailEnd type="none"/>
              </a:ln>
              <a:effectLst/>
            </p:spPr>
          </p:cxnSp>
          <p:sp>
            <p:nvSpPr>
              <p:cNvPr id="34" name="Oval 33"/>
              <p:cNvSpPr/>
              <p:nvPr/>
            </p:nvSpPr>
            <p:spPr>
              <a:xfrm>
                <a:off x="7490816" y="2998104"/>
                <a:ext cx="45719" cy="45719"/>
              </a:xfrm>
              <a:prstGeom prst="ellipse">
                <a:avLst/>
              </a:prstGeom>
              <a:solidFill>
                <a:srgbClr val="00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35" name="Straight Arrow Connector 34"/>
              <p:cNvCxnSpPr/>
              <p:nvPr/>
            </p:nvCxnSpPr>
            <p:spPr>
              <a:xfrm flipH="1" flipV="1">
                <a:off x="7513376" y="3043823"/>
                <a:ext cx="300" cy="273593"/>
              </a:xfrm>
              <a:prstGeom prst="straightConnector1">
                <a:avLst/>
              </a:prstGeom>
              <a:noFill/>
              <a:ln w="6350" cap="flat" cmpd="sng" algn="ctr">
                <a:solidFill>
                  <a:sysClr val="windowText" lastClr="000000"/>
                </a:solidFill>
                <a:prstDash val="solid"/>
                <a:miter lim="800000"/>
                <a:headEnd type="triangle"/>
                <a:tailEnd type="none"/>
              </a:ln>
              <a:effectLst/>
            </p:spPr>
          </p:cxnSp>
          <p:graphicFrame>
            <p:nvGraphicFramePr>
              <p:cNvPr id="36" name="Object 35"/>
              <p:cNvGraphicFramePr>
                <a:graphicFrameLocks noChangeAspect="1"/>
              </p:cNvGraphicFramePr>
              <p:nvPr>
                <p:extLst/>
              </p:nvPr>
            </p:nvGraphicFramePr>
            <p:xfrm>
              <a:off x="6671508" y="3321170"/>
              <a:ext cx="857250" cy="253800"/>
            </p:xfrm>
            <a:graphic>
              <a:graphicData uri="http://schemas.openxmlformats.org/presentationml/2006/ole">
                <mc:AlternateContent xmlns:mc="http://schemas.openxmlformats.org/markup-compatibility/2006">
                  <mc:Choice xmlns:v="urn:schemas-microsoft-com:vml" Requires="v">
                    <p:oleObj spid="_x0000_s1034" name="Equation" r:id="rId5" imgW="685800" imgH="203040" progId="Equation.DSMT4">
                      <p:embed/>
                    </p:oleObj>
                  </mc:Choice>
                  <mc:Fallback>
                    <p:oleObj name="Equation" r:id="rId5" imgW="685800" imgH="203040" progId="Equation.DSMT4">
                      <p:embed/>
                      <p:pic>
                        <p:nvPicPr>
                          <p:cNvPr id="111" name="Object 110"/>
                          <p:cNvPicPr/>
                          <p:nvPr/>
                        </p:nvPicPr>
                        <p:blipFill>
                          <a:blip r:embed="rId6"/>
                          <a:stretch>
                            <a:fillRect/>
                          </a:stretch>
                        </p:blipFill>
                        <p:spPr>
                          <a:xfrm>
                            <a:off x="6671508" y="3321170"/>
                            <a:ext cx="857250" cy="253800"/>
                          </a:xfrm>
                          <a:prstGeom prst="rect">
                            <a:avLst/>
                          </a:prstGeom>
                        </p:spPr>
                      </p:pic>
                    </p:oleObj>
                  </mc:Fallback>
                </mc:AlternateContent>
              </a:graphicData>
            </a:graphic>
          </p:graphicFrame>
          <p:sp>
            <p:nvSpPr>
              <p:cNvPr id="37" name="Rectangle 36"/>
              <p:cNvSpPr/>
              <p:nvPr/>
            </p:nvSpPr>
            <p:spPr>
              <a:xfrm>
                <a:off x="5970082" y="2302674"/>
                <a:ext cx="2148356" cy="1354472"/>
              </a:xfrm>
              <a:prstGeom prst="rect">
                <a:avLst/>
              </a:prstGeom>
              <a:noFill/>
              <a:ln w="28575"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TextBox 37"/>
              <p:cNvSpPr txBox="1"/>
              <p:nvPr/>
            </p:nvSpPr>
            <p:spPr>
              <a:xfrm>
                <a:off x="6517246" y="2356840"/>
                <a:ext cx="10844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rPr>
                  <a:t>Top view</a:t>
                </a:r>
              </a:p>
            </p:txBody>
          </p:sp>
          <p:grpSp>
            <p:nvGrpSpPr>
              <p:cNvPr id="39" name="Group 38"/>
              <p:cNvGrpSpPr/>
              <p:nvPr/>
            </p:nvGrpSpPr>
            <p:grpSpPr>
              <a:xfrm>
                <a:off x="5914183" y="1300626"/>
                <a:ext cx="2371900" cy="943858"/>
                <a:chOff x="4922909" y="707801"/>
                <a:chExt cx="3363128" cy="1338300"/>
              </a:xfrm>
            </p:grpSpPr>
            <p:sp>
              <p:nvSpPr>
                <p:cNvPr id="48" name="Oval 47"/>
                <p:cNvSpPr/>
                <p:nvPr/>
              </p:nvSpPr>
              <p:spPr>
                <a:xfrm>
                  <a:off x="5003270" y="948060"/>
                  <a:ext cx="3202406" cy="1046394"/>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9" name="Cube 48"/>
                <p:cNvSpPr/>
                <p:nvPr/>
              </p:nvSpPr>
              <p:spPr>
                <a:xfrm>
                  <a:off x="5173980" y="990738"/>
                  <a:ext cx="287679" cy="480519"/>
                </a:xfrm>
                <a:prstGeom prst="cube">
                  <a:avLst>
                    <a:gd name="adj" fmla="val 5328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0" name="Cube 49"/>
                <p:cNvSpPr/>
                <p:nvPr/>
              </p:nvSpPr>
              <p:spPr>
                <a:xfrm>
                  <a:off x="6466956" y="707801"/>
                  <a:ext cx="417293" cy="393583"/>
                </a:xfrm>
                <a:prstGeom prst="cube">
                  <a:avLst>
                    <a:gd name="adj" fmla="val 16462"/>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1" name="Cube 50"/>
                <p:cNvSpPr/>
                <p:nvPr/>
              </p:nvSpPr>
              <p:spPr>
                <a:xfrm>
                  <a:off x="7788384" y="1145643"/>
                  <a:ext cx="287679" cy="480519"/>
                </a:xfrm>
                <a:prstGeom prst="cube">
                  <a:avLst>
                    <a:gd name="adj" fmla="val 5328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2" name="Cube 51"/>
                <p:cNvSpPr/>
                <p:nvPr/>
              </p:nvSpPr>
              <p:spPr>
                <a:xfrm>
                  <a:off x="6304149" y="1404871"/>
                  <a:ext cx="450487" cy="442582"/>
                </a:xfrm>
                <a:prstGeom prst="cube">
                  <a:avLst>
                    <a:gd name="adj" fmla="val 16462"/>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3" name="Arc 52"/>
                <p:cNvSpPr/>
                <p:nvPr/>
              </p:nvSpPr>
              <p:spPr>
                <a:xfrm>
                  <a:off x="4922909" y="895194"/>
                  <a:ext cx="3363128" cy="1150907"/>
                </a:xfrm>
                <a:prstGeom prst="arc">
                  <a:avLst>
                    <a:gd name="adj1" fmla="val 8122882"/>
                    <a:gd name="adj2" fmla="val 9797120"/>
                  </a:avLst>
                </a:prstGeom>
                <a:noFill/>
                <a:ln w="12700" cap="flat" cmpd="sng" algn="ctr">
                  <a:solidFill>
                    <a:sysClr val="windowText" lastClr="000000"/>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4" name="Arc 53"/>
                <p:cNvSpPr/>
                <p:nvPr/>
              </p:nvSpPr>
              <p:spPr>
                <a:xfrm>
                  <a:off x="4922909" y="893617"/>
                  <a:ext cx="3363128" cy="1150907"/>
                </a:xfrm>
                <a:prstGeom prst="arc">
                  <a:avLst>
                    <a:gd name="adj1" fmla="val 18720887"/>
                    <a:gd name="adj2" fmla="val 20649188"/>
                  </a:avLst>
                </a:prstGeom>
                <a:noFill/>
                <a:ln w="12700" cap="flat" cmpd="sng" algn="ctr">
                  <a:solidFill>
                    <a:sysClr val="windowText" lastClr="000000"/>
                  </a:solidFill>
                  <a:prstDash val="solid"/>
                  <a:miter lim="800000"/>
                  <a:headEnd type="triangle" w="med" len="med"/>
                  <a:tailEnd type="non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aphicFrame>
              <p:nvGraphicFramePr>
                <p:cNvPr id="55" name="Object 54"/>
                <p:cNvGraphicFramePr>
                  <a:graphicFrameLocks noChangeAspect="1"/>
                </p:cNvGraphicFramePr>
                <p:nvPr>
                  <p:extLst/>
                </p:nvPr>
              </p:nvGraphicFramePr>
              <p:xfrm>
                <a:off x="7470933" y="722727"/>
                <a:ext cx="266490" cy="244440"/>
              </p:xfrm>
              <a:graphic>
                <a:graphicData uri="http://schemas.openxmlformats.org/presentationml/2006/ole">
                  <mc:AlternateContent xmlns:mc="http://schemas.openxmlformats.org/markup-compatibility/2006">
                    <mc:Choice xmlns:v="urn:schemas-microsoft-com:vml" Requires="v">
                      <p:oleObj spid="_x0000_s1035" name="Equation" r:id="rId7" imgW="152280" imgH="139680" progId="Equation.DSMT4">
                        <p:embed/>
                      </p:oleObj>
                    </mc:Choice>
                    <mc:Fallback>
                      <p:oleObj name="Equation" r:id="rId7" imgW="152280" imgH="139680" progId="Equation.DSMT4">
                        <p:embed/>
                        <p:pic>
                          <p:nvPicPr>
                            <p:cNvPr id="130" name="Object 129"/>
                            <p:cNvPicPr/>
                            <p:nvPr/>
                          </p:nvPicPr>
                          <p:blipFill>
                            <a:blip r:embed="rId8"/>
                            <a:stretch>
                              <a:fillRect/>
                            </a:stretch>
                          </p:blipFill>
                          <p:spPr>
                            <a:xfrm>
                              <a:off x="7470933" y="722727"/>
                              <a:ext cx="266490" cy="244440"/>
                            </a:xfrm>
                            <a:prstGeom prst="rect">
                              <a:avLst/>
                            </a:prstGeom>
                          </p:spPr>
                        </p:pic>
                      </p:oleObj>
                    </mc:Fallback>
                  </mc:AlternateContent>
                </a:graphicData>
              </a:graphic>
            </p:graphicFrame>
          </p:grpSp>
          <p:cxnSp>
            <p:nvCxnSpPr>
              <p:cNvPr id="40" name="Straight Connector 39"/>
              <p:cNvCxnSpPr/>
              <p:nvPr/>
            </p:nvCxnSpPr>
            <p:spPr>
              <a:xfrm flipH="1">
                <a:off x="5970859" y="1790700"/>
                <a:ext cx="951911" cy="504899"/>
              </a:xfrm>
              <a:prstGeom prst="line">
                <a:avLst/>
              </a:prstGeom>
              <a:noFill/>
              <a:ln w="28575" cap="flat" cmpd="sng" algn="ctr">
                <a:solidFill>
                  <a:sysClr val="windowText" lastClr="000000"/>
                </a:solidFill>
                <a:prstDash val="sysDot"/>
                <a:miter lim="800000"/>
              </a:ln>
              <a:effectLst/>
            </p:spPr>
          </p:cxnSp>
          <p:cxnSp>
            <p:nvCxnSpPr>
              <p:cNvPr id="41" name="Straight Connector 40"/>
              <p:cNvCxnSpPr/>
              <p:nvPr/>
            </p:nvCxnSpPr>
            <p:spPr>
              <a:xfrm>
                <a:off x="7212330" y="1798320"/>
                <a:ext cx="906108" cy="496454"/>
              </a:xfrm>
              <a:prstGeom prst="line">
                <a:avLst/>
              </a:prstGeom>
              <a:noFill/>
              <a:ln w="28575" cap="flat" cmpd="sng" algn="ctr">
                <a:solidFill>
                  <a:sysClr val="windowText" lastClr="000000"/>
                </a:solidFill>
                <a:prstDash val="sysDot"/>
                <a:miter lim="800000"/>
              </a:ln>
              <a:effectLst/>
            </p:spPr>
          </p:cxnSp>
          <p:sp>
            <p:nvSpPr>
              <p:cNvPr id="42" name="Oval 41"/>
              <p:cNvSpPr/>
              <p:nvPr/>
            </p:nvSpPr>
            <p:spPr>
              <a:xfrm>
                <a:off x="6571765" y="2998104"/>
                <a:ext cx="45719" cy="45719"/>
              </a:xfrm>
              <a:prstGeom prst="ellipse">
                <a:avLst/>
              </a:prstGeom>
              <a:solidFill>
                <a:srgbClr val="00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43" name="Straight Arrow Connector 42"/>
              <p:cNvCxnSpPr/>
              <p:nvPr/>
            </p:nvCxnSpPr>
            <p:spPr>
              <a:xfrm flipH="1" flipV="1">
                <a:off x="6594325" y="3043823"/>
                <a:ext cx="300" cy="273593"/>
              </a:xfrm>
              <a:prstGeom prst="straightConnector1">
                <a:avLst/>
              </a:prstGeom>
              <a:noFill/>
              <a:ln w="6350" cap="flat" cmpd="sng" algn="ctr">
                <a:solidFill>
                  <a:sysClr val="windowText" lastClr="000000"/>
                </a:solidFill>
                <a:prstDash val="solid"/>
                <a:miter lim="800000"/>
                <a:headEnd type="triangle"/>
                <a:tailEnd type="none"/>
              </a:ln>
              <a:effectLst/>
            </p:spPr>
          </p:cxnSp>
          <p:sp>
            <p:nvSpPr>
              <p:cNvPr id="44" name="Oval 43"/>
              <p:cNvSpPr/>
              <p:nvPr/>
            </p:nvSpPr>
            <p:spPr>
              <a:xfrm>
                <a:off x="7119887" y="2998104"/>
                <a:ext cx="45719" cy="45719"/>
              </a:xfrm>
              <a:prstGeom prst="ellipse">
                <a:avLst/>
              </a:prstGeom>
              <a:solidFill>
                <a:srgbClr val="00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45" name="Straight Arrow Connector 44"/>
              <p:cNvCxnSpPr/>
              <p:nvPr/>
            </p:nvCxnSpPr>
            <p:spPr>
              <a:xfrm flipH="1" flipV="1">
                <a:off x="7142447" y="3043823"/>
                <a:ext cx="300" cy="273593"/>
              </a:xfrm>
              <a:prstGeom prst="straightConnector1">
                <a:avLst/>
              </a:prstGeom>
              <a:noFill/>
              <a:ln w="6350" cap="flat" cmpd="sng" algn="ctr">
                <a:solidFill>
                  <a:sysClr val="windowText" lastClr="000000"/>
                </a:solidFill>
                <a:prstDash val="solid"/>
                <a:miter lim="800000"/>
                <a:headEnd type="triangle"/>
                <a:tailEnd type="none"/>
              </a:ln>
              <a:effectLst/>
            </p:spPr>
          </p:cxnSp>
          <p:sp>
            <p:nvSpPr>
              <p:cNvPr id="46" name="Oval 45"/>
              <p:cNvSpPr/>
              <p:nvPr/>
            </p:nvSpPr>
            <p:spPr>
              <a:xfrm>
                <a:off x="7671651" y="2998104"/>
                <a:ext cx="45719" cy="45719"/>
              </a:xfrm>
              <a:prstGeom prst="ellipse">
                <a:avLst/>
              </a:prstGeom>
              <a:solidFill>
                <a:srgbClr val="00FF00"/>
              </a:solidFill>
              <a:ln w="31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cxnSp>
            <p:nvCxnSpPr>
              <p:cNvPr id="47" name="Straight Arrow Connector 46"/>
              <p:cNvCxnSpPr/>
              <p:nvPr/>
            </p:nvCxnSpPr>
            <p:spPr>
              <a:xfrm flipH="1" flipV="1">
                <a:off x="7694211" y="3043823"/>
                <a:ext cx="300" cy="273593"/>
              </a:xfrm>
              <a:prstGeom prst="straightConnector1">
                <a:avLst/>
              </a:prstGeom>
              <a:noFill/>
              <a:ln w="6350" cap="flat" cmpd="sng" algn="ctr">
                <a:solidFill>
                  <a:sysClr val="windowText" lastClr="000000"/>
                </a:solidFill>
                <a:prstDash val="solid"/>
                <a:miter lim="800000"/>
                <a:headEnd type="triangle"/>
                <a:tailEnd type="none"/>
              </a:ln>
              <a:effectLst/>
            </p:spPr>
          </p:cxnSp>
        </p:grpSp>
      </p:grpSp>
      <p:sp>
        <p:nvSpPr>
          <p:cNvPr id="74" name="Rectangle 73"/>
          <p:cNvSpPr/>
          <p:nvPr/>
        </p:nvSpPr>
        <p:spPr>
          <a:xfrm>
            <a:off x="4371035" y="1091604"/>
            <a:ext cx="4692577" cy="307777"/>
          </a:xfrm>
          <a:prstGeom prst="rect">
            <a:avLst/>
          </a:prstGeom>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News Gothic MT"/>
                <a:ea typeface="+mn-ea"/>
                <a:cs typeface="+mn-cs"/>
              </a:rPr>
              <a:t>Seed</a:t>
            </a:r>
            <a:r>
              <a:rPr kumimoji="0" lang="en-US" sz="1400" b="1" i="0" u="none" strike="noStrike" kern="1200" cap="none" spc="0" normalizeH="0" noProof="0" dirty="0">
                <a:ln>
                  <a:noFill/>
                </a:ln>
                <a:solidFill>
                  <a:prstClr val="white"/>
                </a:solidFill>
                <a:effectLst/>
                <a:uLnTx/>
                <a:uFillTx/>
                <a:latin typeface="News Gothic MT"/>
                <a:ea typeface="+mn-ea"/>
                <a:cs typeface="+mn-cs"/>
              </a:rPr>
              <a:t> Research</a:t>
            </a:r>
            <a:r>
              <a:rPr kumimoji="0" lang="en-US" sz="1400" b="1" i="0" u="none" strike="noStrike" kern="1200" cap="none" spc="0" normalizeH="0" baseline="0" noProof="0" dirty="0">
                <a:ln>
                  <a:noFill/>
                </a:ln>
                <a:solidFill>
                  <a:prstClr val="white"/>
                </a:solidFill>
                <a:effectLst/>
                <a:uLnTx/>
                <a:uFillTx/>
                <a:latin typeface="News Gothic MT"/>
                <a:ea typeface="+mn-ea"/>
                <a:cs typeface="+mn-cs"/>
              </a:rPr>
              <a:t>, Northwestern University MRSEC</a:t>
            </a:r>
          </a:p>
        </p:txBody>
      </p:sp>
      <p:sp>
        <p:nvSpPr>
          <p:cNvPr id="75" name="Rectangle 37"/>
          <p:cNvSpPr>
            <a:spLocks noChangeArrowheads="1"/>
          </p:cNvSpPr>
          <p:nvPr/>
        </p:nvSpPr>
        <p:spPr bwMode="auto">
          <a:xfrm>
            <a:off x="3972233" y="1696702"/>
            <a:ext cx="5038963" cy="43127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News Gothic MT"/>
              <a:ea typeface="+mn-ea"/>
              <a:cs typeface="+mn-cs"/>
            </a:endParaRPr>
          </a:p>
        </p:txBody>
      </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11716</TotalTime>
  <Words>162</Words>
  <Application>Microsoft Macintosh PowerPoint</Application>
  <PresentationFormat>On-screen Show (4:3)</PresentationFormat>
  <Paragraphs>9</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News Gothic MT</vt:lpstr>
      <vt:lpstr>Wingdings 2</vt:lpstr>
      <vt:lpstr>Breeze</vt:lpstr>
      <vt:lpstr>Equation</vt:lpstr>
      <vt:lpstr>Designing Biomaterials Using High-Throughput Directed Evolution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Microsoft Office User</cp:lastModifiedBy>
  <cp:revision>28</cp:revision>
  <cp:lastPrinted>2016-08-01T15:14:13Z</cp:lastPrinted>
  <dcterms:created xsi:type="dcterms:W3CDTF">2016-07-19T18:16:54Z</dcterms:created>
  <dcterms:modified xsi:type="dcterms:W3CDTF">2019-05-07T16:00:56Z</dcterms:modified>
  <cp:category/>
</cp:coreProperties>
</file>