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50" autoAdjust="0"/>
    <p:restoredTop sz="94643"/>
  </p:normalViewPr>
  <p:slideViewPr>
    <p:cSldViewPr snapToGrid="0" snapToObjects="1">
      <p:cViewPr varScale="1">
        <p:scale>
          <a:sx n="110" d="100"/>
          <a:sy n="110" d="100"/>
        </p:scale>
        <p:origin x="1936"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6/5/18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331529"/>
            <a:ext cx="2759824" cy="307777"/>
          </a:xfrm>
          <a:prstGeom prst="rect">
            <a:avLst/>
          </a:prstGeom>
        </p:spPr>
        <p:txBody>
          <a:bodyPr wrap="square" anchor="ctr">
            <a:spAutoFit/>
          </a:bodyPr>
          <a:lstStyle/>
          <a:p>
            <a:r>
              <a:rPr lang="en-US" sz="1400" b="1" dirty="0">
                <a:solidFill>
                  <a:schemeClr val="bg1"/>
                </a:solidFill>
              </a:rPr>
              <a:t>NSF-MRSEC DMR-1121262</a:t>
            </a:r>
          </a:p>
        </p:txBody>
      </p:sp>
      <p:sp>
        <p:nvSpPr>
          <p:cNvPr id="9" name="Text Box 28">
            <a:extLst>
              <a:ext uri="{FF2B5EF4-FFF2-40B4-BE49-F238E27FC236}">
                <a16:creationId xmlns:a16="http://schemas.microsoft.com/office/drawing/2014/main" id="{1C22C496-CDF2-1243-AA0E-7996863E5D4C}"/>
              </a:ext>
            </a:extLst>
          </p:cNvPr>
          <p:cNvSpPr txBox="1">
            <a:spLocks noChangeArrowheads="1"/>
          </p:cNvSpPr>
          <p:nvPr/>
        </p:nvSpPr>
        <p:spPr bwMode="auto">
          <a:xfrm>
            <a:off x="344781" y="2221644"/>
            <a:ext cx="3942192"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A new strategy has been introduced to exploit mechanical buckling for autonomic origami assembly of three-dimensional (3D) microstructures across a wide range of material classes, including soft polymers and brittle inorganic semiconductors, and length scales from nanometers to centimeters. The engineered folding creases are created through spatial variation of thickness in the initial two-dimensional structures. This scheme extends the previous buckling approach for 3D fabrication and enables a wide range of 3D topologies with levels of geometrical complexity significantly beyond those reported previously.</a:t>
            </a:r>
          </a:p>
        </p:txBody>
      </p:sp>
      <p:sp>
        <p:nvSpPr>
          <p:cNvPr id="10" name="Rectangle 37">
            <a:extLst>
              <a:ext uri="{FF2B5EF4-FFF2-40B4-BE49-F238E27FC236}">
                <a16:creationId xmlns:a16="http://schemas.microsoft.com/office/drawing/2014/main" id="{CC7D41D0-DB97-B64B-8651-AC78EC4B5988}"/>
              </a:ext>
            </a:extLst>
          </p:cNvPr>
          <p:cNvSpPr>
            <a:spLocks noChangeArrowheads="1"/>
          </p:cNvSpPr>
          <p:nvPr/>
        </p:nvSpPr>
        <p:spPr bwMode="auto">
          <a:xfrm>
            <a:off x="4468624" y="1645450"/>
            <a:ext cx="4292625" cy="42609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nvGrpSpPr>
          <p:cNvPr id="11" name="Group 10" descr="Examples of the wide range of 3D microstructures that can be realized by controlled mechanical buckling of patterned two-dimensional materials." title="Controlled Mechanical Buckling for Origami-Inspired 3D Microstructures">
            <a:extLst>
              <a:ext uri="{FF2B5EF4-FFF2-40B4-BE49-F238E27FC236}">
                <a16:creationId xmlns:a16="http://schemas.microsoft.com/office/drawing/2014/main" id="{F482589D-120B-5343-B2B2-3305DBAC56F4}"/>
              </a:ext>
            </a:extLst>
          </p:cNvPr>
          <p:cNvGrpSpPr/>
          <p:nvPr/>
        </p:nvGrpSpPr>
        <p:grpSpPr>
          <a:xfrm>
            <a:off x="4562139" y="1722433"/>
            <a:ext cx="4105594" cy="3430045"/>
            <a:chOff x="4351663" y="1724084"/>
            <a:chExt cx="4131321" cy="3451539"/>
          </a:xfrm>
        </p:grpSpPr>
        <p:pic>
          <p:nvPicPr>
            <p:cNvPr id="12" name="Picture 11">
              <a:extLst>
                <a:ext uri="{FF2B5EF4-FFF2-40B4-BE49-F238E27FC236}">
                  <a16:creationId xmlns:a16="http://schemas.microsoft.com/office/drawing/2014/main" id="{67C17453-3EA9-C946-9F28-A4C14C9EFF39}"/>
                </a:ext>
              </a:extLst>
            </p:cNvPr>
            <p:cNvPicPr>
              <a:picLocks noChangeAspect="1"/>
            </p:cNvPicPr>
            <p:nvPr/>
          </p:nvPicPr>
          <p:blipFill rotWithShape="1">
            <a:blip r:embed="rId2"/>
            <a:srcRect l="9779" t="34034" r="50392" b="943"/>
            <a:stretch/>
          </p:blipFill>
          <p:spPr>
            <a:xfrm>
              <a:off x="4351663" y="1724084"/>
              <a:ext cx="2060154" cy="3451539"/>
            </a:xfrm>
            <a:prstGeom prst="rect">
              <a:avLst/>
            </a:prstGeom>
          </p:spPr>
        </p:pic>
        <p:pic>
          <p:nvPicPr>
            <p:cNvPr id="15" name="Picture 14">
              <a:extLst>
                <a:ext uri="{FF2B5EF4-FFF2-40B4-BE49-F238E27FC236}">
                  <a16:creationId xmlns:a16="http://schemas.microsoft.com/office/drawing/2014/main" id="{BAFA2A69-26E2-2F40-A48B-1D7AFF824F41}"/>
                </a:ext>
              </a:extLst>
            </p:cNvPr>
            <p:cNvPicPr>
              <a:picLocks noChangeAspect="1"/>
            </p:cNvPicPr>
            <p:nvPr/>
          </p:nvPicPr>
          <p:blipFill rotWithShape="1">
            <a:blip r:embed="rId2"/>
            <a:srcRect l="59017" t="34034" r="1154" b="943"/>
            <a:stretch/>
          </p:blipFill>
          <p:spPr>
            <a:xfrm>
              <a:off x="6422830" y="1724084"/>
              <a:ext cx="2060154" cy="3451539"/>
            </a:xfrm>
            <a:prstGeom prst="rect">
              <a:avLst/>
            </a:prstGeom>
          </p:spPr>
        </p:pic>
      </p:grpSp>
      <p:sp>
        <p:nvSpPr>
          <p:cNvPr id="16" name="Rectangle 15">
            <a:extLst>
              <a:ext uri="{FF2B5EF4-FFF2-40B4-BE49-F238E27FC236}">
                <a16:creationId xmlns:a16="http://schemas.microsoft.com/office/drawing/2014/main" id="{3B70E8D3-B6AA-1B41-8FDB-369A2BE92AFA}"/>
              </a:ext>
            </a:extLst>
          </p:cNvPr>
          <p:cNvSpPr/>
          <p:nvPr/>
        </p:nvSpPr>
        <p:spPr>
          <a:xfrm>
            <a:off x="4525000" y="5158594"/>
            <a:ext cx="4179873" cy="738664"/>
          </a:xfrm>
          <a:prstGeom prst="rect">
            <a:avLst/>
          </a:prstGeom>
        </p:spPr>
        <p:txBody>
          <a:bodyPr wrap="square">
            <a:spAutoFit/>
          </a:bodyPr>
          <a:lstStyle/>
          <a:p>
            <a:pPr algn="just"/>
            <a:r>
              <a:rPr lang="en-US" sz="1400" dirty="0">
                <a:latin typeface="Arial" panose="020B0604020202020204" pitchFamily="34" charset="0"/>
                <a:ea typeface="Calibri" panose="020F0502020204030204" pitchFamily="34" charset="0"/>
                <a:cs typeface="Arial" panose="020B0604020202020204" pitchFamily="34" charset="0"/>
              </a:rPr>
              <a:t>Examples of the wide range of 3D microstructures that can be realized by controlled mechanical buckling of patterned two-dimensional materials.</a:t>
            </a:r>
            <a:endParaRPr lang="en-US" sz="1400"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C9F064EF-1F6B-2443-A7CF-71A60A334A97}"/>
              </a:ext>
            </a:extLst>
          </p:cNvPr>
          <p:cNvSpPr/>
          <p:nvPr/>
        </p:nvSpPr>
        <p:spPr>
          <a:xfrm>
            <a:off x="4429650" y="1091604"/>
            <a:ext cx="4644012" cy="307777"/>
          </a:xfrm>
          <a:prstGeom prst="rect">
            <a:avLst/>
          </a:prstGeom>
        </p:spPr>
        <p:txBody>
          <a:bodyPr wrap="square" anchor="ctr">
            <a:spAutoFit/>
          </a:bodyPr>
          <a:lstStyle/>
          <a:p>
            <a:pPr algn="ctr"/>
            <a:r>
              <a:rPr lang="en-US" sz="1400" b="1" dirty="0">
                <a:solidFill>
                  <a:schemeClr val="bg1"/>
                </a:solidFill>
              </a:rPr>
              <a:t>Seed Research, Northwestern University MRSEC</a:t>
            </a:r>
          </a:p>
        </p:txBody>
      </p:sp>
      <p:sp>
        <p:nvSpPr>
          <p:cNvPr id="19" name="Title 1">
            <a:extLst>
              <a:ext uri="{FF2B5EF4-FFF2-40B4-BE49-F238E27FC236}">
                <a16:creationId xmlns:a16="http://schemas.microsoft.com/office/drawing/2014/main" id="{E1995753-31E0-6645-941C-C86480316DF3}"/>
              </a:ext>
            </a:extLst>
          </p:cNvPr>
          <p:cNvSpPr>
            <a:spLocks noGrp="1"/>
          </p:cNvSpPr>
          <p:nvPr>
            <p:ph type="title"/>
          </p:nvPr>
        </p:nvSpPr>
        <p:spPr>
          <a:xfrm>
            <a:off x="3246883" y="110532"/>
            <a:ext cx="5797964" cy="803867"/>
          </a:xfrm>
        </p:spPr>
        <p:txBody>
          <a:bodyPr anchor="ctr"/>
          <a:lstStyle/>
          <a:p>
            <a:pPr algn="ctr"/>
            <a:r>
              <a:rPr lang="en-US" b="1" dirty="0">
                <a:solidFill>
                  <a:schemeClr val="tx1"/>
                </a:solidFill>
              </a:rPr>
              <a:t>Controlled Mechanical Buckling for Origami-Inspired 3D Microstructures</a:t>
            </a:r>
          </a:p>
        </p:txBody>
      </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11686</TotalTime>
  <Words>126</Words>
  <Application>Microsoft Macintosh PowerPoint</Application>
  <PresentationFormat>On-screen Show (4:3)</PresentationFormat>
  <Paragraphs>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Controlled Mechanical Buckling for Origami-Inspired 3D Microstructures</vt:lpstr>
    </vt:vector>
  </TitlesOfParts>
  <Manager/>
  <Company/>
  <LinksUpToDate>false</LinksUpToDate>
  <SharedDoc>false</SharedDoc>
  <HyperlinkBase/>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Divya Abhat</cp:lastModifiedBy>
  <cp:revision>23</cp:revision>
  <cp:lastPrinted>2016-08-01T15:14:13Z</cp:lastPrinted>
  <dcterms:created xsi:type="dcterms:W3CDTF">2016-07-19T18:16:54Z</dcterms:created>
  <dcterms:modified xsi:type="dcterms:W3CDTF">2018-06-05T17:21:48Z</dcterms:modified>
  <cp:category/>
</cp:coreProperties>
</file>