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35"/>
  </p:normalViewPr>
  <p:slideViewPr>
    <p:cSldViewPr snapToGrid="0" snapToObjects="1">
      <p:cViewPr varScale="1">
        <p:scale>
          <a:sx n="110" d="100"/>
          <a:sy n="110" d="100"/>
        </p:scale>
        <p:origin x="172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7D9352-F079-AB4A-86C0-407D3B588F23}" type="datetimeFigureOut">
              <a:rPr lang="en-US" smtClean="0"/>
              <a:t>6/13/17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59BE22-D915-A44A-98F8-7E687DB3C02E}" type="slidenum">
              <a:rPr lang="en-US" smtClean="0"/>
              <a:t>‹#›</a:t>
            </a:fld>
            <a:endParaRPr lang="en-US"/>
          </a:p>
        </p:txBody>
      </p:sp>
    </p:spTree>
    <p:extLst>
      <p:ext uri="{BB962C8B-B14F-4D97-AF65-F5344CB8AC3E}">
        <p14:creationId xmlns:p14="http://schemas.microsoft.com/office/powerpoint/2010/main" val="163232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200" dirty="0" smtClean="0"/>
              <a:t>Restacked films of exfoliated 2D </a:t>
            </a:r>
            <a:r>
              <a:rPr lang="en-US" sz="1200" dirty="0" err="1" smtClean="0"/>
              <a:t>nanosheets</a:t>
            </a:r>
            <a:r>
              <a:rPr lang="en-US" sz="1200" dirty="0" smtClean="0"/>
              <a:t> can function as massive </a:t>
            </a:r>
            <a:r>
              <a:rPr lang="en-US" sz="1200" dirty="0" err="1" smtClean="0"/>
              <a:t>nanofluidic</a:t>
            </a:r>
            <a:r>
              <a:rPr lang="en-US" sz="1200" dirty="0" smtClean="0"/>
              <a:t> channel arrays. In the previous reporting year, experiments by </a:t>
            </a:r>
            <a:r>
              <a:rPr lang="en-US" sz="1200" b="1" dirty="0" smtClean="0"/>
              <a:t>Huang</a:t>
            </a:r>
            <a:r>
              <a:rPr lang="en-US" sz="1200" dirty="0" smtClean="0"/>
              <a:t> and simulations by </a:t>
            </a:r>
            <a:r>
              <a:rPr lang="en-US" sz="1200" b="1" dirty="0" err="1" smtClean="0"/>
              <a:t>Luijten</a:t>
            </a:r>
            <a:r>
              <a:rPr lang="en-US" sz="1200" dirty="0" smtClean="0"/>
              <a:t> showed that cutting such membranes into asymmetric shapes leads to ionic current rectification (ICR).</a:t>
            </a:r>
          </a:p>
          <a:p>
            <a:pPr algn="just" eaLnBrk="1" hangingPunct="1"/>
            <a:endParaRPr lang="en-US" sz="1200" dirty="0" smtClean="0"/>
          </a:p>
          <a:p>
            <a:pPr algn="just" eaLnBrk="1" hangingPunct="1"/>
            <a:r>
              <a:rPr lang="en-US" sz="1200" dirty="0" smtClean="0"/>
              <a:t>New work by </a:t>
            </a:r>
            <a:r>
              <a:rPr lang="en-US" sz="1200" b="1" dirty="0" smtClean="0"/>
              <a:t>Huang</a:t>
            </a:r>
            <a:r>
              <a:rPr lang="en-US" sz="1200" dirty="0" smtClean="0"/>
              <a:t>, </a:t>
            </a:r>
            <a:r>
              <a:rPr lang="en-US" sz="1200" b="1" dirty="0" err="1" smtClean="0"/>
              <a:t>Luijten</a:t>
            </a:r>
            <a:r>
              <a:rPr lang="en-US" sz="1200" dirty="0" smtClean="0"/>
              <a:t>, and </a:t>
            </a:r>
            <a:r>
              <a:rPr lang="en-US" sz="1200" b="1" dirty="0" smtClean="0"/>
              <a:t>Olvera de la Cruz </a:t>
            </a:r>
            <a:r>
              <a:rPr lang="en-US" sz="1200" dirty="0" smtClean="0"/>
              <a:t>clarifies the mechanism and shows new device designs. An analytical expression for the current-voltage characteristics of the system was derived, and the molecular dynamics simulation reported previously has been refined, leading to detailed quantitative agreement between theory, simulation, and experiment. </a:t>
            </a:r>
          </a:p>
          <a:p>
            <a:pPr algn="just" eaLnBrk="1" hangingPunct="1"/>
            <a:endParaRPr lang="en-US" sz="1200" dirty="0" smtClean="0"/>
          </a:p>
          <a:p>
            <a:pPr algn="just" eaLnBrk="1" hangingPunct="1"/>
            <a:r>
              <a:rPr lang="en-US" sz="1200" dirty="0" smtClean="0"/>
              <a:t>We find the ICR is caused by concentration polarization (CP) over the asymmetric interfaces. The massively parallel device geometry allows CP to impact the system resistance at very low applied voltage. We leverage this mechanism to design </a:t>
            </a:r>
            <a:r>
              <a:rPr lang="en-US" sz="1200" dirty="0" err="1" smtClean="0"/>
              <a:t>nanofluidic</a:t>
            </a:r>
            <a:r>
              <a:rPr lang="en-US" sz="1200" smtClean="0"/>
              <a:t> diodes, variable rectifiers, and logic gates.</a:t>
            </a:r>
          </a:p>
          <a:p>
            <a:endParaRPr lang="en-US"/>
          </a:p>
        </p:txBody>
      </p:sp>
      <p:sp>
        <p:nvSpPr>
          <p:cNvPr id="4" name="Slide Number Placeholder 3"/>
          <p:cNvSpPr>
            <a:spLocks noGrp="1"/>
          </p:cNvSpPr>
          <p:nvPr>
            <p:ph type="sldNum" sz="quarter" idx="10"/>
          </p:nvPr>
        </p:nvSpPr>
        <p:spPr/>
        <p:txBody>
          <a:bodyPr/>
          <a:lstStyle/>
          <a:p>
            <a:fld id="{3C59BE22-D915-A44A-98F8-7E687DB3C02E}" type="slidenum">
              <a:rPr lang="en-US" smtClean="0"/>
              <a:t>1</a:t>
            </a:fld>
            <a:endParaRPr lang="en-US"/>
          </a:p>
        </p:txBody>
      </p:sp>
    </p:spTree>
    <p:extLst>
      <p:ext uri="{BB962C8B-B14F-4D97-AF65-F5344CB8AC3E}">
        <p14:creationId xmlns:p14="http://schemas.microsoft.com/office/powerpoint/2010/main" val="37691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smtClean="0">
                <a:solidFill>
                  <a:schemeClr val="tx1"/>
                </a:solidFill>
              </a:rPr>
              <a:t>Kirigami</a:t>
            </a:r>
            <a:r>
              <a:rPr lang="en-US" sz="1800" b="1" dirty="0" smtClean="0">
                <a:solidFill>
                  <a:schemeClr val="tx1"/>
                </a:solidFill>
              </a:rPr>
              <a:t> Nanofluidics</a:t>
            </a:r>
            <a:endParaRPr lang="en-US" sz="1800" b="1" dirty="0">
              <a:solidFill>
                <a:schemeClr val="tx1"/>
              </a:solidFill>
            </a:endParaRPr>
          </a:p>
        </p:txBody>
      </p:sp>
      <p:sp>
        <p:nvSpPr>
          <p:cNvPr id="7" name="Rectangle 6"/>
          <p:cNvSpPr/>
          <p:nvPr/>
        </p:nvSpPr>
        <p:spPr>
          <a:xfrm>
            <a:off x="4371035" y="1122381"/>
            <a:ext cx="4692577" cy="246221"/>
          </a:xfrm>
          <a:prstGeom prst="rect">
            <a:avLst/>
          </a:prstGeom>
        </p:spPr>
        <p:txBody>
          <a:bodyPr wrap="square" anchor="ctr">
            <a:spAutoFit/>
          </a:bodyPr>
          <a:lstStyle/>
          <a:p>
            <a:r>
              <a:rPr lang="en-US" sz="1000" b="1" dirty="0" smtClean="0">
                <a:solidFill>
                  <a:schemeClr val="bg1"/>
                </a:solidFill>
              </a:rPr>
              <a:t>J. Huang, E. </a:t>
            </a:r>
            <a:r>
              <a:rPr lang="en-US" sz="1000" b="1" dirty="0" err="1" smtClean="0">
                <a:solidFill>
                  <a:schemeClr val="bg1"/>
                </a:solidFill>
              </a:rPr>
              <a:t>Luijten</a:t>
            </a:r>
            <a:r>
              <a:rPr lang="en-US" sz="1000" b="1" dirty="0" smtClean="0">
                <a:solidFill>
                  <a:schemeClr val="bg1"/>
                </a:solidFill>
              </a:rPr>
              <a:t>, M. Olvera de la Cruz, Northwestern University MRSEC</a:t>
            </a:r>
            <a:endParaRPr lang="en-US" sz="10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NSF-MRSEC DMR-1121262</a:t>
            </a:r>
            <a:endParaRPr lang="en-US" sz="1200" b="1" dirty="0">
              <a:solidFill>
                <a:schemeClr val="bg1"/>
              </a:solidFill>
            </a:endParaRPr>
          </a:p>
        </p:txBody>
      </p:sp>
      <p:sp>
        <p:nvSpPr>
          <p:cNvPr id="9" name="Text Box 28"/>
          <p:cNvSpPr txBox="1">
            <a:spLocks noChangeArrowheads="1"/>
          </p:cNvSpPr>
          <p:nvPr/>
        </p:nvSpPr>
        <p:spPr bwMode="auto">
          <a:xfrm>
            <a:off x="152398" y="1498012"/>
            <a:ext cx="506879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Restacked films of exfoliated 2D </a:t>
            </a:r>
            <a:r>
              <a:rPr lang="en-US" sz="1400" dirty="0" err="1" smtClean="0"/>
              <a:t>nanosheets</a:t>
            </a:r>
            <a:r>
              <a:rPr lang="en-US" sz="1400" dirty="0" smtClean="0"/>
              <a:t> can function as massive nanofluidic channel arrays. In the previous reporting year, experiments by </a:t>
            </a:r>
            <a:r>
              <a:rPr lang="en-US" sz="1400" b="1" dirty="0" smtClean="0"/>
              <a:t>Huang</a:t>
            </a:r>
            <a:r>
              <a:rPr lang="en-US" sz="1400" dirty="0"/>
              <a:t> </a:t>
            </a:r>
            <a:r>
              <a:rPr lang="en-US" sz="1400" dirty="0" smtClean="0"/>
              <a:t>and simulations by </a:t>
            </a:r>
            <a:r>
              <a:rPr lang="en-US" sz="1400" b="1" dirty="0" err="1" smtClean="0"/>
              <a:t>Luijten</a:t>
            </a:r>
            <a:r>
              <a:rPr lang="en-US" sz="1400" dirty="0" smtClean="0"/>
              <a:t> showed that cutting such membranes into asymmetric shapes leads to ionic current rectification (ICR).</a:t>
            </a:r>
          </a:p>
          <a:p>
            <a:pPr algn="just" eaLnBrk="1" hangingPunct="1"/>
            <a:endParaRPr lang="en-US" sz="1400" dirty="0"/>
          </a:p>
          <a:p>
            <a:pPr algn="just" eaLnBrk="1" hangingPunct="1"/>
            <a:r>
              <a:rPr lang="en-US" sz="1400" dirty="0" smtClean="0"/>
              <a:t>New work by </a:t>
            </a:r>
            <a:r>
              <a:rPr lang="en-US" sz="1400" b="1" dirty="0" smtClean="0"/>
              <a:t>Huang</a:t>
            </a:r>
            <a:r>
              <a:rPr lang="en-US" sz="1400" dirty="0" smtClean="0"/>
              <a:t>, </a:t>
            </a:r>
            <a:r>
              <a:rPr lang="en-US" sz="1400" b="1" dirty="0" err="1" smtClean="0"/>
              <a:t>Luijten</a:t>
            </a:r>
            <a:r>
              <a:rPr lang="en-US" sz="1400" dirty="0" smtClean="0"/>
              <a:t>, and </a:t>
            </a:r>
            <a:r>
              <a:rPr lang="en-US" sz="1400" b="1" dirty="0" smtClean="0"/>
              <a:t>Olvera de la Cruz </a:t>
            </a:r>
            <a:r>
              <a:rPr lang="en-US" sz="1400" dirty="0" smtClean="0"/>
              <a:t>clarifies the mechanism and shows new device designs. An analytical expression for the current-voltage characteristics of the system was derived, and the molecular dynamics simulation reported previously has been refined, leading to detailed quantitative agreement between theory, simulation, and experiment. </a:t>
            </a:r>
          </a:p>
          <a:p>
            <a:pPr algn="just" eaLnBrk="1" hangingPunct="1"/>
            <a:endParaRPr lang="en-US" sz="1400" dirty="0"/>
          </a:p>
          <a:p>
            <a:pPr algn="just" eaLnBrk="1" hangingPunct="1"/>
            <a:r>
              <a:rPr lang="en-US" sz="1400" dirty="0" smtClean="0"/>
              <a:t>We find the ICR is caused by concentration polarization (CP) over the asymmetric interfaces. The massively parallel device geometry allows CP to impact the system resistance at very low applied voltage. We leverage this mechanism to design nanofluidic diodes, variable rectifiers, and logic gates.</a:t>
            </a:r>
          </a:p>
        </p:txBody>
      </p:sp>
      <p:pic>
        <p:nvPicPr>
          <p:cNvPr id="12" name="Picture 11" descr="(a) Cartoon schematic. A trapezoid-shaped membrane is connected to drops of electrolyte solution on either end. When cation current flows through the membrane, ions are depleted from the upstream end, and accumulate at the downstream end. Below the schematic are two circuit diagrams, showing that the resistance is always increased at the depleted side, and when the depletion lands on the narrow side of the membrane, then the total system resistance is larger.&#10;&#10;(b) Anion concentration profiles, via molecular dynamics simulation, of a trapezoid-shaped GO membrane connected to two electrolyte reservoirs. Concentration is increased at the downstream side, up to 4x of baseline concentration, and decreased to nearly 0 at the upstream side, in agreement with (a). The magnitude of the concentration difference appears to be larger at the narrow side of the device than the wide side." title="Mechanism of ionic current rectification in asymmetric GO membranes."/>
          <p:cNvPicPr/>
          <p:nvPr/>
        </p:nvPicPr>
        <p:blipFill>
          <a:blip r:embed="rId3" cstate="print">
            <a:extLst>
              <a:ext uri="{28A0092B-C50C-407E-A947-70E740481C1C}">
                <a14:useLocalDpi xmlns:a14="http://schemas.microsoft.com/office/drawing/2010/main"/>
              </a:ext>
            </a:extLst>
          </a:blip>
          <a:stretch>
            <a:fillRect/>
          </a:stretch>
        </p:blipFill>
        <p:spPr bwMode="auto">
          <a:xfrm>
            <a:off x="5466847" y="1498012"/>
            <a:ext cx="3521123" cy="2151308"/>
          </a:xfrm>
          <a:prstGeom prst="rect">
            <a:avLst/>
          </a:prstGeom>
          <a:noFill/>
        </p:spPr>
      </p:pic>
      <p:pic>
        <p:nvPicPr>
          <p:cNvPr id="13" name="Picture 12" descr="This is the TOC graphic of the manuscript &quot;Kirigami Nanofluidics&quot;, currently under review. (a): Macroscopic membrane (approx 4 cm diameter) of GO sheets. Cutting the GO membrane yields (b): a 2D nanofluidic device in a plus-sign shape. (c) Current-voltage measurements from the device show that it behaves as a tunable ionic curent rectifier." title="Kirigami Nanofluidics"/>
          <p:cNvPicPr/>
          <p:nvPr/>
        </p:nvPicPr>
        <p:blipFill>
          <a:blip r:embed="rId4">
            <a:extLst>
              <a:ext uri="{28A0092B-C50C-407E-A947-70E740481C1C}">
                <a14:useLocalDpi xmlns:a14="http://schemas.microsoft.com/office/drawing/2010/main"/>
              </a:ext>
            </a:extLst>
          </a:blip>
          <a:srcRect/>
          <a:stretch>
            <a:fillRect/>
          </a:stretch>
        </p:blipFill>
        <p:spPr bwMode="auto">
          <a:xfrm>
            <a:off x="5532133" y="4322543"/>
            <a:ext cx="3390551" cy="1186657"/>
          </a:xfrm>
          <a:prstGeom prst="rect">
            <a:avLst/>
          </a:prstGeom>
          <a:noFill/>
          <a:ln>
            <a:noFill/>
          </a:ln>
        </p:spPr>
      </p:pic>
      <p:sp>
        <p:nvSpPr>
          <p:cNvPr id="3" name="Rectangle 2"/>
          <p:cNvSpPr/>
          <p:nvPr/>
        </p:nvSpPr>
        <p:spPr>
          <a:xfrm>
            <a:off x="5335180" y="5476847"/>
            <a:ext cx="3784457" cy="738664"/>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The new mechanistic understanding enables new device designs. Here, GO membrane cut into a cross shape shows tunable ICR ratio</a:t>
            </a:r>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5712506" y="3582480"/>
            <a:ext cx="3029805" cy="738664"/>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Theory and MD work show that ICR is caused by CP at the asymmetric membrane-reservoir interfaces</a:t>
            </a:r>
            <a:endParaRPr lang="en-US" sz="1400" dirty="0">
              <a:latin typeface="Arial" panose="020B0604020202020204" pitchFamily="34" charset="0"/>
              <a:cs typeface="Arial" panose="020B0604020202020204" pitchFamily="34" charset="0"/>
            </a:endParaRPr>
          </a:p>
        </p:txBody>
      </p:sp>
      <p:sp>
        <p:nvSpPr>
          <p:cNvPr id="15" name="Rectangle 14"/>
          <p:cNvSpPr/>
          <p:nvPr/>
        </p:nvSpPr>
        <p:spPr>
          <a:xfrm>
            <a:off x="1239418" y="5860875"/>
            <a:ext cx="3784457" cy="276999"/>
          </a:xfrm>
          <a:prstGeom prst="rect">
            <a:avLst/>
          </a:prstGeom>
        </p:spPr>
        <p:txBody>
          <a:bodyPr wrap="square">
            <a:spAutoFit/>
          </a:bodyPr>
          <a:lstStyle/>
          <a:p>
            <a:pPr algn="r"/>
            <a:r>
              <a:rPr lang="en-US" sz="1200" dirty="0" smtClean="0">
                <a:latin typeface="Arial" panose="020B0604020202020204" pitchFamily="34" charset="0"/>
                <a:cs typeface="Arial" panose="020B0604020202020204" pitchFamily="34" charset="0"/>
              </a:rPr>
              <a:t>Gao </a:t>
            </a:r>
            <a:r>
              <a:rPr lang="en-US" sz="1200" i="1" dirty="0" smtClean="0">
                <a:latin typeface="Arial" panose="020B0604020202020204" pitchFamily="34" charset="0"/>
                <a:cs typeface="Arial" panose="020B0604020202020204" pitchFamily="34" charset="0"/>
              </a:rPr>
              <a:t>et al</a:t>
            </a:r>
            <a:r>
              <a:rPr lang="en-US" sz="1200" dirty="0" smtClean="0">
                <a:latin typeface="Arial" panose="020B0604020202020204" pitchFamily="34" charset="0"/>
                <a:cs typeface="Arial" panose="020B0604020202020204" pitchFamily="34" charset="0"/>
              </a:rPr>
              <a:t>, under review.</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5335180" y="1496944"/>
            <a:ext cx="3728432" cy="470854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11898</TotalTime>
  <Words>372</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Kirigami Nanofluidics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38</cp:revision>
  <cp:lastPrinted>2016-08-01T15:14:13Z</cp:lastPrinted>
  <dcterms:created xsi:type="dcterms:W3CDTF">2016-07-19T18:16:54Z</dcterms:created>
  <dcterms:modified xsi:type="dcterms:W3CDTF">2017-06-13T14:31:25Z</dcterms:modified>
  <cp:category/>
</cp:coreProperties>
</file>