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216" y="110532"/>
            <a:ext cx="5797964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Facilitating Technology Transfer and Commercialization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97263" y="1659494"/>
            <a:ext cx="426001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In partnership with the Northwestern University Kellogg School of Management, McCormick School of Engineering, Pritzker School of Law, and Innovation and New Ventures Office, the Northwestern University MRSEC fosters a comprehensive innovation ecosystem that allows fundamental research to be transferred to the market via startup companies.  Volexion is the most recent example, whose technology was borne out of IRG-1 of the Northwestern University MRSEC. In particular, Kellogg School of Management and McCormick School of Engineering students performed a market analysis and developed a business plan for a mixed-dimensional heterostructure technology based on lithium manganate nanoparticles and graphene. The students concluded that this material system would have the largest market potential as a high-performance cathode for lithium-ion batteries. With this business plan in hand, NU-MRSEC postdoc Ted Seo successfully competed in the Argonne Chain Reaction Innovations Program, where Volexion was selected following a national competition. Volexion is now working with major customers including XALT Energy, Tesla, and Exelon to bring high-performance lithium-ion batteries to the electric vehicle and renewable energy markets.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260440" cy="41155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7E95D-0205-EC42-BC50-DEDBF5FB1106}"/>
              </a:ext>
            </a:extLst>
          </p:cNvPr>
          <p:cNvSpPr txBox="1"/>
          <p:nvPr/>
        </p:nvSpPr>
        <p:spPr>
          <a:xfrm>
            <a:off x="4735658" y="5167592"/>
            <a:ext cx="415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Volexion is the most recent startup company to have progressed through the innovation ecosystem fostered by the Northwestern University MRSEC.</a:t>
            </a:r>
          </a:p>
        </p:txBody>
      </p:sp>
      <p:grpSp>
        <p:nvGrpSpPr>
          <p:cNvPr id="33" name="Group 32" descr="Volexion is the most recent startup company to have progressed through the innovation ecosystem fostered by the Northwestern University MRSEC." title="Facilitating Technology Transfer and Commercialization">
            <a:extLst>
              <a:ext uri="{FF2B5EF4-FFF2-40B4-BE49-F238E27FC236}">
                <a16:creationId xmlns:a16="http://schemas.microsoft.com/office/drawing/2014/main" id="{68BE5975-2BEE-FB49-AA9A-228F09D74C94}"/>
              </a:ext>
            </a:extLst>
          </p:cNvPr>
          <p:cNvGrpSpPr/>
          <p:nvPr/>
        </p:nvGrpSpPr>
        <p:grpSpPr>
          <a:xfrm>
            <a:off x="4754273" y="1815536"/>
            <a:ext cx="4106603" cy="3342224"/>
            <a:chOff x="4705114" y="1854864"/>
            <a:chExt cx="4000216" cy="32556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4EA6D5-CF53-A845-A999-6ED07A6E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2147" y="1990417"/>
              <a:ext cx="2194750" cy="10137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282B28-8A6B-5241-9A42-11012760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3174" y="3153370"/>
              <a:ext cx="1520398" cy="531649"/>
            </a:xfrm>
            <a:prstGeom prst="rect">
              <a:avLst/>
            </a:prstGeom>
          </p:spPr>
        </p:pic>
        <p:pic>
          <p:nvPicPr>
            <p:cNvPr id="17" name="Picture 2" descr="Image result for northwestern n.xt logo">
              <a:extLst>
                <a:ext uri="{FF2B5EF4-FFF2-40B4-BE49-F238E27FC236}">
                  <a16:creationId xmlns:a16="http://schemas.microsoft.com/office/drawing/2014/main" id="{C9E44F11-D726-ED40-BD4A-4FCAFB44E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332" y="4584716"/>
              <a:ext cx="895998" cy="525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2FD73D4D-973E-CB42-A900-2E3FD87FC67F}"/>
                </a:ext>
              </a:extLst>
            </p:cNvPr>
            <p:cNvSpPr/>
            <p:nvPr/>
          </p:nvSpPr>
          <p:spPr bwMode="auto">
            <a:xfrm rot="5400000">
              <a:off x="5376366" y="3190704"/>
              <a:ext cx="253206" cy="144354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821A9CA-3983-4D40-9E82-A06CEF60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562" y="2140565"/>
              <a:ext cx="1524229" cy="92232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3C80E5-4D67-8247-B7D8-C8799C114B7D}"/>
                </a:ext>
              </a:extLst>
            </p:cNvPr>
            <p:cNvGrpSpPr/>
            <p:nvPr/>
          </p:nvGrpSpPr>
          <p:grpSpPr>
            <a:xfrm>
              <a:off x="4705114" y="3419233"/>
              <a:ext cx="1719242" cy="586784"/>
              <a:chOff x="5528337" y="4980626"/>
              <a:chExt cx="1641897" cy="55666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BEAB76B-0616-324A-9C84-4B56110BEE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28337" y="4980626"/>
                <a:ext cx="1641897" cy="34965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3B60B72-A300-9948-98E0-4ABEA46C10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28338" y="5330284"/>
                <a:ext cx="1641896" cy="207005"/>
              </a:xfrm>
              <a:prstGeom prst="rect">
                <a:avLst/>
              </a:prstGeom>
            </p:spPr>
          </p:pic>
        </p:grp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DC592FF8-43E7-954D-A027-C1009A69DE42}"/>
                </a:ext>
              </a:extLst>
            </p:cNvPr>
            <p:cNvSpPr/>
            <p:nvPr/>
          </p:nvSpPr>
          <p:spPr bwMode="auto">
            <a:xfrm rot="18997805">
              <a:off x="6368534" y="4538371"/>
              <a:ext cx="419867" cy="15524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pic>
          <p:nvPicPr>
            <p:cNvPr id="22" name="Picture 6" descr="Image result for northwestern law school logo">
              <a:extLst>
                <a:ext uri="{FF2B5EF4-FFF2-40B4-BE49-F238E27FC236}">
                  <a16:creationId xmlns:a16="http://schemas.microsoft.com/office/drawing/2014/main" id="{245A16F0-2348-1048-B9C4-D02422065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48005" y="4509019"/>
              <a:ext cx="1584291" cy="567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737444B1-9C6B-6B40-B5E2-DD4F37C0AEB5}"/>
                </a:ext>
              </a:extLst>
            </p:cNvPr>
            <p:cNvSpPr/>
            <p:nvPr/>
          </p:nvSpPr>
          <p:spPr bwMode="auto">
            <a:xfrm rot="16200000">
              <a:off x="7905184" y="4025817"/>
              <a:ext cx="637455" cy="129866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pic>
          <p:nvPicPr>
            <p:cNvPr id="24" name="Picture 10" descr="Image result for northwestern kellogg logo">
              <a:extLst>
                <a:ext uri="{FF2B5EF4-FFF2-40B4-BE49-F238E27FC236}">
                  <a16:creationId xmlns:a16="http://schemas.microsoft.com/office/drawing/2014/main" id="{F7837475-BA71-E344-B9CF-BD5328E79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80074" y="3816477"/>
              <a:ext cx="1324300" cy="567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243A05FF-D120-584A-9FB2-85A07BC5C30E}"/>
                </a:ext>
              </a:extLst>
            </p:cNvPr>
            <p:cNvSpPr/>
            <p:nvPr/>
          </p:nvSpPr>
          <p:spPr bwMode="auto">
            <a:xfrm rot="14237226">
              <a:off x="7745753" y="2863782"/>
              <a:ext cx="397971" cy="13788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7F7336-0D6D-EC40-A1C2-ACBA2FDF688E}"/>
                </a:ext>
              </a:extLst>
            </p:cNvPr>
            <p:cNvSpPr txBox="1"/>
            <p:nvPr/>
          </p:nvSpPr>
          <p:spPr>
            <a:xfrm>
              <a:off x="4728014" y="1854864"/>
              <a:ext cx="1603324" cy="263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Mixed-D </a:t>
              </a:r>
              <a:r>
                <a:rPr lang="en-US" sz="900" b="1" dirty="0">
                  <a:solidFill>
                    <a:schemeClr val="tx1"/>
                  </a:solidFill>
                </a:rPr>
                <a:t>Heterostructure</a:t>
              </a: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C500F044-F6C9-284D-BD67-A5732843D63C}"/>
                </a:ext>
              </a:extLst>
            </p:cNvPr>
            <p:cNvSpPr/>
            <p:nvPr/>
          </p:nvSpPr>
          <p:spPr bwMode="auto">
            <a:xfrm rot="5400000">
              <a:off x="5403073" y="4185341"/>
              <a:ext cx="253206" cy="144354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E507FFA3-591F-8E4A-A5D4-22FBFE00F064}"/>
                </a:ext>
              </a:extLst>
            </p:cNvPr>
            <p:cNvSpPr/>
            <p:nvPr/>
          </p:nvSpPr>
          <p:spPr bwMode="auto">
            <a:xfrm rot="2334348">
              <a:off x="7379946" y="4514886"/>
              <a:ext cx="386665" cy="14438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316361" y="1076216"/>
            <a:ext cx="478658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Tech Transfer, Northwestern University MRSEC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0092" y="735526"/>
            <a:ext cx="77301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11802</TotalTime>
  <Words>223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News Gothic MT</vt:lpstr>
      <vt:lpstr>Times New Roman</vt:lpstr>
      <vt:lpstr>Wingdings 2</vt:lpstr>
      <vt:lpstr>Breeze</vt:lpstr>
      <vt:lpstr>Facilitating Technology Transfer and Commercialization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 Y Kung</cp:lastModifiedBy>
  <cp:revision>49</cp:revision>
  <cp:lastPrinted>2016-08-01T15:14:13Z</cp:lastPrinted>
  <dcterms:created xsi:type="dcterms:W3CDTF">2016-07-19T18:16:54Z</dcterms:created>
  <dcterms:modified xsi:type="dcterms:W3CDTF">2020-05-15T13:38:53Z</dcterms:modified>
  <cp:category/>
</cp:coreProperties>
</file>