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5" autoAdjust="0"/>
    <p:restoredTop sz="94650"/>
  </p:normalViewPr>
  <p:slideViewPr>
    <p:cSldViewPr snapToGrid="0" snapToObjects="1">
      <p:cViewPr varScale="1">
        <p:scale>
          <a:sx n="87" d="100"/>
          <a:sy n="87" d="100"/>
        </p:scale>
        <p:origin x="8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38" y="110532"/>
            <a:ext cx="5797964" cy="803867"/>
          </a:xfrm>
        </p:spPr>
        <p:txBody>
          <a:bodyPr anchor="ctr"/>
          <a:lstStyle/>
          <a:p>
            <a:pPr algn="ctr"/>
            <a:r>
              <a:rPr lang="en-US" sz="2200" b="1" dirty="0" smtClean="0">
                <a:solidFill>
                  <a:schemeClr val="tx1"/>
                </a:solidFill>
              </a:rPr>
              <a:t>Facilities Development: Combined Ultrasonic and Scanning Probe Imaging</a:t>
            </a:r>
            <a:endParaRPr lang="en-US" sz="2200" b="1" dirty="0">
              <a:solidFill>
                <a:schemeClr val="tx1"/>
              </a:solidFill>
            </a:endParaRPr>
          </a:p>
        </p:txBody>
      </p:sp>
      <p:sp>
        <p:nvSpPr>
          <p:cNvPr id="9" name="Text Box 4"/>
          <p:cNvSpPr txBox="1">
            <a:spLocks noChangeArrowheads="1"/>
          </p:cNvSpPr>
          <p:nvPr/>
        </p:nvSpPr>
        <p:spPr bwMode="auto">
          <a:xfrm>
            <a:off x="203108" y="1598475"/>
            <a:ext cx="386273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In addition to providing access to state-of-the-art commercially available instruments, the Northwestern University MRSEC Shared Facilities also participate in the development of new experimental methods and tools. </a:t>
            </a:r>
            <a:r>
              <a:rPr lang="en-US" sz="1400" dirty="0" smtClean="0"/>
              <a:t>In particular, the Ultrasound Bioprobe has been developed that combines </a:t>
            </a:r>
            <a:r>
              <a:rPr lang="en-US" sz="1400" dirty="0"/>
              <a:t>the noninvasive nature and sensitivity of </a:t>
            </a:r>
            <a:r>
              <a:rPr lang="en-US" sz="1400" dirty="0" smtClean="0"/>
              <a:t>ultrasound waves with a </a:t>
            </a:r>
            <a:r>
              <a:rPr lang="en-US" sz="1400" dirty="0"/>
              <a:t>near-field </a:t>
            </a:r>
            <a:r>
              <a:rPr lang="en-US" sz="1400" dirty="0" smtClean="0"/>
              <a:t>atomic force microscope </a:t>
            </a:r>
            <a:r>
              <a:rPr lang="en-US" sz="1400" dirty="0"/>
              <a:t>mechanical probe </a:t>
            </a:r>
            <a:r>
              <a:rPr lang="en-US" sz="1400" dirty="0" smtClean="0"/>
              <a:t>that provides </a:t>
            </a:r>
            <a:r>
              <a:rPr lang="en-US" sz="1400" dirty="0"/>
              <a:t>high phase sensitivity and mechanical contrast of the scattered ultrasound </a:t>
            </a:r>
            <a:r>
              <a:rPr lang="en-US" sz="1400" dirty="0" smtClean="0"/>
              <a:t>wave. This instrument enables </a:t>
            </a:r>
            <a:r>
              <a:rPr lang="en-US" sz="1400" dirty="0"/>
              <a:t>high subsurface phase sensitivity under physiological conditions and nanomechanical imaging of subcellular structures. </a:t>
            </a:r>
            <a:r>
              <a:rPr lang="en-US" sz="1400" dirty="0" smtClean="0"/>
              <a:t>In addition to biological specimens, nondestructive subsurface imaging can be performed on other systems such as polymeric and semiconductor materials.</a:t>
            </a:r>
            <a:endParaRPr lang="en-US" sz="1400" dirty="0"/>
          </a:p>
        </p:txBody>
      </p:sp>
      <p:sp>
        <p:nvSpPr>
          <p:cNvPr id="15" name="Rectangle 15" descr="Top: schematic illustration of the ultrasound bioprobe; Bottom: Intracellular fibers imaging of endothelial cells stimulated with thrombin. (A) AFM topographical image of the ECs altered by the addition of thrombin. (B) Ultrasound bioprobe phase image showing notable contrast from intracellular fibers. Intracellular fibers are predominantly seen in the ultrasound phase image along with stretched gaps and subcellular phase contrast in the nuclear region of the cells.&#10;" title="New Imaging Technique Peers Inside Living Cells"/>
          <p:cNvSpPr>
            <a:spLocks noChangeArrowheads="1"/>
          </p:cNvSpPr>
          <p:nvPr/>
        </p:nvSpPr>
        <p:spPr bwMode="auto">
          <a:xfrm>
            <a:off x="4291893" y="1947897"/>
            <a:ext cx="4608974" cy="34869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 Box 4">
            <a:extLst>
              <a:ext uri="{FF2B5EF4-FFF2-40B4-BE49-F238E27FC236}">
                <a16:creationId xmlns:a16="http://schemas.microsoft.com/office/drawing/2014/main" xmlns="" id="{18C07D00-886F-C345-ACA9-ACC909E44282}"/>
              </a:ext>
            </a:extLst>
          </p:cNvPr>
          <p:cNvSpPr txBox="1">
            <a:spLocks noChangeArrowheads="1"/>
          </p:cNvSpPr>
          <p:nvPr/>
        </p:nvSpPr>
        <p:spPr bwMode="auto">
          <a:xfrm>
            <a:off x="4370973" y="4592802"/>
            <a:ext cx="44508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S</a:t>
            </a:r>
            <a:r>
              <a:rPr lang="en-US" sz="1200" dirty="0" smtClean="0"/>
              <a:t>chematic </a:t>
            </a:r>
            <a:r>
              <a:rPr lang="en-US" sz="1200" dirty="0"/>
              <a:t>illustration of the </a:t>
            </a:r>
            <a:r>
              <a:rPr lang="en-US" sz="1200" dirty="0" smtClean="0"/>
              <a:t>Ultrasound </a:t>
            </a:r>
            <a:r>
              <a:rPr lang="en-US" sz="1200" dirty="0"/>
              <a:t>B</a:t>
            </a:r>
            <a:r>
              <a:rPr lang="en-US" sz="1200" dirty="0" smtClean="0"/>
              <a:t>ioprobe</a:t>
            </a:r>
            <a:r>
              <a:rPr lang="en-GB" altLang="en-US" sz="1200" dirty="0" smtClean="0">
                <a:latin typeface="Arial" panose="020B0604020202020204" pitchFamily="34" charset="0"/>
                <a:ea typeface="msgothic" charset="0"/>
                <a:cs typeface="msgothic" charset="0"/>
              </a:rPr>
              <a:t>. </a:t>
            </a:r>
            <a:r>
              <a:rPr lang="en-US" sz="1200" dirty="0"/>
              <a:t>Customized piezo-transducers underneath the sample and the cantilever provide the flexural vibrations. The </a:t>
            </a:r>
            <a:r>
              <a:rPr lang="en-US" sz="1200" dirty="0" smtClean="0"/>
              <a:t>atomic force microscope </a:t>
            </a:r>
            <a:r>
              <a:rPr lang="en-US" sz="1200" dirty="0"/>
              <a:t>mechanical probe detects the subsurface mechanical contrast</a:t>
            </a:r>
            <a:r>
              <a:rPr lang="en-US" sz="1200" dirty="0" smtClean="0"/>
              <a:t>.</a:t>
            </a:r>
            <a:endParaRPr lang="en-GB" altLang="en-US" sz="1200" dirty="0">
              <a:latin typeface="Arial" panose="020B0604020202020204" pitchFamily="34" charset="0"/>
              <a:ea typeface="msgothic" charset="0"/>
              <a:cs typeface="msgothic" charset="0"/>
            </a:endParaRPr>
          </a:p>
        </p:txBody>
      </p:sp>
      <p:pic>
        <p:nvPicPr>
          <p:cNvPr id="6" name="Picture 5" descr="Schematic illustration of the Ultrasound Bioprobe. Customized piezo-transducers underneath the sample and the cantilever provide the flexural vibrations. The atomic force microscope mechanical probe detects the subsurface mechanical contrast." title="Facilities Development: Combined Ultrasonic and Scanning Probe Imaging">
            <a:extLst>
              <a:ext uri="{FF2B5EF4-FFF2-40B4-BE49-F238E27FC236}">
                <a16:creationId xmlns:a16="http://schemas.microsoft.com/office/drawing/2014/main" xmlns="" id="{9F9688E2-886C-1C4D-AB17-316B4A8C04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355" r="3872"/>
          <a:stretch/>
        </p:blipFill>
        <p:spPr>
          <a:xfrm>
            <a:off x="4361671" y="2012194"/>
            <a:ext cx="4482150" cy="2550824"/>
          </a:xfrm>
          <a:prstGeom prst="rect">
            <a:avLst/>
          </a:prstGeom>
        </p:spPr>
      </p:pic>
      <p:sp>
        <p:nvSpPr>
          <p:cNvPr id="17" name="Rectangle 16"/>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8" name="Rectangle 17"/>
          <p:cNvSpPr/>
          <p:nvPr/>
        </p:nvSpPr>
        <p:spPr>
          <a:xfrm>
            <a:off x="130366" y="730366"/>
            <a:ext cx="773017" cy="307777"/>
          </a:xfrm>
          <a:prstGeom prst="rect">
            <a:avLst/>
          </a:prstGeom>
        </p:spPr>
        <p:txBody>
          <a:bodyPr wrap="square" anchor="ctr">
            <a:spAutoFit/>
          </a:bodyPr>
          <a:lstStyle/>
          <a:p>
            <a:r>
              <a:rPr lang="en-US" sz="1400" b="1" dirty="0">
                <a:solidFill>
                  <a:srgbClr val="002060"/>
                </a:solidFill>
              </a:rPr>
              <a:t>2018</a:t>
            </a:r>
          </a:p>
        </p:txBody>
      </p:sp>
      <p:sp>
        <p:nvSpPr>
          <p:cNvPr id="19" name="Rectangle 18"/>
          <p:cNvSpPr/>
          <p:nvPr/>
        </p:nvSpPr>
        <p:spPr>
          <a:xfrm>
            <a:off x="4291893" y="1091604"/>
            <a:ext cx="4769615" cy="307777"/>
          </a:xfrm>
          <a:prstGeom prst="rect">
            <a:avLst/>
          </a:prstGeom>
        </p:spPr>
        <p:txBody>
          <a:bodyPr wrap="square" anchor="ctr">
            <a:spAutoFit/>
          </a:bodyPr>
          <a:lstStyle/>
          <a:p>
            <a:pPr algn="ctr"/>
            <a:r>
              <a:rPr lang="en-US" sz="1400" b="1" dirty="0" smtClean="0">
                <a:solidFill>
                  <a:schemeClr val="bg1"/>
                </a:solidFill>
              </a:rPr>
              <a:t>Shared Facilities, </a:t>
            </a:r>
            <a:r>
              <a:rPr lang="en-US" sz="1400" b="1" dirty="0">
                <a:solidFill>
                  <a:schemeClr val="bg1"/>
                </a:solidFill>
              </a:rPr>
              <a:t>Northwestern University MRSEC</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13934</TotalTime>
  <Words>137</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msgothic</vt:lpstr>
      <vt:lpstr>News Gothic MT</vt:lpstr>
      <vt:lpstr>Wingdings 2</vt:lpstr>
      <vt:lpstr>Breeze</vt:lpstr>
      <vt:lpstr>Facilities Development: Combined Ultrasonic and Scanning Probe Imaging</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Mark Hersam</cp:lastModifiedBy>
  <cp:revision>74</cp:revision>
  <cp:lastPrinted>2016-08-01T15:14:13Z</cp:lastPrinted>
  <dcterms:created xsi:type="dcterms:W3CDTF">2016-07-19T18:16:54Z</dcterms:created>
  <dcterms:modified xsi:type="dcterms:W3CDTF">2018-05-02T05:21:28Z</dcterms:modified>
  <cp:category/>
</cp:coreProperties>
</file>