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4" autoAdjust="0"/>
    <p:restoredTop sz="94650"/>
  </p:normalViewPr>
  <p:slideViewPr>
    <p:cSldViewPr snapToGrid="0" snapToObjects="1">
      <p:cViewPr varScale="1">
        <p:scale>
          <a:sx n="87" d="100"/>
          <a:sy n="87" d="100"/>
        </p:scale>
        <p:origin x="17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76" y="110532"/>
            <a:ext cx="5468355" cy="803867"/>
          </a:xfrm>
        </p:spPr>
        <p:txBody>
          <a:bodyPr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International Conference of the African </a:t>
            </a:r>
            <a:r>
              <a:rPr lang="en-US" sz="2200" b="1" dirty="0">
                <a:solidFill>
                  <a:schemeClr val="tx1"/>
                </a:solidFill>
              </a:rPr>
              <a:t>Materials Research </a:t>
            </a:r>
            <a:r>
              <a:rPr lang="en-US" sz="2200" b="1" dirty="0" smtClean="0">
                <a:solidFill>
                  <a:schemeClr val="tx1"/>
                </a:solidFill>
              </a:rPr>
              <a:t>Society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417765" y="1796926"/>
            <a:ext cx="4502412" cy="3847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9321" y="1735352"/>
            <a:ext cx="404124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The </a:t>
            </a:r>
            <a:r>
              <a:rPr lang="en-US" sz="1400" dirty="0" smtClean="0"/>
              <a:t>Northwestern University MRSEC supports a </a:t>
            </a:r>
            <a:r>
              <a:rPr lang="en-US" sz="1400" dirty="0"/>
              <a:t>diverse suite of international collaborations and outreach </a:t>
            </a:r>
            <a:r>
              <a:rPr lang="en-US" sz="1400" dirty="0" smtClean="0"/>
              <a:t>activities. For example, the </a:t>
            </a:r>
            <a:r>
              <a:rPr lang="en-US" sz="1400" dirty="0"/>
              <a:t>Center </a:t>
            </a:r>
            <a:r>
              <a:rPr lang="en-US" sz="1400" dirty="0" smtClean="0"/>
              <a:t>provided support </a:t>
            </a:r>
            <a:r>
              <a:rPr lang="en-US" sz="1400" dirty="0"/>
              <a:t>for 10 students and </a:t>
            </a:r>
            <a:r>
              <a:rPr lang="en-US" sz="1400" dirty="0" smtClean="0"/>
              <a:t>postdoctoral research associates </a:t>
            </a:r>
            <a:r>
              <a:rPr lang="en-US" sz="1400" dirty="0"/>
              <a:t>to attend the </a:t>
            </a:r>
            <a:r>
              <a:rPr lang="en-US" sz="1400" i="1" dirty="0"/>
              <a:t>9</a:t>
            </a:r>
            <a:r>
              <a:rPr lang="en-US" sz="1400" i="1" baseline="30000" dirty="0"/>
              <a:t>th</a:t>
            </a:r>
            <a:r>
              <a:rPr lang="en-US" sz="1400" i="1" dirty="0"/>
              <a:t> International Conference of the African Materials Research Society </a:t>
            </a:r>
            <a:r>
              <a:rPr lang="en-US" sz="1400" i="1" dirty="0" smtClean="0"/>
              <a:t>(AMRS) </a:t>
            </a:r>
            <a:r>
              <a:rPr lang="en-US" sz="1400" dirty="0"/>
              <a:t>on December 11-14, 2017 in Gaborone, Botswana. The themes of </a:t>
            </a:r>
            <a:r>
              <a:rPr lang="en-US" sz="1400" dirty="0" smtClean="0"/>
              <a:t>AMRS 2017 </a:t>
            </a:r>
            <a:r>
              <a:rPr lang="en-US" sz="1400" dirty="0"/>
              <a:t>reflected both the needs of </a:t>
            </a:r>
            <a:r>
              <a:rPr lang="en-US" sz="1400" dirty="0" smtClean="0"/>
              <a:t>the global </a:t>
            </a:r>
            <a:r>
              <a:rPr lang="en-US" sz="1400" dirty="0"/>
              <a:t>research community such as energy and health, as well as </a:t>
            </a:r>
            <a:r>
              <a:rPr lang="en-US" sz="1400" dirty="0" smtClean="0"/>
              <a:t>materials-centric issues that </a:t>
            </a:r>
            <a:r>
              <a:rPr lang="en-US" sz="1400" dirty="0"/>
              <a:t>are specific to </a:t>
            </a:r>
            <a:r>
              <a:rPr lang="en-US" sz="1400" dirty="0" smtClean="0"/>
              <a:t>Africa. Overall, AMRS 2017 was attended by approximately </a:t>
            </a:r>
            <a:r>
              <a:rPr lang="en-US" sz="1400" dirty="0"/>
              <a:t>500 </a:t>
            </a:r>
            <a:r>
              <a:rPr lang="en-US" sz="1400" dirty="0" smtClean="0"/>
              <a:t>participants. </a:t>
            </a:r>
            <a:r>
              <a:rPr lang="en-US" sz="1400" dirty="0"/>
              <a:t>This activity built upon the </a:t>
            </a:r>
            <a:r>
              <a:rPr lang="en-US" sz="1400" i="1" dirty="0"/>
              <a:t>Joint U.S.-Africa Materials Institute (JUAMI) </a:t>
            </a:r>
            <a:r>
              <a:rPr lang="en-US" sz="1400" dirty="0" smtClean="0"/>
              <a:t>that aims to foster collaborative materials </a:t>
            </a:r>
            <a:r>
              <a:rPr lang="en-US" sz="1400" dirty="0"/>
              <a:t>science </a:t>
            </a:r>
            <a:r>
              <a:rPr lang="en-US" sz="1400" dirty="0" smtClean="0"/>
              <a:t>research and education </a:t>
            </a:r>
            <a:r>
              <a:rPr lang="en-US" sz="1400" dirty="0"/>
              <a:t>between </a:t>
            </a:r>
            <a:r>
              <a:rPr lang="en-US" sz="1400" dirty="0" smtClean="0"/>
              <a:t>Africa, the </a:t>
            </a:r>
            <a:r>
              <a:rPr lang="en-US" sz="1400" dirty="0"/>
              <a:t>United </a:t>
            </a:r>
            <a:r>
              <a:rPr lang="en-US" sz="1400" dirty="0" smtClean="0"/>
              <a:t>States, and other </a:t>
            </a:r>
            <a:r>
              <a:rPr lang="en-US" sz="1400" dirty="0"/>
              <a:t>international partners.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18C07D00-886F-C345-ACA9-ACC909E4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183" y="4961956"/>
            <a:ext cx="4419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200" dirty="0" smtClean="0"/>
              <a:t>AMRS participants attend a </a:t>
            </a:r>
            <a:r>
              <a:rPr lang="en-US" sz="1200" dirty="0"/>
              <a:t>plenary talk by Nobel </a:t>
            </a:r>
            <a:r>
              <a:rPr lang="en-US" sz="1200" dirty="0" smtClean="0"/>
              <a:t>Laureate </a:t>
            </a:r>
            <a:r>
              <a:rPr lang="en-US" sz="1200" dirty="0"/>
              <a:t>Jean Marie Lehn in Gaborone, Botswana, </a:t>
            </a:r>
            <a:r>
              <a:rPr lang="en-US" sz="1200" dirty="0" smtClean="0"/>
              <a:t>entitled “Addressing </a:t>
            </a:r>
            <a:r>
              <a:rPr lang="en-US" sz="1200" dirty="0"/>
              <a:t>Africa’s </a:t>
            </a:r>
            <a:r>
              <a:rPr lang="en-US" sz="1200" dirty="0" smtClean="0"/>
              <a:t>Challenges </a:t>
            </a:r>
            <a:r>
              <a:rPr lang="en-US" sz="1200" dirty="0"/>
              <a:t>through </a:t>
            </a:r>
            <a:r>
              <a:rPr lang="en-US" sz="1200" dirty="0" smtClean="0"/>
              <a:t>Materials </a:t>
            </a:r>
            <a:r>
              <a:rPr lang="en-US" sz="1200" dirty="0" smtClean="0"/>
              <a:t>D</a:t>
            </a:r>
            <a:r>
              <a:rPr lang="en-US" sz="1200" dirty="0" smtClean="0"/>
              <a:t>evelopment.”</a:t>
            </a:r>
            <a:endParaRPr lang="en-US" sz="1200" dirty="0"/>
          </a:p>
        </p:txBody>
      </p:sp>
      <p:pic>
        <p:nvPicPr>
          <p:cNvPr id="4" name="Picture 3" descr="AMRS participants attend a plenary talk by Nobel Laureate Jean Marie Lehn in Gaborone, Botswana, entitled “Addressing Africa’s Challenges through Materials Development.”&#10;" title="International Conference of the African Materials Research Society">
            <a:extLst>
              <a:ext uri="{FF2B5EF4-FFF2-40B4-BE49-F238E27FC236}">
                <a16:creationId xmlns:a16="http://schemas.microsoft.com/office/drawing/2014/main" xmlns="" id="{5D256219-BA51-F446-88F0-D819FCCB1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" t="7686"/>
          <a:stretch/>
        </p:blipFill>
        <p:spPr>
          <a:xfrm>
            <a:off x="4482043" y="1861853"/>
            <a:ext cx="4373856" cy="30901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5163" y="1095451"/>
            <a:ext cx="4994006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350" b="1" dirty="0" smtClean="0">
                <a:solidFill>
                  <a:schemeClr val="bg1"/>
                </a:solidFill>
              </a:rPr>
              <a:t>International Outreach</a:t>
            </a:r>
            <a:r>
              <a:rPr lang="en-US" sz="1350" b="1" dirty="0" smtClean="0">
                <a:solidFill>
                  <a:schemeClr val="bg1"/>
                </a:solidFill>
              </a:rPr>
              <a:t>, </a:t>
            </a:r>
            <a:r>
              <a:rPr lang="en-US" sz="1350" b="1" dirty="0">
                <a:solidFill>
                  <a:schemeClr val="bg1"/>
                </a:solidFill>
              </a:rPr>
              <a:t>Northwestern University MRSEC</a:t>
            </a:r>
          </a:p>
        </p:txBody>
      </p: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14232</TotalTime>
  <Words>175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International Conference of the African Materials Research Society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Mark Hersam</cp:lastModifiedBy>
  <cp:revision>77</cp:revision>
  <cp:lastPrinted>2016-08-01T15:14:13Z</cp:lastPrinted>
  <dcterms:created xsi:type="dcterms:W3CDTF">2016-07-19T18:16:54Z</dcterms:created>
  <dcterms:modified xsi:type="dcterms:W3CDTF">2018-05-02T05:03:24Z</dcterms:modified>
  <cp:category/>
</cp:coreProperties>
</file>