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2" r:id="rId1"/>
  </p:sldMasterIdLst>
  <p:notesMasterIdLst>
    <p:notesMasterId r:id="rId3"/>
  </p:notesMasterIdLst>
  <p:handoutMasterIdLst>
    <p:handoutMasterId r:id="rId4"/>
  </p:handoutMasterIdLst>
  <p:sldIdLst>
    <p:sldId id="387" r:id="rId2"/>
  </p:sldIdLst>
  <p:sldSz cx="12192000" cy="6858000"/>
  <p:notesSz cx="7010400" cy="92964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CC00"/>
    <a:srgbClr val="CFAEC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500" autoAdjust="0"/>
    <p:restoredTop sz="73216" autoAdjust="0"/>
  </p:normalViewPr>
  <p:slideViewPr>
    <p:cSldViewPr snapToGrid="0" snapToObjects="1">
      <p:cViewPr varScale="1">
        <p:scale>
          <a:sx n="84" d="100"/>
          <a:sy n="84" d="100"/>
        </p:scale>
        <p:origin x="1092" y="72"/>
      </p:cViewPr>
      <p:guideLst/>
    </p:cSldViewPr>
  </p:slideViewPr>
  <p:notesTextViewPr>
    <p:cViewPr>
      <p:scale>
        <a:sx n="3" d="2"/>
        <a:sy n="3" d="2"/>
      </p:scale>
      <p:origin x="0" y="-144"/>
    </p:cViewPr>
  </p:notesTextViewPr>
  <p:sorterViewPr>
    <p:cViewPr>
      <p:scale>
        <a:sx n="70" d="100"/>
        <a:sy n="70" d="100"/>
      </p:scale>
      <p:origin x="0" y="-4088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notesMaster" Target="notesMasters/notesMaster1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7E0CAD82-A0C8-4D0A-ABD4-C7506DA867C4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1" y="0"/>
            <a:ext cx="3038475" cy="46672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30B8966-CA86-4F8B-A1DC-E4B27EA05F1C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970338" y="0"/>
            <a:ext cx="3038475" cy="46672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C772AFE-C766-4234-802D-4743A0E558C8}" type="datetimeFigureOut">
              <a:rPr lang="en-US" smtClean="0"/>
              <a:t>5/24/2023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CF46503-97A3-4D9E-9B73-906CF497EAD5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1" y="8829676"/>
            <a:ext cx="3038475" cy="46672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6424FD7-5E8B-4800-B492-5643BF03B6C9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970338" y="8829676"/>
            <a:ext cx="3038475" cy="46672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91CB36C-FB73-4403-8335-B2E006F35C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892793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1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18FB3966-F140-43F2-BB90-69495BF7B5CD}" type="datetimeFigureOut">
              <a:rPr lang="en-US" smtClean="0"/>
              <a:t>5/24/2023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73893"/>
            <a:ext cx="5608320" cy="3660458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B17D0DCA-A90A-4D9A-9651-03AC7085FB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482318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200" b="0" dirty="0">
                <a:solidFill>
                  <a:srgbClr val="FF0000"/>
                </a:solidFill>
              </a:rPr>
              <a:t>We have demonstrated that acid pre-treatment of NaCrS</a:t>
            </a:r>
            <a:r>
              <a:rPr lang="en-US" sz="1200" b="0" baseline="-25000" dirty="0">
                <a:solidFill>
                  <a:srgbClr val="FF0000"/>
                </a:solidFill>
              </a:rPr>
              <a:t>2</a:t>
            </a:r>
            <a:r>
              <a:rPr lang="en-US" sz="1200" b="0" baseline="0" dirty="0">
                <a:solidFill>
                  <a:srgbClr val="FF0000"/>
                </a:solidFill>
              </a:rPr>
              <a:t> to form a new phase we call H</a:t>
            </a:r>
            <a:r>
              <a:rPr lang="en-US" sz="1200" b="0" baseline="-25000" dirty="0">
                <a:solidFill>
                  <a:srgbClr val="FF0000"/>
                </a:solidFill>
              </a:rPr>
              <a:t>x</a:t>
            </a:r>
            <a:r>
              <a:rPr lang="en-US" sz="1200" b="0" baseline="0" dirty="0">
                <a:solidFill>
                  <a:srgbClr val="FF0000"/>
                </a:solidFill>
              </a:rPr>
              <a:t>CrS</a:t>
            </a:r>
            <a:r>
              <a:rPr lang="en-US" sz="1200" b="0" baseline="-25000" dirty="0">
                <a:solidFill>
                  <a:srgbClr val="FF0000"/>
                </a:solidFill>
              </a:rPr>
              <a:t>2</a:t>
            </a:r>
            <a:r>
              <a:rPr lang="en-US" sz="1200" b="0" baseline="0" dirty="0">
                <a:solidFill>
                  <a:srgbClr val="FF0000"/>
                </a:solidFill>
              </a:rPr>
              <a:t> results in significant improvements to the material’s performance as a sodium battery electrode. Acid exchange to remove sodium from NaCrS</a:t>
            </a:r>
            <a:r>
              <a:rPr lang="en-US" sz="1200" b="0" baseline="-25000" dirty="0">
                <a:solidFill>
                  <a:srgbClr val="FF0000"/>
                </a:solidFill>
              </a:rPr>
              <a:t>2</a:t>
            </a:r>
            <a:r>
              <a:rPr lang="en-US" sz="1200" b="0" baseline="0" dirty="0">
                <a:solidFill>
                  <a:srgbClr val="FF0000"/>
                </a:solidFill>
              </a:rPr>
              <a:t> is accompanied by a phase transformation to a biphasic structure with alternating amorphous and crystalline layers. This unique structure allows for faster diffusion of Na</a:t>
            </a:r>
            <a:r>
              <a:rPr lang="en-US" sz="1200" b="0" baseline="30000" dirty="0">
                <a:solidFill>
                  <a:srgbClr val="FF0000"/>
                </a:solidFill>
              </a:rPr>
              <a:t>+</a:t>
            </a:r>
            <a:r>
              <a:rPr lang="en-US" sz="1200" b="0" baseline="0" dirty="0">
                <a:solidFill>
                  <a:srgbClr val="FF0000"/>
                </a:solidFill>
              </a:rPr>
              <a:t> and results in higher capacities that can be sustained over longer cycling lifetimes. Specifically, our new material features a capacity of 728 </a:t>
            </a:r>
            <a:r>
              <a:rPr lang="en-US" sz="1200" b="0" baseline="0" dirty="0" err="1">
                <a:solidFill>
                  <a:srgbClr val="FF0000"/>
                </a:solidFill>
              </a:rPr>
              <a:t>mAh</a:t>
            </a:r>
            <a:r>
              <a:rPr lang="en-US" sz="1200" b="0" baseline="0" dirty="0">
                <a:solidFill>
                  <a:srgbClr val="FF0000"/>
                </a:solidFill>
              </a:rPr>
              <a:t>/g which is maintained throughout cycling and is nearly double the reversible capacity of NaCrS</a:t>
            </a:r>
            <a:r>
              <a:rPr lang="en-US" sz="1200" b="0" baseline="-25000" dirty="0">
                <a:solidFill>
                  <a:srgbClr val="FF0000"/>
                </a:solidFill>
              </a:rPr>
              <a:t>2</a:t>
            </a:r>
            <a:r>
              <a:rPr lang="en-US" sz="1200" b="0" baseline="0" dirty="0">
                <a:solidFill>
                  <a:srgbClr val="FF0000"/>
                </a:solidFill>
              </a:rPr>
              <a:t> in the same potential region. H</a:t>
            </a:r>
            <a:r>
              <a:rPr lang="en-US" sz="1200" b="0" baseline="-25000" dirty="0">
                <a:solidFill>
                  <a:srgbClr val="FF0000"/>
                </a:solidFill>
              </a:rPr>
              <a:t>x</a:t>
            </a:r>
            <a:r>
              <a:rPr lang="en-US" sz="1200" b="0" baseline="0" dirty="0">
                <a:solidFill>
                  <a:srgbClr val="FF0000"/>
                </a:solidFill>
              </a:rPr>
              <a:t>CrS</a:t>
            </a:r>
            <a:r>
              <a:rPr lang="en-US" sz="1200" b="0" baseline="-25000" dirty="0">
                <a:solidFill>
                  <a:srgbClr val="FF0000"/>
                </a:solidFill>
              </a:rPr>
              <a:t>2</a:t>
            </a:r>
            <a:r>
              <a:rPr lang="en-US" sz="1200" b="0" baseline="0" dirty="0">
                <a:solidFill>
                  <a:srgbClr val="FF0000"/>
                </a:solidFill>
              </a:rPr>
              <a:t> also features a Na</a:t>
            </a:r>
            <a:r>
              <a:rPr lang="en-US" sz="1200" b="0" baseline="30000" dirty="0">
                <a:solidFill>
                  <a:srgbClr val="FF0000"/>
                </a:solidFill>
              </a:rPr>
              <a:t>+</a:t>
            </a:r>
            <a:r>
              <a:rPr lang="en-US" sz="1200" b="0" baseline="0" dirty="0">
                <a:solidFill>
                  <a:srgbClr val="FF0000"/>
                </a:solidFill>
              </a:rPr>
              <a:t> diffusion constant on the order of 10,000 times faster than in NaCrS</a:t>
            </a:r>
            <a:r>
              <a:rPr lang="en-US" sz="1200" b="0" baseline="-25000" dirty="0">
                <a:solidFill>
                  <a:srgbClr val="FF0000"/>
                </a:solidFill>
              </a:rPr>
              <a:t>2.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lang="en-US" sz="1200" b="0" baseline="-25000" dirty="0">
              <a:solidFill>
                <a:srgbClr val="FF0000"/>
              </a:solidFill>
            </a:endParaRPr>
          </a:p>
          <a:p>
            <a:r>
              <a:rPr lang="en-US" sz="1200" dirty="0"/>
              <a:t>J. W. Stiles</a:t>
            </a:r>
            <a:r>
              <a:rPr lang="en-US" sz="1200" baseline="30000" dirty="0"/>
              <a:t>1</a:t>
            </a:r>
            <a:r>
              <a:rPr lang="en-US" sz="1200" dirty="0"/>
              <a:t>, A. L. Soltys</a:t>
            </a:r>
            <a:r>
              <a:rPr lang="en-US" sz="1200" baseline="30000" dirty="0"/>
              <a:t>1</a:t>
            </a:r>
            <a:r>
              <a:rPr lang="en-US" sz="1200" dirty="0"/>
              <a:t>, X. Song</a:t>
            </a:r>
            <a:r>
              <a:rPr lang="en-US" sz="1200" baseline="30000" dirty="0"/>
              <a:t>1</a:t>
            </a:r>
            <a:r>
              <a:rPr lang="en-US" sz="1200" dirty="0"/>
              <a:t>, S.H. Lapidus</a:t>
            </a:r>
            <a:r>
              <a:rPr lang="en-US" sz="1200" baseline="30000" dirty="0"/>
              <a:t>2</a:t>
            </a:r>
            <a:r>
              <a:rPr lang="en-US" sz="1200" dirty="0"/>
              <a:t>, C.B. Arnold</a:t>
            </a:r>
            <a:r>
              <a:rPr lang="en-US" sz="1200" baseline="30000" dirty="0"/>
              <a:t>1</a:t>
            </a:r>
            <a:r>
              <a:rPr lang="en-US" sz="1200" dirty="0"/>
              <a:t>, L. M. Schoop</a:t>
            </a:r>
            <a:r>
              <a:rPr lang="en-US" sz="1200" baseline="30000" dirty="0"/>
              <a:t>1</a:t>
            </a:r>
            <a:r>
              <a:rPr lang="en-US" sz="1200" dirty="0"/>
              <a:t>, </a:t>
            </a:r>
            <a:r>
              <a:rPr lang="en-US" sz="1200" i="1" dirty="0"/>
              <a:t>Adv. Materials </a:t>
            </a:r>
            <a:r>
              <a:rPr lang="en-US" sz="1200" dirty="0"/>
              <a:t>(2023), 2209811</a:t>
            </a:r>
            <a:endParaRPr lang="en-US" sz="1200" i="1" dirty="0"/>
          </a:p>
          <a:p>
            <a:r>
              <a:rPr lang="en-US" sz="1200" dirty="0"/>
              <a:t>Open access: doi.org/10.26434/chemrxiv-2022-9vlcf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lang="en-US" sz="1200" b="0" dirty="0">
              <a:solidFill>
                <a:srgbClr val="FF0000"/>
              </a:solidFill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17D0DCA-A90A-4D9A-9651-03AC7085FB63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700428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1FBA00-CEC0-FF45-A57B-8470651015F1}" type="datetimeFigureOut">
              <a:rPr lang="en-US" smtClean="0"/>
              <a:t>5/24/2023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2000"/>
            </a:lvl1pPr>
          </a:lstStyle>
          <a:p>
            <a:fld id="{A3C91C77-9858-7D47-A426-16DA4062646D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hcSlideMaster.Title SlideHeader">
            <a:extLst>
              <a:ext uri="{FF2B5EF4-FFF2-40B4-BE49-F238E27FC236}">
                <a16:creationId xmlns:a16="http://schemas.microsoft.com/office/drawing/2014/main" id="{D55EAFC1-6677-C402-F523-AA055515E857}"/>
              </a:ext>
            </a:extLst>
          </p:cNvPr>
          <p:cNvSpPr txBox="1"/>
          <p:nvPr userDrawn="1"/>
        </p:nvSpPr>
        <p:spPr>
          <a:xfrm>
            <a:off x="0" y="0"/>
            <a:ext cx="12192000" cy="369332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endParaRPr lang="en-US"/>
          </a:p>
        </p:txBody>
      </p:sp>
      <p:sp>
        <p:nvSpPr>
          <p:cNvPr id="8" name="hcTitle SlideHeader">
            <a:extLst>
              <a:ext uri="{FF2B5EF4-FFF2-40B4-BE49-F238E27FC236}">
                <a16:creationId xmlns:a16="http://schemas.microsoft.com/office/drawing/2014/main" id="{9B41BAF7-2C55-9AAA-EA0B-CFCEEDA335E1}"/>
              </a:ext>
            </a:extLst>
          </p:cNvPr>
          <p:cNvSpPr txBox="1"/>
          <p:nvPr userDrawn="1"/>
        </p:nvSpPr>
        <p:spPr>
          <a:xfrm>
            <a:off x="0" y="0"/>
            <a:ext cx="12192000" cy="369332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46800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>
            <a:extLst>
              <a:ext uri="{FF2B5EF4-FFF2-40B4-BE49-F238E27FC236}">
                <a16:creationId xmlns:a16="http://schemas.microsoft.com/office/drawing/2014/main" id="{367172BC-940E-4A2E-8CD8-C0B883DE9C6B}"/>
              </a:ext>
            </a:extLst>
          </p:cNvPr>
          <p:cNvSpPr txBox="1"/>
          <p:nvPr userDrawn="1"/>
        </p:nvSpPr>
        <p:spPr>
          <a:xfrm>
            <a:off x="1" y="3483"/>
            <a:ext cx="12217051" cy="805955"/>
          </a:xfrm>
          <a:prstGeom prst="rect">
            <a:avLst/>
          </a:prstGeom>
          <a:gradFill>
            <a:gsLst>
              <a:gs pos="0">
                <a:schemeClr val="accent1">
                  <a:lumMod val="0"/>
                  <a:lumOff val="100000"/>
                </a:schemeClr>
              </a:gs>
              <a:gs pos="35000">
                <a:schemeClr val="accent1">
                  <a:lumMod val="0"/>
                  <a:lumOff val="100000"/>
                </a:schemeClr>
              </a:gs>
              <a:gs pos="100000">
                <a:schemeClr val="accent1">
                  <a:lumMod val="100000"/>
                </a:schemeClr>
              </a:gs>
            </a:gsLst>
            <a:path path="circle">
              <a:fillToRect l="50000" t="-80000" r="50000" b="180000"/>
            </a:path>
          </a:gradFill>
        </p:spPr>
        <p:txBody>
          <a:bodyPr wrap="square" rtlCol="0">
            <a:spAutoFit/>
          </a:bodyPr>
          <a:lstStyle/>
          <a:p>
            <a:endParaRPr lang="en-US" sz="4400" b="1" dirty="0">
              <a:solidFill>
                <a:srgbClr val="0BC564"/>
              </a:solidFill>
              <a:latin typeface="Sitka Subheading" panose="02000505000000020004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5332" y="1334133"/>
            <a:ext cx="10962967" cy="4351338"/>
          </a:xfrm>
        </p:spPr>
        <p:txBody>
          <a:bodyPr/>
          <a:lstStyle>
            <a:lvl1pPr marL="341313" indent="-341313">
              <a:buClr>
                <a:schemeClr val="accent4">
                  <a:lumMod val="75000"/>
                </a:schemeClr>
              </a:buClr>
              <a:buFont typeface="Wingdings" panose="05000000000000000000" pitchFamily="2" charset="2"/>
              <a:buChar char="Ø"/>
              <a:defRPr sz="2400"/>
            </a:lvl1pPr>
            <a:lvl2pPr marL="742950" indent="-285750">
              <a:buClr>
                <a:srgbClr val="00B050"/>
              </a:buClr>
              <a:buSzPct val="88000"/>
              <a:buFont typeface="Wingdings" panose="05000000000000000000" pitchFamily="2" charset="2"/>
              <a:buChar char="v"/>
              <a:defRPr sz="2000">
                <a:solidFill>
                  <a:srgbClr val="0070C0"/>
                </a:solidFill>
              </a:defRPr>
            </a:lvl2pPr>
            <a:lvl3pPr>
              <a:defRPr sz="1800"/>
            </a:lvl3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1FBA00-CEC0-FF45-A57B-8470651015F1}" type="datetimeFigureOut">
              <a:rPr lang="en-US" smtClean="0"/>
              <a:t>5/24/2023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C91C77-9858-7D47-A426-16DA4062646D}" type="slidenum">
              <a:rPr lang="en-US" smtClean="0"/>
              <a:t>‹#›</a:t>
            </a:fld>
            <a:endParaRPr lang="en-US"/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A6FE884D-58A3-4184-AB17-66534DCC4DB6}"/>
              </a:ext>
            </a:extLst>
          </p:cNvPr>
          <p:cNvGrpSpPr/>
          <p:nvPr userDrawn="1"/>
        </p:nvGrpSpPr>
        <p:grpSpPr>
          <a:xfrm>
            <a:off x="0" y="6243697"/>
            <a:ext cx="12192000" cy="653979"/>
            <a:chOff x="0" y="6243697"/>
            <a:chExt cx="12192000" cy="653979"/>
          </a:xfrm>
        </p:grpSpPr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CB81B90C-32BC-4424-9FC3-8820F4F831FD}"/>
                </a:ext>
              </a:extLst>
            </p:cNvPr>
            <p:cNvSpPr/>
            <p:nvPr/>
          </p:nvSpPr>
          <p:spPr>
            <a:xfrm>
              <a:off x="0" y="6243697"/>
              <a:ext cx="12192000" cy="653979"/>
            </a:xfrm>
            <a:prstGeom prst="rect">
              <a:avLst/>
            </a:prstGeom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100000">
                  <a:srgbClr val="CFAECF"/>
                </a:gs>
              </a:gsLst>
              <a:lin ang="108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D1D30BB6-D616-40CE-B2FB-BBE33F3A2351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28326" y="6272178"/>
              <a:ext cx="2200675" cy="547540"/>
            </a:xfrm>
            <a:prstGeom prst="rect">
              <a:avLst/>
            </a:prstGeom>
          </p:spPr>
        </p:pic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B1D12693-52E7-4A60-B43B-D0DFA28FF4B8}"/>
                </a:ext>
              </a:extLst>
            </p:cNvPr>
            <p:cNvSpPr/>
            <p:nvPr/>
          </p:nvSpPr>
          <p:spPr>
            <a:xfrm>
              <a:off x="3640136" y="6470393"/>
              <a:ext cx="4693357" cy="230832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sz="900" b="0" i="1" dirty="0">
                  <a:ln w="0"/>
                  <a:solidFill>
                    <a:schemeClr val="accent1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Where Materials Begin and Society Benefits</a:t>
              </a:r>
            </a:p>
          </p:txBody>
        </p:sp>
        <p:pic>
          <p:nvPicPr>
            <p:cNvPr id="12" name="Picture 6" descr="G:\Apodaca Work Current\NSF logo\NEW NSF Logo Design\Final\BitmapLogo_NOLayers_F.png">
              <a:extLst>
                <a:ext uri="{FF2B5EF4-FFF2-40B4-BE49-F238E27FC236}">
                  <a16:creationId xmlns:a16="http://schemas.microsoft.com/office/drawing/2014/main" id="{F15D63B7-D6AC-4D16-A3FF-67A9EA8A3FB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380999" y="6257889"/>
              <a:ext cx="616493" cy="6199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3" name="Slide Number Placeholder 6">
            <a:extLst>
              <a:ext uri="{FF2B5EF4-FFF2-40B4-BE49-F238E27FC236}">
                <a16:creationId xmlns:a16="http://schemas.microsoft.com/office/drawing/2014/main" id="{F1879F59-781A-49BB-BF9A-CCA5B51EF70B}"/>
              </a:ext>
            </a:extLst>
          </p:cNvPr>
          <p:cNvSpPr txBox="1">
            <a:spLocks/>
          </p:cNvSpPr>
          <p:nvPr userDrawn="1"/>
        </p:nvSpPr>
        <p:spPr>
          <a:xfrm>
            <a:off x="87630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2000" dirty="0">
              <a:solidFill>
                <a:schemeClr val="tx1"/>
              </a:solidFill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6DB8D7F3-969C-475E-B572-7EC9EB537821}"/>
              </a:ext>
            </a:extLst>
          </p:cNvPr>
          <p:cNvSpPr/>
          <p:nvPr userDrawn="1"/>
        </p:nvSpPr>
        <p:spPr>
          <a:xfrm>
            <a:off x="0" y="262753"/>
            <a:ext cx="2765425" cy="416411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9" name="Right Triangle 18">
            <a:extLst>
              <a:ext uri="{FF2B5EF4-FFF2-40B4-BE49-F238E27FC236}">
                <a16:creationId xmlns:a16="http://schemas.microsoft.com/office/drawing/2014/main" id="{5DB0C155-8A7C-43CC-9880-AC3AE5A1C484}"/>
              </a:ext>
            </a:extLst>
          </p:cNvPr>
          <p:cNvSpPr/>
          <p:nvPr userDrawn="1"/>
        </p:nvSpPr>
        <p:spPr>
          <a:xfrm>
            <a:off x="2762250" y="261462"/>
            <a:ext cx="457269" cy="417701"/>
          </a:xfrm>
          <a:prstGeom prst="rtTriangle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5D4ECD3F-7969-485E-B278-53AC0106BB8A}"/>
              </a:ext>
            </a:extLst>
          </p:cNvPr>
          <p:cNvGrpSpPr/>
          <p:nvPr userDrawn="1"/>
        </p:nvGrpSpPr>
        <p:grpSpPr>
          <a:xfrm>
            <a:off x="4707584" y="807282"/>
            <a:ext cx="7484416" cy="444970"/>
            <a:chOff x="4707584" y="910048"/>
            <a:chExt cx="7484416" cy="444970"/>
          </a:xfrm>
          <a:solidFill>
            <a:schemeClr val="accent4">
              <a:lumMod val="40000"/>
              <a:lumOff val="60000"/>
            </a:schemeClr>
          </a:solidFill>
        </p:grpSpPr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025E91AE-8319-479A-ADB1-63FB2919E1FE}"/>
                </a:ext>
              </a:extLst>
            </p:cNvPr>
            <p:cNvSpPr/>
            <p:nvPr/>
          </p:nvSpPr>
          <p:spPr>
            <a:xfrm>
              <a:off x="5164853" y="910048"/>
              <a:ext cx="7027147" cy="44496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2" name="Right Triangle 21">
              <a:extLst>
                <a:ext uri="{FF2B5EF4-FFF2-40B4-BE49-F238E27FC236}">
                  <a16:creationId xmlns:a16="http://schemas.microsoft.com/office/drawing/2014/main" id="{F552B3A4-7B10-43CC-A171-543453CE49FF}"/>
                </a:ext>
              </a:extLst>
            </p:cNvPr>
            <p:cNvSpPr/>
            <p:nvPr/>
          </p:nvSpPr>
          <p:spPr>
            <a:xfrm rot="10800000">
              <a:off x="4707584" y="910048"/>
              <a:ext cx="457269" cy="444970"/>
            </a:xfrm>
            <a:prstGeom prst="rt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" name="hcSlideMaster.Title and ContentHeader">
            <a:extLst>
              <a:ext uri="{FF2B5EF4-FFF2-40B4-BE49-F238E27FC236}">
                <a16:creationId xmlns:a16="http://schemas.microsoft.com/office/drawing/2014/main" id="{935B9966-9F10-34D3-B98C-E010585E9047}"/>
              </a:ext>
            </a:extLst>
          </p:cNvPr>
          <p:cNvSpPr txBox="1"/>
          <p:nvPr userDrawn="1"/>
        </p:nvSpPr>
        <p:spPr>
          <a:xfrm>
            <a:off x="0" y="0"/>
            <a:ext cx="12192000" cy="369332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77072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@@TIT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>
            <a:extLst>
              <a:ext uri="{FF2B5EF4-FFF2-40B4-BE49-F238E27FC236}">
                <a16:creationId xmlns:a16="http://schemas.microsoft.com/office/drawing/2014/main" id="{367172BC-940E-4A2E-8CD8-C0B883DE9C6B}"/>
              </a:ext>
            </a:extLst>
          </p:cNvPr>
          <p:cNvSpPr txBox="1"/>
          <p:nvPr userDrawn="1"/>
        </p:nvSpPr>
        <p:spPr>
          <a:xfrm>
            <a:off x="1" y="3483"/>
            <a:ext cx="12217051" cy="805955"/>
          </a:xfrm>
          <a:prstGeom prst="rect">
            <a:avLst/>
          </a:prstGeom>
          <a:gradFill>
            <a:gsLst>
              <a:gs pos="0">
                <a:schemeClr val="accent1">
                  <a:lumMod val="0"/>
                  <a:lumOff val="100000"/>
                </a:schemeClr>
              </a:gs>
              <a:gs pos="35000">
                <a:schemeClr val="accent1">
                  <a:lumMod val="0"/>
                  <a:lumOff val="100000"/>
                </a:schemeClr>
              </a:gs>
              <a:gs pos="100000">
                <a:schemeClr val="accent1">
                  <a:lumMod val="100000"/>
                </a:schemeClr>
              </a:gs>
            </a:gsLst>
            <a:path path="circle">
              <a:fillToRect l="50000" t="-80000" r="50000" b="180000"/>
            </a:path>
          </a:gradFill>
        </p:spPr>
        <p:txBody>
          <a:bodyPr wrap="square" rtlCol="0">
            <a:spAutoFit/>
          </a:bodyPr>
          <a:lstStyle/>
          <a:p>
            <a:endParaRPr lang="en-US" sz="4400" b="1" dirty="0">
              <a:solidFill>
                <a:srgbClr val="0BC564"/>
              </a:solidFill>
              <a:latin typeface="Sitka Subheading" panose="02000505000000020004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5332" y="1334133"/>
            <a:ext cx="10962967" cy="4351338"/>
          </a:xfrm>
        </p:spPr>
        <p:txBody>
          <a:bodyPr/>
          <a:lstStyle>
            <a:lvl1pPr marL="341313" indent="-341313">
              <a:buClr>
                <a:schemeClr val="accent4">
                  <a:lumMod val="75000"/>
                </a:schemeClr>
              </a:buClr>
              <a:buFont typeface="Wingdings" panose="05000000000000000000" pitchFamily="2" charset="2"/>
              <a:buChar char="Ø"/>
              <a:defRPr sz="2400"/>
            </a:lvl1pPr>
            <a:lvl2pPr marL="742950" indent="-285750">
              <a:buClr>
                <a:srgbClr val="00B050"/>
              </a:buClr>
              <a:buSzPct val="88000"/>
              <a:buFont typeface="Wingdings" panose="05000000000000000000" pitchFamily="2" charset="2"/>
              <a:buChar char="v"/>
              <a:defRPr sz="2000">
                <a:solidFill>
                  <a:srgbClr val="0070C0"/>
                </a:solidFill>
              </a:defRPr>
            </a:lvl2pPr>
            <a:lvl3pPr>
              <a:defRPr sz="1800"/>
            </a:lvl3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1FBA00-CEC0-FF45-A57B-8470651015F1}" type="datetimeFigureOut">
              <a:rPr lang="en-US" smtClean="0"/>
              <a:t>5/24/2023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C91C77-9858-7D47-A426-16DA4062646D}" type="slidenum">
              <a:rPr lang="en-US" smtClean="0"/>
              <a:t>‹#›</a:t>
            </a:fld>
            <a:endParaRPr lang="en-US"/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A6FE884D-58A3-4184-AB17-66534DCC4DB6}"/>
              </a:ext>
            </a:extLst>
          </p:cNvPr>
          <p:cNvGrpSpPr/>
          <p:nvPr userDrawn="1"/>
        </p:nvGrpSpPr>
        <p:grpSpPr>
          <a:xfrm>
            <a:off x="0" y="6243697"/>
            <a:ext cx="12192000" cy="653979"/>
            <a:chOff x="0" y="6243697"/>
            <a:chExt cx="12192000" cy="653979"/>
          </a:xfrm>
        </p:grpSpPr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CB81B90C-32BC-4424-9FC3-8820F4F831FD}"/>
                </a:ext>
              </a:extLst>
            </p:cNvPr>
            <p:cNvSpPr/>
            <p:nvPr/>
          </p:nvSpPr>
          <p:spPr>
            <a:xfrm>
              <a:off x="0" y="6243697"/>
              <a:ext cx="12192000" cy="653979"/>
            </a:xfrm>
            <a:prstGeom prst="rect">
              <a:avLst/>
            </a:prstGeom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100000">
                  <a:srgbClr val="CFAECF"/>
                </a:gs>
              </a:gsLst>
              <a:lin ang="108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D1D30BB6-D616-40CE-B2FB-BBE33F3A2351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28326" y="6272178"/>
              <a:ext cx="2200675" cy="547540"/>
            </a:xfrm>
            <a:prstGeom prst="rect">
              <a:avLst/>
            </a:prstGeom>
          </p:spPr>
        </p:pic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B1D12693-52E7-4A60-B43B-D0DFA28FF4B8}"/>
                </a:ext>
              </a:extLst>
            </p:cNvPr>
            <p:cNvSpPr/>
            <p:nvPr/>
          </p:nvSpPr>
          <p:spPr>
            <a:xfrm>
              <a:off x="3640136" y="6470393"/>
              <a:ext cx="4693357" cy="230832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sz="900" b="0" i="1" dirty="0">
                  <a:ln w="0"/>
                  <a:solidFill>
                    <a:schemeClr val="accent1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Where Materials Begin and Society Benefits</a:t>
              </a:r>
            </a:p>
          </p:txBody>
        </p:sp>
        <p:pic>
          <p:nvPicPr>
            <p:cNvPr id="12" name="Picture 6" descr="G:\Apodaca Work Current\NSF logo\NEW NSF Logo Design\Final\BitmapLogo_NOLayers_F.png">
              <a:extLst>
                <a:ext uri="{FF2B5EF4-FFF2-40B4-BE49-F238E27FC236}">
                  <a16:creationId xmlns:a16="http://schemas.microsoft.com/office/drawing/2014/main" id="{F15D63B7-D6AC-4D16-A3FF-67A9EA8A3FB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380999" y="6257889"/>
              <a:ext cx="616493" cy="6199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3" name="Slide Number Placeholder 6">
            <a:extLst>
              <a:ext uri="{FF2B5EF4-FFF2-40B4-BE49-F238E27FC236}">
                <a16:creationId xmlns:a16="http://schemas.microsoft.com/office/drawing/2014/main" id="{F1879F59-781A-49BB-BF9A-CCA5B51EF70B}"/>
              </a:ext>
            </a:extLst>
          </p:cNvPr>
          <p:cNvSpPr txBox="1">
            <a:spLocks/>
          </p:cNvSpPr>
          <p:nvPr userDrawn="1"/>
        </p:nvSpPr>
        <p:spPr>
          <a:xfrm>
            <a:off x="87630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2000" dirty="0">
              <a:solidFill>
                <a:schemeClr val="tx1"/>
              </a:solidFill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6DB8D7F3-969C-475E-B572-7EC9EB537821}"/>
              </a:ext>
            </a:extLst>
          </p:cNvPr>
          <p:cNvSpPr/>
          <p:nvPr userDrawn="1"/>
        </p:nvSpPr>
        <p:spPr>
          <a:xfrm>
            <a:off x="0" y="262753"/>
            <a:ext cx="2765425" cy="416411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9" name="Right Triangle 18">
            <a:extLst>
              <a:ext uri="{FF2B5EF4-FFF2-40B4-BE49-F238E27FC236}">
                <a16:creationId xmlns:a16="http://schemas.microsoft.com/office/drawing/2014/main" id="{5DB0C155-8A7C-43CC-9880-AC3AE5A1C484}"/>
              </a:ext>
            </a:extLst>
          </p:cNvPr>
          <p:cNvSpPr/>
          <p:nvPr userDrawn="1"/>
        </p:nvSpPr>
        <p:spPr>
          <a:xfrm>
            <a:off x="2762250" y="261462"/>
            <a:ext cx="457269" cy="417701"/>
          </a:xfrm>
          <a:prstGeom prst="rtTriangle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5D4ECD3F-7969-485E-B278-53AC0106BB8A}"/>
              </a:ext>
            </a:extLst>
          </p:cNvPr>
          <p:cNvGrpSpPr/>
          <p:nvPr userDrawn="1"/>
        </p:nvGrpSpPr>
        <p:grpSpPr>
          <a:xfrm>
            <a:off x="4707584" y="807282"/>
            <a:ext cx="7484416" cy="444970"/>
            <a:chOff x="4707584" y="910048"/>
            <a:chExt cx="7484416" cy="444970"/>
          </a:xfrm>
          <a:solidFill>
            <a:schemeClr val="accent4">
              <a:lumMod val="40000"/>
              <a:lumOff val="60000"/>
            </a:schemeClr>
          </a:solidFill>
        </p:grpSpPr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025E91AE-8319-479A-ADB1-63FB2919E1FE}"/>
                </a:ext>
              </a:extLst>
            </p:cNvPr>
            <p:cNvSpPr/>
            <p:nvPr/>
          </p:nvSpPr>
          <p:spPr>
            <a:xfrm>
              <a:off x="5164853" y="910048"/>
              <a:ext cx="7027147" cy="44496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2" name="Right Triangle 21">
              <a:extLst>
                <a:ext uri="{FF2B5EF4-FFF2-40B4-BE49-F238E27FC236}">
                  <a16:creationId xmlns:a16="http://schemas.microsoft.com/office/drawing/2014/main" id="{F552B3A4-7B10-43CC-A171-543453CE49FF}"/>
                </a:ext>
              </a:extLst>
            </p:cNvPr>
            <p:cNvSpPr/>
            <p:nvPr/>
          </p:nvSpPr>
          <p:spPr>
            <a:xfrm rot="10800000">
              <a:off x="4707584" y="910048"/>
              <a:ext cx="457269" cy="444970"/>
            </a:xfrm>
            <a:prstGeom prst="rt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3839075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4515" y="152008"/>
            <a:ext cx="10962967" cy="566719"/>
          </a:xfrm>
        </p:spPr>
        <p:txBody>
          <a:bodyPr>
            <a:normAutofit/>
          </a:bodyPr>
          <a:lstStyle>
            <a:lvl1pPr algn="ctr">
              <a:defRPr sz="2800" b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4514" y="1211301"/>
            <a:ext cx="10962967" cy="4351338"/>
          </a:xfrm>
        </p:spPr>
        <p:txBody>
          <a:bodyPr/>
          <a:lstStyle>
            <a:lvl1pPr marL="341313" indent="-341313">
              <a:buClr>
                <a:schemeClr val="accent4">
                  <a:lumMod val="75000"/>
                </a:schemeClr>
              </a:buClr>
              <a:buFont typeface="Wingdings" panose="05000000000000000000" pitchFamily="2" charset="2"/>
              <a:buChar char="Ø"/>
              <a:defRPr sz="2400"/>
            </a:lvl1pPr>
            <a:lvl2pPr marL="742950" indent="-285750">
              <a:buClr>
                <a:srgbClr val="00B050"/>
              </a:buClr>
              <a:buSzPct val="88000"/>
              <a:buFont typeface="Wingdings" panose="05000000000000000000" pitchFamily="2" charset="2"/>
              <a:buChar char="v"/>
              <a:defRPr sz="2000">
                <a:solidFill>
                  <a:srgbClr val="0070C0"/>
                </a:solidFill>
              </a:defRPr>
            </a:lvl2pPr>
            <a:lvl3pPr>
              <a:defRPr sz="1800"/>
            </a:lvl3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1FBA00-CEC0-FF45-A57B-8470651015F1}" type="datetimeFigureOut">
              <a:rPr lang="en-US" smtClean="0"/>
              <a:t>5/24/2023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C91C77-9858-7D47-A426-16DA4062646D}" type="slidenum">
              <a:rPr lang="en-US" smtClean="0"/>
              <a:t>‹#›</a:t>
            </a:fld>
            <a:endParaRPr lang="en-US"/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A6FE884D-58A3-4184-AB17-66534DCC4DB6}"/>
              </a:ext>
            </a:extLst>
          </p:cNvPr>
          <p:cNvGrpSpPr/>
          <p:nvPr userDrawn="1"/>
        </p:nvGrpSpPr>
        <p:grpSpPr>
          <a:xfrm>
            <a:off x="0" y="6163799"/>
            <a:ext cx="12192000" cy="733878"/>
            <a:chOff x="0" y="6163799"/>
            <a:chExt cx="12192000" cy="733878"/>
          </a:xfrm>
        </p:grpSpPr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CB81B90C-32BC-4424-9FC3-8820F4F831FD}"/>
                </a:ext>
              </a:extLst>
            </p:cNvPr>
            <p:cNvSpPr/>
            <p:nvPr/>
          </p:nvSpPr>
          <p:spPr>
            <a:xfrm>
              <a:off x="0" y="6163799"/>
              <a:ext cx="12192000" cy="733878"/>
            </a:xfrm>
            <a:prstGeom prst="rect">
              <a:avLst/>
            </a:prstGeom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100000">
                  <a:srgbClr val="CFAECF"/>
                </a:gs>
              </a:gsLst>
              <a:lin ang="108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D1D30BB6-D616-40CE-B2FB-BBE33F3A2351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04694" y="6201502"/>
              <a:ext cx="2445810" cy="608531"/>
            </a:xfrm>
            <a:prstGeom prst="rect">
              <a:avLst/>
            </a:prstGeom>
          </p:spPr>
        </p:pic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B1D12693-52E7-4A60-B43B-D0DFA28FF4B8}"/>
                </a:ext>
              </a:extLst>
            </p:cNvPr>
            <p:cNvSpPr/>
            <p:nvPr/>
          </p:nvSpPr>
          <p:spPr>
            <a:xfrm>
              <a:off x="3921219" y="6374350"/>
              <a:ext cx="4693357" cy="369332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b="1" dirty="0">
                  <a:ln w="0"/>
                  <a:solidFill>
                    <a:schemeClr val="accent1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Where Materials Begin &amp; Society Benefits</a:t>
              </a:r>
            </a:p>
          </p:txBody>
        </p:sp>
        <p:pic>
          <p:nvPicPr>
            <p:cNvPr id="12" name="Picture 6" descr="G:\Apodaca Work Current\NSF logo\NEW NSF Logo Design\Final\BitmapLogo_NOLayers_F.png">
              <a:extLst>
                <a:ext uri="{FF2B5EF4-FFF2-40B4-BE49-F238E27FC236}">
                  <a16:creationId xmlns:a16="http://schemas.microsoft.com/office/drawing/2014/main" id="{F15D63B7-D6AC-4D16-A3FF-67A9EA8A3FB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350381" y="6201502"/>
              <a:ext cx="647112" cy="6507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3" name="Slide Number Placeholder 6">
            <a:extLst>
              <a:ext uri="{FF2B5EF4-FFF2-40B4-BE49-F238E27FC236}">
                <a16:creationId xmlns:a16="http://schemas.microsoft.com/office/drawing/2014/main" id="{F1879F59-781A-49BB-BF9A-CCA5B51EF70B}"/>
              </a:ext>
            </a:extLst>
          </p:cNvPr>
          <p:cNvSpPr txBox="1">
            <a:spLocks/>
          </p:cNvSpPr>
          <p:nvPr userDrawn="1"/>
        </p:nvSpPr>
        <p:spPr>
          <a:xfrm>
            <a:off x="87630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5B52E7C3-15CD-4B7F-B5C0-8618139B0E1C}" type="slidenum">
              <a:rPr lang="en-US" sz="2000" smtClean="0">
                <a:solidFill>
                  <a:schemeClr val="tx1"/>
                </a:solidFill>
              </a:rPr>
              <a:t>‹#›</a:t>
            </a:fld>
            <a:endParaRPr lang="en-US" sz="2000" dirty="0">
              <a:solidFill>
                <a:schemeClr val="tx1"/>
              </a:solidFill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DC6F2311-A370-47F6-8671-AADFADC6F053}"/>
              </a:ext>
            </a:extLst>
          </p:cNvPr>
          <p:cNvSpPr txBox="1"/>
          <p:nvPr userDrawn="1"/>
        </p:nvSpPr>
        <p:spPr>
          <a:xfrm>
            <a:off x="25052" y="-3562"/>
            <a:ext cx="12192000" cy="131031"/>
          </a:xfrm>
          <a:prstGeom prst="rect">
            <a:avLst/>
          </a:prstGeom>
          <a:gradFill>
            <a:gsLst>
              <a:gs pos="0">
                <a:schemeClr val="accent6"/>
              </a:gs>
              <a:gs pos="35000">
                <a:schemeClr val="accent1">
                  <a:lumMod val="0"/>
                  <a:lumOff val="100000"/>
                </a:schemeClr>
              </a:gs>
              <a:gs pos="100000">
                <a:schemeClr val="accent1">
                  <a:lumMod val="100000"/>
                </a:schemeClr>
              </a:gs>
            </a:gsLst>
            <a:path path="circle">
              <a:fillToRect l="50000" t="-80000" r="50000" b="180000"/>
            </a:path>
          </a:gradFill>
        </p:spPr>
        <p:txBody>
          <a:bodyPr wrap="square" rtlCol="0">
            <a:spAutoFit/>
          </a:bodyPr>
          <a:lstStyle/>
          <a:p>
            <a:endParaRPr lang="en-US" sz="400" dirty="0"/>
          </a:p>
        </p:txBody>
      </p:sp>
      <p:sp>
        <p:nvSpPr>
          <p:cNvPr id="7" name="hcSlideMaster.1_Title and ContentHeader">
            <a:extLst>
              <a:ext uri="{FF2B5EF4-FFF2-40B4-BE49-F238E27FC236}">
                <a16:creationId xmlns:a16="http://schemas.microsoft.com/office/drawing/2014/main" id="{0F10F7D9-9545-70EC-36A7-C1567C3AB29E}"/>
              </a:ext>
            </a:extLst>
          </p:cNvPr>
          <p:cNvSpPr txBox="1"/>
          <p:nvPr userDrawn="1"/>
        </p:nvSpPr>
        <p:spPr>
          <a:xfrm>
            <a:off x="0" y="0"/>
            <a:ext cx="12192000" cy="369332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43058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1FBA00-CEC0-FF45-A57B-8470651015F1}" type="datetimeFigureOut">
              <a:rPr lang="en-US" smtClean="0"/>
              <a:t>5/24/2023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C91C77-9858-7D47-A426-16DA4062646D}" type="slidenum">
              <a:rPr lang="en-US" smtClean="0"/>
              <a:t>‹#›</a:t>
            </a:fld>
            <a:endParaRPr lang="en-US"/>
          </a:p>
        </p:txBody>
      </p:sp>
      <p:sp>
        <p:nvSpPr>
          <p:cNvPr id="5" name="hcSlideMaster.BlankHeader">
            <a:extLst>
              <a:ext uri="{FF2B5EF4-FFF2-40B4-BE49-F238E27FC236}">
                <a16:creationId xmlns:a16="http://schemas.microsoft.com/office/drawing/2014/main" id="{F41EB265-4203-FF1B-9937-8E54D3A8607C}"/>
              </a:ext>
            </a:extLst>
          </p:cNvPr>
          <p:cNvSpPr txBox="1"/>
          <p:nvPr userDrawn="1"/>
        </p:nvSpPr>
        <p:spPr>
          <a:xfrm>
            <a:off x="0" y="0"/>
            <a:ext cx="12192000" cy="369332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31807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1FBA00-CEC0-FF45-A57B-8470651015F1}" type="datetimeFigureOut">
              <a:rPr lang="en-US" smtClean="0"/>
              <a:t>5/24/2023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C91C77-9858-7D47-A426-16DA406264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46327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85" r:id="rId3"/>
    <p:sldLayoutId id="2147483684" r:id="rId4"/>
    <p:sldLayoutId id="2147483679" r:id="rId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6F59F56C-CEF7-F252-EC1B-9B65C3815178}"/>
              </a:ext>
            </a:extLst>
          </p:cNvPr>
          <p:cNvSpPr txBox="1">
            <a:spLocks/>
          </p:cNvSpPr>
          <p:nvPr/>
        </p:nvSpPr>
        <p:spPr>
          <a:xfrm>
            <a:off x="3899336" y="151087"/>
            <a:ext cx="7706872" cy="56671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en-US" sz="20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Unlocking High Capacity and Fast Na+ Diffusion of HxCrS2 by Proton-Exchange Pretreatment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AC7D99B-1EFC-61F2-9703-F085A3591D9E}"/>
              </a:ext>
            </a:extLst>
          </p:cNvPr>
          <p:cNvSpPr txBox="1"/>
          <p:nvPr/>
        </p:nvSpPr>
        <p:spPr>
          <a:xfrm>
            <a:off x="147781" y="200554"/>
            <a:ext cx="26667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>
                <a:latin typeface="Arial" panose="020B0604020202020204" pitchFamily="34" charset="0"/>
                <a:cs typeface="Arial" panose="020B0604020202020204" pitchFamily="34" charset="0"/>
              </a:rPr>
              <a:t>Princeton University MRSEC </a:t>
            </a:r>
          </a:p>
          <a:p>
            <a:r>
              <a:rPr lang="en-US" sz="1400" b="1">
                <a:latin typeface="Arial" panose="020B0604020202020204" pitchFamily="34" charset="0"/>
                <a:cs typeface="Arial" panose="020B0604020202020204" pitchFamily="34" charset="0"/>
              </a:rPr>
              <a:t>DMR-2011750</a:t>
            </a:r>
            <a:endParaRPr lang="en-US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3FA201F-7E38-222E-3666-0F5295187A8C}"/>
              </a:ext>
            </a:extLst>
          </p:cNvPr>
          <p:cNvSpPr txBox="1"/>
          <p:nvPr/>
        </p:nvSpPr>
        <p:spPr>
          <a:xfrm>
            <a:off x="5198377" y="878497"/>
            <a:ext cx="6993623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00" b="1" dirty="0">
                <a:latin typeface="Arial" panose="020B0604020202020204" pitchFamily="34" charset="0"/>
                <a:cs typeface="Arial" panose="020B0604020202020204" pitchFamily="34" charset="0"/>
              </a:rPr>
              <a:t>Major contributors: J. W. Stiles</a:t>
            </a:r>
            <a:r>
              <a:rPr lang="en-US" sz="1300" b="1" baseline="30000" dirty="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en-US" sz="1300" b="1" dirty="0">
                <a:latin typeface="Arial" panose="020B0604020202020204" pitchFamily="34" charset="0"/>
                <a:cs typeface="Arial" panose="020B0604020202020204" pitchFamily="34" charset="0"/>
              </a:rPr>
              <a:t>, C.B. Arnold</a:t>
            </a:r>
            <a:r>
              <a:rPr lang="en-US" sz="1300" b="1" baseline="30000" dirty="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en-US" sz="1300" b="1" dirty="0">
                <a:latin typeface="Arial" panose="020B0604020202020204" pitchFamily="34" charset="0"/>
                <a:cs typeface="Arial" panose="020B0604020202020204" pitchFamily="34" charset="0"/>
              </a:rPr>
              <a:t>, L. M. Schoop</a:t>
            </a:r>
            <a:r>
              <a:rPr lang="en-US" sz="1300" b="1" baseline="30000" dirty="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en-US" sz="1300" b="1" dirty="0">
                <a:latin typeface="Arial" panose="020B0604020202020204" pitchFamily="34" charset="0"/>
                <a:cs typeface="Arial" panose="020B0604020202020204" pitchFamily="34" charset="0"/>
              </a:rPr>
              <a:t>  (</a:t>
            </a:r>
            <a:r>
              <a:rPr lang="en-US" sz="1300" b="1" baseline="30000" dirty="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en-US" sz="1300" b="1" dirty="0">
                <a:latin typeface="Arial" panose="020B0604020202020204" pitchFamily="34" charset="0"/>
                <a:cs typeface="Arial" panose="020B0604020202020204" pitchFamily="34" charset="0"/>
              </a:rPr>
              <a:t>Princeton University)</a:t>
            </a: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3807BB26-4F6B-EEA1-E89E-33CFB931E87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5400000">
            <a:off x="10076981" y="5449001"/>
            <a:ext cx="811215" cy="2088783"/>
          </a:xfrm>
          <a:prstGeom prst="rect">
            <a:avLst/>
          </a:prstGeom>
        </p:spPr>
      </p:pic>
      <p:sp>
        <p:nvSpPr>
          <p:cNvPr id="24" name="flSlide132Footer" descr="  ">
            <a:extLst>
              <a:ext uri="{FF2B5EF4-FFF2-40B4-BE49-F238E27FC236}">
                <a16:creationId xmlns:a16="http://schemas.microsoft.com/office/drawing/2014/main" id="{B923A301-1B35-76BE-D5D0-B71DB711A487}"/>
              </a:ext>
            </a:extLst>
          </p:cNvPr>
          <p:cNvSpPr txBox="1"/>
          <p:nvPr/>
        </p:nvSpPr>
        <p:spPr>
          <a:xfrm>
            <a:off x="0" y="6537960"/>
            <a:ext cx="242374" cy="223138"/>
          </a:xfrm>
          <a:prstGeom prst="rect">
            <a:avLst/>
          </a:prstGeom>
          <a:noFill/>
        </p:spPr>
        <p:txBody>
          <a:bodyPr vert="horz" wrap="none" rtlCol="0">
            <a:spAutoFit/>
          </a:bodyPr>
          <a:lstStyle/>
          <a:p>
            <a:r>
              <a:rPr lang="en-US" sz="850">
                <a:solidFill>
                  <a:srgbClr val="000000"/>
                </a:solidFill>
                <a:latin typeface="Microsoft Sans Serif" panose="020B0604020202020204" pitchFamily="34" charset="0"/>
              </a:rPr>
              <a:t>  </a:t>
            </a:r>
          </a:p>
        </p:txBody>
      </p:sp>
      <p:sp>
        <p:nvSpPr>
          <p:cNvPr id="25" name="hcSlide132Header">
            <a:extLst>
              <a:ext uri="{FF2B5EF4-FFF2-40B4-BE49-F238E27FC236}">
                <a16:creationId xmlns:a16="http://schemas.microsoft.com/office/drawing/2014/main" id="{D1B9DD72-0991-8E27-8B97-CE240360EC1C}"/>
              </a:ext>
            </a:extLst>
          </p:cNvPr>
          <p:cNvSpPr txBox="1"/>
          <p:nvPr/>
        </p:nvSpPr>
        <p:spPr>
          <a:xfrm>
            <a:off x="5994400" y="0"/>
            <a:ext cx="184731" cy="369332"/>
          </a:xfrm>
          <a:prstGeom prst="rect">
            <a:avLst/>
          </a:prstGeom>
          <a:noFill/>
        </p:spPr>
        <p:txBody>
          <a:bodyPr vert="horz" wrap="none" rtlCol="0">
            <a:spAutoFit/>
          </a:bodyPr>
          <a:lstStyle/>
          <a:p>
            <a:endParaRPr lang="en-US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3AAC8DD4-7438-48FF-8FD2-C6B66E2625C2}"/>
              </a:ext>
            </a:extLst>
          </p:cNvPr>
          <p:cNvSpPr txBox="1"/>
          <p:nvPr/>
        </p:nvSpPr>
        <p:spPr>
          <a:xfrm>
            <a:off x="967154" y="4291254"/>
            <a:ext cx="9935307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400" b="1" dirty="0">
                <a:latin typeface="Arial" panose="020B0604020202020204" pitchFamily="34" charset="0"/>
                <a:cs typeface="Arial" panose="020B0604020202020204" pitchFamily="34" charset="0"/>
              </a:rPr>
              <a:t>Interest in sodium ion batteries is on the rise due to the relative abundance of sodium compared with lithium</a:t>
            </a:r>
          </a:p>
          <a:p>
            <a:pPr marL="285750" indent="-285750" algn="just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400" b="1" dirty="0">
                <a:latin typeface="Arial" panose="020B0604020202020204" pitchFamily="34" charset="0"/>
                <a:cs typeface="Arial" panose="020B0604020202020204" pitchFamily="34" charset="0"/>
              </a:rPr>
              <a:t>Proton-exchange of NaCrS</a:t>
            </a:r>
            <a:r>
              <a:rPr lang="en-US" sz="1400" b="1" baseline="-250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sz="1400" b="1" dirty="0">
                <a:latin typeface="Arial" panose="020B0604020202020204" pitchFamily="34" charset="0"/>
                <a:cs typeface="Arial" panose="020B0604020202020204" pitchFamily="34" charset="0"/>
              </a:rPr>
              <a:t> results in a new biphasic structure: H</a:t>
            </a:r>
            <a:r>
              <a:rPr lang="en-US" sz="1400" b="1" i="1" baseline="-25000" dirty="0">
                <a:latin typeface="Arial" panose="020B0604020202020204" pitchFamily="34" charset="0"/>
                <a:cs typeface="Arial" panose="020B0604020202020204" pitchFamily="34" charset="0"/>
              </a:rPr>
              <a:t>x</a:t>
            </a:r>
            <a:r>
              <a:rPr lang="en-US" sz="1400" b="1" dirty="0">
                <a:latin typeface="Arial" panose="020B0604020202020204" pitchFamily="34" charset="0"/>
                <a:cs typeface="Arial" panose="020B0604020202020204" pitchFamily="34" charset="0"/>
              </a:rPr>
              <a:t>CrS</a:t>
            </a:r>
            <a:r>
              <a:rPr lang="en-US" sz="1400" b="1" baseline="-250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  <a:p>
            <a:pPr marL="285750" indent="-285750" algn="just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400" b="1" dirty="0">
                <a:latin typeface="Arial" panose="020B0604020202020204" pitchFamily="34" charset="0"/>
                <a:cs typeface="Arial" panose="020B0604020202020204" pitchFamily="34" charset="0"/>
              </a:rPr>
              <a:t>H</a:t>
            </a:r>
            <a:r>
              <a:rPr lang="en-US" sz="1400" b="1" i="1" baseline="-25000" dirty="0">
                <a:latin typeface="Arial" panose="020B0604020202020204" pitchFamily="34" charset="0"/>
                <a:cs typeface="Arial" panose="020B0604020202020204" pitchFamily="34" charset="0"/>
              </a:rPr>
              <a:t>x</a:t>
            </a:r>
            <a:r>
              <a:rPr lang="en-US" sz="1400" b="1" dirty="0">
                <a:latin typeface="Arial" panose="020B0604020202020204" pitchFamily="34" charset="0"/>
                <a:cs typeface="Arial" panose="020B0604020202020204" pitchFamily="34" charset="0"/>
              </a:rPr>
              <a:t>CrS</a:t>
            </a:r>
            <a:r>
              <a:rPr lang="en-US" sz="1400" b="1" baseline="-250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sz="1400" b="1" dirty="0">
                <a:latin typeface="Arial" panose="020B0604020202020204" pitchFamily="34" charset="0"/>
                <a:cs typeface="Arial" panose="020B0604020202020204" pitchFamily="34" charset="0"/>
              </a:rPr>
              <a:t> demonstrates faster Na+ diffusion and higher capacities than NaCrS</a:t>
            </a:r>
            <a:r>
              <a:rPr lang="en-US" sz="1400" b="1" baseline="-250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</p:txBody>
      </p:sp>
      <p:grpSp>
        <p:nvGrpSpPr>
          <p:cNvPr id="15" name="Group 14" descr="Image shows the structure of NaCrS2 with an arrow pointing to the structure of HxCrS2. Above the arrow reads &quot;1M HCl in 25% DI in ethanol&quot; to indicate the reaction conditions and below the arrow is a shaker plate to indicate shaking is necessary for the reaction.">
            <a:extLst>
              <a:ext uri="{FF2B5EF4-FFF2-40B4-BE49-F238E27FC236}">
                <a16:creationId xmlns:a16="http://schemas.microsoft.com/office/drawing/2014/main" id="{BBADF84F-3283-4ECA-9240-ABB48DFA0939}"/>
              </a:ext>
            </a:extLst>
          </p:cNvPr>
          <p:cNvGrpSpPr/>
          <p:nvPr/>
        </p:nvGrpSpPr>
        <p:grpSpPr>
          <a:xfrm>
            <a:off x="523874" y="1474578"/>
            <a:ext cx="4381157" cy="2431786"/>
            <a:chOff x="905230" y="1596806"/>
            <a:chExt cx="4069525" cy="2258813"/>
          </a:xfrm>
        </p:grpSpPr>
        <p:pic>
          <p:nvPicPr>
            <p:cNvPr id="16" name="Picture 15" descr="Image shows the structure of NaCrS2 with an arrow pointing to the structure of HxCrS2. Above the arrow reads &quot;1M HCl in 25% DI in ethanol&quot; to indicate the reaction conditions and below the arrow is a shaker plate to indicate shaking is necessary for the reaction.">
              <a:extLst>
                <a:ext uri="{FF2B5EF4-FFF2-40B4-BE49-F238E27FC236}">
                  <a16:creationId xmlns:a16="http://schemas.microsoft.com/office/drawing/2014/main" id="{7CA945D0-82EE-4637-8F45-38C5E494A02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t="3507" r="6400" b="39381"/>
            <a:stretch/>
          </p:blipFill>
          <p:spPr>
            <a:xfrm>
              <a:off x="905230" y="1596806"/>
              <a:ext cx="4069525" cy="2258813"/>
            </a:xfrm>
            <a:prstGeom prst="rect">
              <a:avLst/>
            </a:prstGeom>
          </p:spPr>
        </p:pic>
        <p:pic>
          <p:nvPicPr>
            <p:cNvPr id="17" name="Picture 16" descr="A picture containing LEGO, toy&#10;&#10;Description automatically generated">
              <a:extLst>
                <a:ext uri="{FF2B5EF4-FFF2-40B4-BE49-F238E27FC236}">
                  <a16:creationId xmlns:a16="http://schemas.microsoft.com/office/drawing/2014/main" id="{C5FAF92B-001F-4ACD-BB77-4D85CB8548FB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2520756" y="2900097"/>
              <a:ext cx="1116753" cy="835764"/>
            </a:xfrm>
            <a:prstGeom prst="rect">
              <a:avLst/>
            </a:prstGeom>
          </p:spPr>
        </p:pic>
      </p:grpSp>
      <p:pic>
        <p:nvPicPr>
          <p:cNvPr id="18" name="Picture 17" descr="Graph of specific capacity as a function of cycle number for HxCrS2 vs. Na/Na+ demonstrates that the capacity is very high and reversible. The capacity shown is 728 mAh/g and is shown for 30 cycles">
            <a:extLst>
              <a:ext uri="{FF2B5EF4-FFF2-40B4-BE49-F238E27FC236}">
                <a16:creationId xmlns:a16="http://schemas.microsoft.com/office/drawing/2014/main" id="{0AB60C6E-6986-46FB-99B9-A98704C039D2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48399" t="35235" r="4796" b="33653"/>
          <a:stretch/>
        </p:blipFill>
        <p:spPr>
          <a:xfrm>
            <a:off x="5198377" y="1749211"/>
            <a:ext cx="2954847" cy="2157153"/>
          </a:xfrm>
          <a:prstGeom prst="rect">
            <a:avLst/>
          </a:prstGeom>
        </p:spPr>
      </p:pic>
      <p:pic>
        <p:nvPicPr>
          <p:cNvPr id="20" name="Picture 19" descr="A crucible with powder in it next to a battery with NaCrS2 structures in it. This battery is highlighted red to indicate that the unprocessed material performs poorly. Underneath these is a bottle with powder iun liquid next to a battery with the HxCrS2 structure and a lightning bolt. This battery is highlighted green to indicate that after chemical processing, the material exhibits high performance.">
            <a:extLst>
              <a:ext uri="{FF2B5EF4-FFF2-40B4-BE49-F238E27FC236}">
                <a16:creationId xmlns:a16="http://schemas.microsoft.com/office/drawing/2014/main" id="{075C8671-412B-4211-A38A-DB2E15E627B4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652308" y="1718993"/>
            <a:ext cx="2954847" cy="2217587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90947C84-11F0-4304-AF61-23BF1C23298E}"/>
              </a:ext>
            </a:extLst>
          </p:cNvPr>
          <p:cNvSpPr/>
          <p:nvPr/>
        </p:nvSpPr>
        <p:spPr>
          <a:xfrm>
            <a:off x="188121" y="5508265"/>
            <a:ext cx="734223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/>
              <a:t>J. W. Stiles</a:t>
            </a:r>
            <a:r>
              <a:rPr lang="en-US" sz="1200" baseline="30000" dirty="0"/>
              <a:t>1</a:t>
            </a:r>
            <a:r>
              <a:rPr lang="en-US" sz="1200" dirty="0"/>
              <a:t>, A. L. Soltys</a:t>
            </a:r>
            <a:r>
              <a:rPr lang="en-US" sz="1200" baseline="30000" dirty="0"/>
              <a:t>1</a:t>
            </a:r>
            <a:r>
              <a:rPr lang="en-US" sz="1200" dirty="0"/>
              <a:t>, X. Song</a:t>
            </a:r>
            <a:r>
              <a:rPr lang="en-US" sz="1200" baseline="30000" dirty="0"/>
              <a:t>1</a:t>
            </a:r>
            <a:r>
              <a:rPr lang="en-US" sz="1200" dirty="0"/>
              <a:t>, S.H. Lapidus</a:t>
            </a:r>
            <a:r>
              <a:rPr lang="en-US" sz="1200" baseline="30000" dirty="0"/>
              <a:t>2</a:t>
            </a:r>
            <a:r>
              <a:rPr lang="en-US" sz="1200" dirty="0"/>
              <a:t>, C.B. Arnold</a:t>
            </a:r>
            <a:r>
              <a:rPr lang="en-US" sz="1200" baseline="30000" dirty="0"/>
              <a:t>1</a:t>
            </a:r>
            <a:r>
              <a:rPr lang="en-US" sz="1200" dirty="0"/>
              <a:t>, L. M. Schoop</a:t>
            </a:r>
            <a:r>
              <a:rPr lang="en-US" sz="1200" baseline="30000" dirty="0"/>
              <a:t>1</a:t>
            </a:r>
            <a:r>
              <a:rPr lang="en-US" sz="1200" dirty="0"/>
              <a:t>, </a:t>
            </a:r>
            <a:r>
              <a:rPr lang="en-US" sz="1200" i="1" dirty="0"/>
              <a:t>Adv. Materials </a:t>
            </a:r>
            <a:r>
              <a:rPr lang="en-US" sz="1200" dirty="0"/>
              <a:t>(2023), 2209811</a:t>
            </a:r>
            <a:endParaRPr lang="en-US" sz="1200" i="1" dirty="0"/>
          </a:p>
          <a:p>
            <a:r>
              <a:rPr lang="en-US" sz="1200" dirty="0"/>
              <a:t>Open access: doi.org/10.26434/chemrxiv-2022-9vlcf</a:t>
            </a:r>
          </a:p>
          <a:p>
            <a:r>
              <a:rPr lang="en-US" sz="1200" baseline="30000" dirty="0"/>
              <a:t>1</a:t>
            </a:r>
            <a:r>
              <a:rPr lang="en-US" sz="1200" dirty="0"/>
              <a:t>Princeton University, USA, </a:t>
            </a:r>
            <a:r>
              <a:rPr lang="en-US" sz="1200" baseline="30000" dirty="0"/>
              <a:t>2</a:t>
            </a:r>
            <a:r>
              <a:rPr lang="en-US" sz="1200" dirty="0"/>
              <a:t>Argonne National Lab, USA</a:t>
            </a:r>
            <a:endParaRPr lang="en-US" sz="1200" baseline="30000" dirty="0"/>
          </a:p>
        </p:txBody>
      </p:sp>
    </p:spTree>
    <p:extLst>
      <p:ext uri="{BB962C8B-B14F-4D97-AF65-F5344CB8AC3E}">
        <p14:creationId xmlns:p14="http://schemas.microsoft.com/office/powerpoint/2010/main" val="386602603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3056</TotalTime>
  <Words>329</Words>
  <Application>Microsoft Office PowerPoint</Application>
  <PresentationFormat>Widescreen</PresentationFormat>
  <Paragraphs>16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9" baseType="lpstr">
      <vt:lpstr>Arial</vt:lpstr>
      <vt:lpstr>Calibri</vt:lpstr>
      <vt:lpstr>Calibri Light</vt:lpstr>
      <vt:lpstr>Microsoft Sans Serif</vt:lpstr>
      <vt:lpstr>Sitka Subheading</vt:lpstr>
      <vt:lpstr>Times New Roman</vt:lpstr>
      <vt:lpstr>Wingdings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TD</dc:creator>
  <cp:lastModifiedBy>Jennifer L. Bornkamp</cp:lastModifiedBy>
  <cp:revision>278</cp:revision>
  <cp:lastPrinted>2018-03-20T12:31:18Z</cp:lastPrinted>
  <dcterms:created xsi:type="dcterms:W3CDTF">2017-10-05T17:34:54Z</dcterms:created>
  <dcterms:modified xsi:type="dcterms:W3CDTF">2023-05-24T16:03:23Z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TitusGUID">
    <vt:lpwstr>9b3d174c-23b2-471b-a915-ef0585a807c5</vt:lpwstr>
  </property>
  <property fmtid="{D5CDD505-2E9C-101B-9397-08002B2CF9AE}" pid="3" name="ContainsCUI">
    <vt:lpwstr>No</vt:lpwstr>
  </property>
</Properties>
</file>