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5"/>
  </p:sldMasterIdLst>
  <p:notesMasterIdLst>
    <p:notesMasterId r:id="rId7"/>
  </p:notesMasterIdLst>
  <p:handoutMasterIdLst>
    <p:handoutMasterId r:id="rId8"/>
  </p:handoutMasterIdLst>
  <p:sldIdLst>
    <p:sldId id="387" r:id="rId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61" autoAdjust="0"/>
    <p:restoredTop sz="73000" autoAdjust="0"/>
  </p:normalViewPr>
  <p:slideViewPr>
    <p:cSldViewPr snapToGrid="0" snapToObjects="1">
      <p:cViewPr varScale="1">
        <p:scale>
          <a:sx n="55" d="100"/>
          <a:sy n="55" d="100"/>
        </p:scale>
        <p:origin x="758" y="34"/>
      </p:cViewPr>
      <p:guideLst/>
    </p:cSldViewPr>
  </p:slideViewPr>
  <p:notesTextViewPr>
    <p:cViewPr>
      <p:scale>
        <a:sx n="3" d="2"/>
        <a:sy n="3" d="2"/>
      </p:scale>
      <p:origin x="0" y="-614"/>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12/15/2024</a:t>
            </a:fld>
            <a:endParaRPr lang="en-US" dirty="0"/>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dirty="0"/>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12/15/2024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dirty="0"/>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What Has Been Achieved: </a:t>
            </a:r>
            <a:r>
              <a:rPr lang="en-US" sz="1200" b="0" dirty="0">
                <a:solidFill>
                  <a:schemeClr val="tx1"/>
                </a:solidFill>
                <a:latin typeface="+mn-lt"/>
              </a:rPr>
              <a:t>A</a:t>
            </a:r>
            <a:r>
              <a:rPr lang="en-US" sz="1200" dirty="0">
                <a:solidFill>
                  <a:schemeClr val="tx1"/>
                </a:solidFill>
                <a:latin typeface="+mn-lt"/>
              </a:rPr>
              <a:t> new </a:t>
            </a:r>
            <a:r>
              <a:rPr lang="en-US" sz="1800" dirty="0">
                <a:effectLst/>
                <a:latin typeface="Times New Roman" panose="02020603050405020304" pitchFamily="18" charset="0"/>
                <a:ea typeface="SimSun" panose="02010600030101010101" pitchFamily="2" charset="-122"/>
              </a:rPr>
              <a:t>layered chiral chalcophosphate, </a:t>
            </a:r>
            <a:r>
              <a:rPr lang="en-US" sz="1200" dirty="0">
                <a:effectLst/>
                <a:latin typeface="Arial" panose="020B0604020202020204" pitchFamily="34" charset="0"/>
                <a:ea typeface="Calibri" panose="020F0502020204030204" pitchFamily="34" charset="0"/>
                <a:cs typeface="Arial" panose="020B0604020202020204" pitchFamily="34" charset="0"/>
              </a:rPr>
              <a:t>SnP</a:t>
            </a:r>
            <a:r>
              <a:rPr lang="en-US" sz="1200" baseline="-25000" dirty="0">
                <a:effectLst/>
                <a:latin typeface="Arial" panose="020B0604020202020204" pitchFamily="34" charset="0"/>
                <a:ea typeface="Calibri" panose="020F0502020204030204" pitchFamily="34" charset="0"/>
                <a:cs typeface="Arial" panose="020B0604020202020204" pitchFamily="34" charset="0"/>
              </a:rPr>
              <a:t>2</a:t>
            </a:r>
            <a:r>
              <a:rPr lang="en-US" sz="1200" dirty="0">
                <a:effectLst/>
                <a:latin typeface="Arial" panose="020B0604020202020204" pitchFamily="34" charset="0"/>
                <a:ea typeface="Calibri" panose="020F0502020204030204" pitchFamily="34" charset="0"/>
                <a:cs typeface="Arial" panose="020B0604020202020204" pitchFamily="34" charset="0"/>
              </a:rPr>
              <a:t>Se</a:t>
            </a:r>
            <a:r>
              <a:rPr lang="en-US" sz="1200" baseline="-25000" dirty="0">
                <a:effectLst/>
                <a:latin typeface="Arial" panose="020B0604020202020204" pitchFamily="34" charset="0"/>
                <a:ea typeface="Calibri" panose="020F0502020204030204" pitchFamily="34" charset="0"/>
                <a:cs typeface="Arial" panose="020B0604020202020204" pitchFamily="34" charset="0"/>
              </a:rPr>
              <a:t>6</a:t>
            </a:r>
            <a:r>
              <a:rPr lang="en-US" sz="1200" dirty="0">
                <a:effectLst/>
                <a:latin typeface="Arial" panose="020B0604020202020204" pitchFamily="34" charset="0"/>
                <a:ea typeface="Calibri" panose="020F0502020204030204" pitchFamily="34" charset="0"/>
                <a:cs typeface="Arial" panose="020B0604020202020204" pitchFamily="34" charset="0"/>
              </a:rPr>
              <a:t>, has been synthesized. SnP</a:t>
            </a:r>
            <a:r>
              <a:rPr lang="en-US" sz="1200" baseline="-25000" dirty="0">
                <a:effectLst/>
                <a:latin typeface="Arial" panose="020B0604020202020204" pitchFamily="34" charset="0"/>
                <a:ea typeface="Calibri" panose="020F0502020204030204" pitchFamily="34" charset="0"/>
                <a:cs typeface="Arial" panose="020B0604020202020204" pitchFamily="34" charset="0"/>
              </a:rPr>
              <a:t>2</a:t>
            </a:r>
            <a:r>
              <a:rPr lang="en-US" sz="1200" dirty="0">
                <a:effectLst/>
                <a:latin typeface="Arial" panose="020B0604020202020204" pitchFamily="34" charset="0"/>
                <a:ea typeface="Calibri" panose="020F0502020204030204" pitchFamily="34" charset="0"/>
                <a:cs typeface="Arial" panose="020B0604020202020204" pitchFamily="34" charset="0"/>
              </a:rPr>
              <a:t>Se</a:t>
            </a:r>
            <a:r>
              <a:rPr lang="en-US" sz="1200" baseline="-25000" dirty="0">
                <a:effectLst/>
                <a:latin typeface="Arial" panose="020B0604020202020204" pitchFamily="34" charset="0"/>
                <a:ea typeface="Calibri" panose="020F0502020204030204" pitchFamily="34" charset="0"/>
                <a:cs typeface="Arial" panose="020B0604020202020204" pitchFamily="34" charset="0"/>
              </a:rPr>
              <a:t>6</a:t>
            </a:r>
            <a:r>
              <a:rPr lang="en-US" sz="1200" dirty="0">
                <a:effectLst/>
                <a:latin typeface="Arial" panose="020B0604020202020204" pitchFamily="34" charset="0"/>
                <a:ea typeface="Calibri" panose="020F0502020204030204" pitchFamily="34" charset="0"/>
                <a:cs typeface="Arial" panose="020B0604020202020204" pitchFamily="34" charset="0"/>
              </a:rPr>
              <a:t> is a van der Waals chiral (</a:t>
            </a:r>
            <a:r>
              <a:rPr lang="en-US" sz="1200" i="1" dirty="0">
                <a:effectLst/>
                <a:latin typeface="Arial" panose="020B0604020202020204" pitchFamily="34" charset="0"/>
                <a:ea typeface="Calibri" panose="020F0502020204030204" pitchFamily="34" charset="0"/>
                <a:cs typeface="Arial" panose="020B0604020202020204" pitchFamily="34" charset="0"/>
              </a:rPr>
              <a:t>R</a:t>
            </a:r>
            <a:r>
              <a:rPr lang="en-US" sz="1200" dirty="0">
                <a:effectLst/>
                <a:latin typeface="Arial" panose="020B0604020202020204" pitchFamily="34" charset="0"/>
                <a:ea typeface="Calibri" panose="020F0502020204030204" pitchFamily="34" charset="0"/>
                <a:cs typeface="Arial" panose="020B0604020202020204" pitchFamily="34" charset="0"/>
              </a:rPr>
              <a:t>3 space group) semiconductor, which shows a bulk photovoltaic effect and photocurrent generation without an applied voltage due to the crystal symmetry. </a:t>
            </a:r>
            <a:r>
              <a:rPr lang="en-US" sz="1200" dirty="0">
                <a:effectLst/>
                <a:latin typeface="Times New Roman" panose="02020603050405020304" pitchFamily="18" charset="0"/>
                <a:ea typeface="SimSun" panose="02010600030101010101" pitchFamily="2" charset="-122"/>
              </a:rPr>
              <a:t>The short-circuit current density arising from the bulk photovoltaic effect </a:t>
            </a:r>
            <a:r>
              <a:rPr lang="en-US" sz="1000" dirty="0">
                <a:effectLst/>
                <a:latin typeface="Times New Roman" panose="02020603050405020304" pitchFamily="18" charset="0"/>
                <a:ea typeface="SimSun" panose="02010600030101010101" pitchFamily="2" charset="-122"/>
              </a:rPr>
              <a:t>exceeds that of ferroelectric insulators by 1-3 orders of magnitude. </a:t>
            </a:r>
            <a:r>
              <a:rPr lang="en-US" sz="1800" dirty="0">
                <a:effectLst/>
                <a:latin typeface="Times New Roman" panose="02020603050405020304" pitchFamily="18" charset="0"/>
                <a:ea typeface="SimSun" panose="02010600030101010101" pitchFamily="2" charset="-122"/>
              </a:rPr>
              <a:t>In addition, phototransistors show a fast response time of less than 5 μs with responsivity exceeding 10</a:t>
            </a:r>
            <a:r>
              <a:rPr lang="en-US" sz="1800" baseline="30000" dirty="0">
                <a:effectLst/>
                <a:latin typeface="Times New Roman" panose="02020603050405020304" pitchFamily="18" charset="0"/>
                <a:ea typeface="SimSun" panose="02010600030101010101" pitchFamily="2" charset="-122"/>
              </a:rPr>
              <a:t>5</a:t>
            </a:r>
            <a:r>
              <a:rPr lang="en-US" sz="1800" dirty="0">
                <a:effectLst/>
                <a:latin typeface="Times New Roman" panose="02020603050405020304" pitchFamily="18" charset="0"/>
                <a:ea typeface="SimSun" panose="02010600030101010101" pitchFamily="2" charset="-122"/>
              </a:rPr>
              <a:t> A/W and detectivity exceeding 10</a:t>
            </a:r>
            <a:r>
              <a:rPr lang="en-US" sz="1800" baseline="30000" dirty="0">
                <a:effectLst/>
                <a:latin typeface="Times New Roman" panose="02020603050405020304" pitchFamily="18" charset="0"/>
                <a:ea typeface="SimSun" panose="02010600030101010101" pitchFamily="2" charset="-122"/>
              </a:rPr>
              <a:t>14</a:t>
            </a:r>
            <a:r>
              <a:rPr lang="en-US" sz="1800" dirty="0">
                <a:effectLst/>
                <a:latin typeface="Times New Roman" panose="02020603050405020304" pitchFamily="18" charset="0"/>
                <a:ea typeface="SimSun" panose="02010600030101010101" pitchFamily="2" charset="-122"/>
              </a:rPr>
              <a:t> Jones, making it the highest gain van </a:t>
            </a:r>
            <a:r>
              <a:rPr lang="en-US" sz="1800">
                <a:effectLst/>
                <a:latin typeface="Times New Roman" panose="02020603050405020304" pitchFamily="18" charset="0"/>
                <a:ea typeface="SimSun" panose="02010600030101010101" pitchFamily="2" charset="-122"/>
              </a:rPr>
              <a:t>der Waals </a:t>
            </a:r>
            <a:r>
              <a:rPr lang="en-US" sz="1800" dirty="0">
                <a:effectLst/>
                <a:latin typeface="Times New Roman" panose="02020603050405020304" pitchFamily="18" charset="0"/>
                <a:ea typeface="SimSun" panose="02010600030101010101" pitchFamily="2" charset="-122"/>
              </a:rPr>
              <a:t>photodetector operating at this speed. </a:t>
            </a:r>
            <a:endPar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defTabSz="914400">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1800" b="0" dirty="0">
                <a:solidFill>
                  <a:schemeClr val="tx1"/>
                </a:solidFill>
                <a:latin typeface="+mn-lt"/>
              </a:rPr>
              <a:t>The synthesis of new layered compounds is a promising pathway to create materials with novel properties due to the varied strength of bonding interactions along different directions and potential for tuning properties with variations in layer stacking. </a:t>
            </a:r>
            <a:r>
              <a:rPr lang="en-US" sz="1800" dirty="0">
                <a:effectLst/>
                <a:latin typeface="Times New Roman" panose="02020603050405020304" pitchFamily="18" charset="0"/>
                <a:ea typeface="SimSun" panose="02010600030101010101" pitchFamily="2" charset="-122"/>
              </a:rPr>
              <a:t>Recently, researchers have observed unique electrical and optical properties in various layered thiophosphate and selenophosphate crystals, and their highly tunable chemistry makes them promising for realizing superlative properties. In particular, </a:t>
            </a:r>
            <a:r>
              <a:rPr lang="en-US" sz="1800" dirty="0">
                <a:effectLst/>
                <a:latin typeface="Arial" panose="020B0604020202020204" pitchFamily="34" charset="0"/>
                <a:ea typeface="Calibri" panose="020F0502020204030204" pitchFamily="34" charset="0"/>
                <a:cs typeface="Arial" panose="020B0604020202020204" pitchFamily="34" charset="0"/>
              </a:rPr>
              <a:t>SnP</a:t>
            </a:r>
            <a:r>
              <a:rPr lang="en-US" sz="1800" baseline="-25000" dirty="0">
                <a:effectLst/>
                <a:latin typeface="Arial" panose="020B0604020202020204" pitchFamily="34" charset="0"/>
                <a:ea typeface="Calibri" panose="020F0502020204030204" pitchFamily="34" charset="0"/>
                <a:cs typeface="Arial" panose="020B0604020202020204" pitchFamily="34" charset="0"/>
              </a:rPr>
              <a:t>2</a:t>
            </a:r>
            <a:r>
              <a:rPr lang="en-US" sz="1800" dirty="0">
                <a:effectLst/>
                <a:latin typeface="Arial" panose="020B0604020202020204" pitchFamily="34" charset="0"/>
                <a:ea typeface="Calibri" panose="020F0502020204030204" pitchFamily="34" charset="0"/>
                <a:cs typeface="Arial" panose="020B0604020202020204" pitchFamily="34" charset="0"/>
              </a:rPr>
              <a:t>Se</a:t>
            </a:r>
            <a:r>
              <a:rPr lang="en-US" sz="1800" baseline="-25000" dirty="0">
                <a:effectLst/>
                <a:latin typeface="Arial" panose="020B0604020202020204" pitchFamily="34" charset="0"/>
                <a:ea typeface="Calibri" panose="020F0502020204030204" pitchFamily="34" charset="0"/>
                <a:cs typeface="Arial" panose="020B0604020202020204" pitchFamily="34" charset="0"/>
              </a:rPr>
              <a:t>6</a:t>
            </a:r>
            <a:r>
              <a:rPr lang="en-US" sz="1800" dirty="0">
                <a:effectLst/>
                <a:latin typeface="Arial" panose="020B0604020202020204" pitchFamily="34" charset="0"/>
                <a:ea typeface="Calibri" panose="020F0502020204030204" pitchFamily="34" charset="0"/>
                <a:cs typeface="Arial" panose="020B0604020202020204" pitchFamily="34" charset="0"/>
              </a:rPr>
              <a:t> exhibits a compelling combination of fundamental characteristics, including a high electron mobility, moderate band gap, and chiral symmetry, which produce a strong polarization-dependent photoresponse. The photoresponse arises from symmetry and does not require an applied bias, suggesting the possibility of ‘self-powered’ devices. </a:t>
            </a:r>
            <a:endParaRPr lang="en-US" sz="120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dirty="0">
                <a:solidFill>
                  <a:schemeClr val="tx1"/>
                </a:solidFill>
                <a:latin typeface="+mn-lt"/>
              </a:rPr>
              <a:t>A key goal of IRG-1 is to realize tunable responses to stimuli arising from the geometry and novel electronic structure of mixed-dimensional heterojunctions. The symmetry of </a:t>
            </a:r>
            <a:r>
              <a:rPr lang="en-US" sz="1200" dirty="0">
                <a:effectLst/>
                <a:latin typeface="Arial" panose="020B0604020202020204" pitchFamily="34" charset="0"/>
                <a:ea typeface="Calibri" panose="020F0502020204030204" pitchFamily="34" charset="0"/>
                <a:cs typeface="Arial" panose="020B0604020202020204" pitchFamily="34" charset="0"/>
              </a:rPr>
              <a:t>2D SnP</a:t>
            </a:r>
            <a:r>
              <a:rPr lang="en-US" sz="1200" baseline="-25000" dirty="0">
                <a:effectLst/>
                <a:latin typeface="Arial" panose="020B0604020202020204" pitchFamily="34" charset="0"/>
                <a:ea typeface="Calibri" panose="020F0502020204030204" pitchFamily="34" charset="0"/>
                <a:cs typeface="Arial" panose="020B0604020202020204" pitchFamily="34" charset="0"/>
              </a:rPr>
              <a:t>2</a:t>
            </a:r>
            <a:r>
              <a:rPr lang="en-US" sz="1200" dirty="0">
                <a:effectLst/>
                <a:latin typeface="Arial" panose="020B0604020202020204" pitchFamily="34" charset="0"/>
                <a:ea typeface="Calibri" panose="020F0502020204030204" pitchFamily="34" charset="0"/>
                <a:cs typeface="Arial" panose="020B0604020202020204" pitchFamily="34" charset="0"/>
              </a:rPr>
              <a:t>Se</a:t>
            </a:r>
            <a:r>
              <a:rPr lang="en-US" sz="1200" baseline="-25000" dirty="0">
                <a:effectLst/>
                <a:latin typeface="Arial" panose="020B0604020202020204" pitchFamily="34" charset="0"/>
                <a:ea typeface="Calibri" panose="020F0502020204030204" pitchFamily="34" charset="0"/>
                <a:cs typeface="Arial" panose="020B0604020202020204" pitchFamily="34" charset="0"/>
              </a:rPr>
              <a:t>6</a:t>
            </a:r>
            <a:r>
              <a:rPr lang="en-US" sz="1200" dirty="0">
                <a:effectLst/>
                <a:latin typeface="Arial" panose="020B0604020202020204" pitchFamily="34" charset="0"/>
                <a:ea typeface="Calibri" panose="020F0502020204030204" pitchFamily="34" charset="0"/>
                <a:cs typeface="Arial" panose="020B0604020202020204" pitchFamily="34" charset="0"/>
              </a:rPr>
              <a:t> creates a polarization-dependent photoresponse even without the creation of a heterojunction, providing a useful design principle for the construction of mixed-dimensional heterojunctions with SnP</a:t>
            </a:r>
            <a:r>
              <a:rPr lang="en-US" sz="1200" baseline="-25000" dirty="0">
                <a:effectLst/>
                <a:latin typeface="Arial" panose="020B0604020202020204" pitchFamily="34" charset="0"/>
                <a:ea typeface="Calibri" panose="020F0502020204030204" pitchFamily="34" charset="0"/>
                <a:cs typeface="Arial" panose="020B0604020202020204" pitchFamily="34" charset="0"/>
              </a:rPr>
              <a:t>2</a:t>
            </a:r>
            <a:r>
              <a:rPr lang="en-US" sz="1200" dirty="0">
                <a:effectLst/>
                <a:latin typeface="Arial" panose="020B0604020202020204" pitchFamily="34" charset="0"/>
                <a:ea typeface="Calibri" panose="020F0502020204030204" pitchFamily="34" charset="0"/>
                <a:cs typeface="Arial" panose="020B0604020202020204" pitchFamily="34" charset="0"/>
              </a:rPr>
              <a:t>Se</a:t>
            </a:r>
            <a:r>
              <a:rPr lang="en-US" sz="1200" baseline="-25000" dirty="0">
                <a:effectLst/>
                <a:latin typeface="Arial" panose="020B0604020202020204" pitchFamily="34" charset="0"/>
                <a:ea typeface="Calibri" panose="020F0502020204030204" pitchFamily="34" charset="0"/>
                <a:cs typeface="Arial" panose="020B0604020202020204" pitchFamily="34" charset="0"/>
              </a:rPr>
              <a:t>6</a:t>
            </a:r>
            <a:r>
              <a:rPr lang="en-US" sz="1200" dirty="0">
                <a:effectLst/>
                <a:latin typeface="Arial" panose="020B0604020202020204" pitchFamily="34" charset="0"/>
                <a:ea typeface="Calibri" panose="020F0502020204030204" pitchFamily="34" charset="0"/>
                <a:cs typeface="Arial" panose="020B0604020202020204" pitchFamily="34" charset="0"/>
              </a:rPr>
              <a:t> as a component. Embedding complex response functions within materials is one strategy to introduce qualitatively distinct or quantitatively superior performance characteristics in devices and circuits.</a:t>
            </a:r>
            <a:endParaRPr lang="en-US" sz="120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rPr>
              <a:t>Where the findings are published: </a:t>
            </a:r>
            <a:r>
              <a:rPr lang="en-US" sz="1200" b="0" dirty="0">
                <a:solidFill>
                  <a:schemeClr val="tx1"/>
                </a:solidFill>
                <a:latin typeface="+mn-lt"/>
              </a:rPr>
              <a:t>V. K. Sangwan, D. G. Chica, T.-C. Chu, M. Cheng, M. A. Quintero, S. Hao, C. E. Mead, H. Choi, R. Zu, J. Sheoran, J. He, Y. Liu, E. Qian, C. C. Laing, M.-A Kang, V. Gopalan, C. Wolverton, V. P. Dravid, L. J. Lauhon, M. C. Hersam, and M. G. Kanatzidis, “Bulk photovoltaic effect and high mobility in the polar 2D semiconductor SnP</a:t>
            </a:r>
            <a:r>
              <a:rPr lang="en-US" sz="1200" b="0" baseline="-25000" dirty="0">
                <a:solidFill>
                  <a:schemeClr val="tx1"/>
                </a:solidFill>
                <a:latin typeface="+mn-lt"/>
              </a:rPr>
              <a:t>2</a:t>
            </a:r>
            <a:r>
              <a:rPr lang="en-US" sz="1200" b="0" dirty="0">
                <a:solidFill>
                  <a:schemeClr val="tx1"/>
                </a:solidFill>
                <a:latin typeface="+mn-lt"/>
              </a:rPr>
              <a:t>Se</a:t>
            </a:r>
            <a:r>
              <a:rPr lang="en-US" sz="1200" b="0" baseline="-25000" dirty="0">
                <a:solidFill>
                  <a:schemeClr val="tx1"/>
                </a:solidFill>
                <a:latin typeface="+mn-lt"/>
              </a:rPr>
              <a:t>6</a:t>
            </a:r>
            <a:r>
              <a:rPr lang="en-US" sz="1200" b="0" dirty="0">
                <a:solidFill>
                  <a:schemeClr val="tx1"/>
                </a:solidFill>
                <a:latin typeface="+mn-lt"/>
              </a:rPr>
              <a:t>,” </a:t>
            </a:r>
            <a:r>
              <a:rPr lang="en-US" sz="1200" b="0" i="1" dirty="0">
                <a:solidFill>
                  <a:schemeClr val="tx1"/>
                </a:solidFill>
                <a:latin typeface="+mn-lt"/>
              </a:rPr>
              <a:t>Science Advances</a:t>
            </a:r>
            <a:r>
              <a:rPr lang="en-US" sz="1200" b="0" dirty="0">
                <a:solidFill>
                  <a:schemeClr val="tx1"/>
                </a:solidFill>
                <a:latin typeface="+mn-lt"/>
              </a:rPr>
              <a:t>, </a:t>
            </a:r>
            <a:r>
              <a:rPr lang="en-US" sz="1200" b="1" dirty="0">
                <a:solidFill>
                  <a:schemeClr val="tx1"/>
                </a:solidFill>
                <a:latin typeface="+mn-lt"/>
              </a:rPr>
              <a:t>10</a:t>
            </a:r>
            <a:r>
              <a:rPr lang="en-US" sz="1200" b="0" dirty="0">
                <a:solidFill>
                  <a:schemeClr val="tx1"/>
                </a:solidFill>
                <a:latin typeface="+mn-lt"/>
              </a:rPr>
              <a:t>, eado8272 (2024).</a:t>
            </a:r>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dirty="0"/>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dirty="0"/>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dirty="0"/>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dirty="0"/>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dirty="0"/>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dirty="0"/>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dirty="0"/>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dirty="0"/>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12/15/2024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dirty="0"/>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dirty="0"/>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12/15/2024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dirty="0"/>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818375" y="151087"/>
            <a:ext cx="7759108" cy="5667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b="1" dirty="0">
                <a:solidFill>
                  <a:srgbClr val="C00000"/>
                </a:solidFill>
                <a:latin typeface="Arial" panose="020B0604020202020204" pitchFamily="34" charset="0"/>
                <a:cs typeface="Arial" panose="020B0604020202020204" pitchFamily="34" charset="0"/>
              </a:rPr>
              <a:t>Discovery of Intrinsic Bulk Photovoltaic Effect in 2D SnP</a:t>
            </a:r>
            <a:r>
              <a:rPr lang="en-US" sz="2000" b="1" baseline="-25000" dirty="0">
                <a:solidFill>
                  <a:srgbClr val="C00000"/>
                </a:solidFill>
                <a:latin typeface="Arial" panose="020B0604020202020204" pitchFamily="34" charset="0"/>
                <a:cs typeface="Arial" panose="020B0604020202020204" pitchFamily="34" charset="0"/>
              </a:rPr>
              <a:t>2</a:t>
            </a:r>
            <a:r>
              <a:rPr lang="en-US" sz="2000" b="1" dirty="0">
                <a:solidFill>
                  <a:srgbClr val="C00000"/>
                </a:solidFill>
                <a:latin typeface="Arial" panose="020B0604020202020204" pitchFamily="34" charset="0"/>
                <a:cs typeface="Arial" panose="020B0604020202020204" pitchFamily="34" charset="0"/>
              </a:rPr>
              <a:t>Se</a:t>
            </a:r>
            <a:r>
              <a:rPr lang="en-US" sz="2000" b="1" baseline="-25000" dirty="0">
                <a:solidFill>
                  <a:srgbClr val="C00000"/>
                </a:solidFill>
                <a:latin typeface="Arial" panose="020B0604020202020204" pitchFamily="34" charset="0"/>
                <a:cs typeface="Arial" panose="020B0604020202020204" pitchFamily="34" charset="0"/>
              </a:rPr>
              <a:t>6</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53998"/>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Northwestern MRSEC </a:t>
            </a:r>
          </a:p>
          <a:p>
            <a:r>
              <a:rPr lang="en-US" sz="1400" b="1" dirty="0">
                <a:latin typeface="Arial" panose="020B0604020202020204" pitchFamily="34" charset="0"/>
                <a:cs typeface="Arial" panose="020B0604020202020204" pitchFamily="34" charset="0"/>
              </a:rPr>
              <a:t>DMR-1720139</a:t>
            </a:r>
            <a:r>
              <a:rPr lang="en-US" sz="1600" b="1" dirty="0">
                <a:latin typeface="Arial" panose="020B0604020202020204" pitchFamily="34" charset="0"/>
                <a:cs typeface="Arial" panose="020B0604020202020204" pitchFamily="34" charset="0"/>
              </a:rPr>
              <a:t>	</a:t>
            </a:r>
          </a:p>
        </p:txBody>
      </p:sp>
      <p:sp>
        <p:nvSpPr>
          <p:cNvPr id="10" name="TextBox 9">
            <a:extLst>
              <a:ext uri="{FF2B5EF4-FFF2-40B4-BE49-F238E27FC236}">
                <a16:creationId xmlns:a16="http://schemas.microsoft.com/office/drawing/2014/main" id="{A3FA201F-7E38-222E-3666-0F5295187A8C}"/>
              </a:ext>
            </a:extLst>
          </p:cNvPr>
          <p:cNvSpPr txBox="1"/>
          <p:nvPr/>
        </p:nvSpPr>
        <p:spPr>
          <a:xfrm>
            <a:off x="6397083" y="868987"/>
            <a:ext cx="4017446" cy="338554"/>
          </a:xfrm>
          <a:prstGeom prst="rect">
            <a:avLst/>
          </a:prstGeom>
          <a:noFill/>
        </p:spPr>
        <p:txBody>
          <a:bodyPr wrap="none" rtlCol="0">
            <a:spAutoFit/>
          </a:bodyPr>
          <a:lstStyle/>
          <a:p>
            <a:r>
              <a:rPr lang="en-US" sz="1600" b="1" dirty="0">
                <a:latin typeface="Arial" panose="020B0604020202020204" pitchFamily="34" charset="0"/>
                <a:cs typeface="Arial" panose="020B0604020202020204" pitchFamily="34" charset="0"/>
              </a:rPr>
              <a:t>IRG-1, Northwestern University MRSEC</a:t>
            </a:r>
          </a:p>
        </p:txBody>
      </p:sp>
      <p:sp>
        <p:nvSpPr>
          <p:cNvPr id="12" name="Text Box 34">
            <a:extLst>
              <a:ext uri="{FF2B5EF4-FFF2-40B4-BE49-F238E27FC236}">
                <a16:creationId xmlns:a16="http://schemas.microsoft.com/office/drawing/2014/main" id="{CE6048A3-AEC8-2F76-073A-A6282D051B35}"/>
              </a:ext>
            </a:extLst>
          </p:cNvPr>
          <p:cNvSpPr txBox="1">
            <a:spLocks noChangeArrowheads="1"/>
          </p:cNvSpPr>
          <p:nvPr/>
        </p:nvSpPr>
        <p:spPr bwMode="auto">
          <a:xfrm>
            <a:off x="6096000" y="4602840"/>
            <a:ext cx="5687303" cy="1243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algn="just">
              <a:lnSpc>
                <a:spcPct val="115000"/>
              </a:lnSpc>
              <a:spcBef>
                <a:spcPts val="0"/>
              </a:spcBef>
              <a:spcAft>
                <a:spcPts val="0"/>
              </a:spcAft>
            </a:pPr>
            <a:r>
              <a:rPr lang="en-US" sz="1100" b="1" dirty="0">
                <a:effectLst/>
                <a:latin typeface="Arial" panose="020B0604020202020204" pitchFamily="34" charset="0"/>
                <a:ea typeface="Times New Roman" panose="02020603050405020304" pitchFamily="18" charset="0"/>
                <a:cs typeface="Arial" panose="020B0604020202020204" pitchFamily="34" charset="0"/>
              </a:rPr>
              <a:t>Polarization-dependent photocurrent reveals bulk photovoltaic effect.</a:t>
            </a:r>
          </a:p>
          <a:p>
            <a:pPr marL="0" marR="0" algn="just">
              <a:lnSpc>
                <a:spcPct val="115000"/>
              </a:lnSpc>
              <a:spcBef>
                <a:spcPts val="0"/>
              </a:spcBef>
              <a:spcAft>
                <a:spcPts val="0"/>
              </a:spcAft>
            </a:pPr>
            <a:r>
              <a:rPr lang="en-US" sz="1100" dirty="0">
                <a:latin typeface="Arial" panose="020B0604020202020204" pitchFamily="34" charset="0"/>
                <a:ea typeface="Times New Roman" panose="02020603050405020304" pitchFamily="18" charset="0"/>
                <a:cs typeface="Arial" panose="020B0604020202020204" pitchFamily="34" charset="0"/>
              </a:rPr>
              <a:t>Top </a:t>
            </a:r>
            <a:r>
              <a:rPr lang="en-US" sz="1100" dirty="0">
                <a:effectLst/>
                <a:latin typeface="Arial" panose="020B0604020202020204" pitchFamily="34" charset="0"/>
                <a:ea typeface="Times New Roman" panose="02020603050405020304" pitchFamily="18" charset="0"/>
                <a:cs typeface="Arial" panose="020B0604020202020204" pitchFamily="34" charset="0"/>
              </a:rPr>
              <a:t>Left: Polarized light is used to illuminate a thin crystal of SnP</a:t>
            </a:r>
            <a:r>
              <a:rPr lang="en-US" sz="1100" baseline="-25000" dirty="0">
                <a:effectLst/>
                <a:latin typeface="Arial" panose="020B0604020202020204" pitchFamily="34" charset="0"/>
                <a:ea typeface="Times New Roman" panose="02020603050405020304" pitchFamily="18" charset="0"/>
                <a:cs typeface="Arial" panose="020B0604020202020204" pitchFamily="34" charset="0"/>
              </a:rPr>
              <a:t>2</a:t>
            </a:r>
            <a:r>
              <a:rPr lang="en-US" sz="1100" dirty="0">
                <a:effectLst/>
                <a:latin typeface="Arial" panose="020B0604020202020204" pitchFamily="34" charset="0"/>
                <a:ea typeface="Times New Roman" panose="02020603050405020304" pitchFamily="18" charset="0"/>
                <a:cs typeface="Arial" panose="020B0604020202020204" pitchFamily="34" charset="0"/>
              </a:rPr>
              <a:t>Se</a:t>
            </a:r>
            <a:r>
              <a:rPr lang="en-US" sz="1100" baseline="-25000" dirty="0">
                <a:effectLst/>
                <a:latin typeface="Arial" panose="020B0604020202020204" pitchFamily="34" charset="0"/>
                <a:ea typeface="Times New Roman" panose="02020603050405020304" pitchFamily="18" charset="0"/>
                <a:cs typeface="Arial" panose="020B0604020202020204" pitchFamily="34" charset="0"/>
              </a:rPr>
              <a:t>6</a:t>
            </a:r>
            <a:r>
              <a:rPr lang="en-US" sz="1100" dirty="0">
                <a:effectLst/>
                <a:latin typeface="Arial" panose="020B0604020202020204" pitchFamily="34" charset="0"/>
                <a:ea typeface="Times New Roman" panose="02020603050405020304" pitchFamily="18" charset="0"/>
                <a:cs typeface="Arial" panose="020B0604020202020204" pitchFamily="34" charset="0"/>
              </a:rPr>
              <a:t>. Bottom Left: Top-view schematic of the crystal showing its orientation with respect to the gold metal electrodes and the polarization direction </a:t>
            </a:r>
            <a:r>
              <a:rPr lang="en-US" sz="1100" i="1" dirty="0">
                <a:effectLst/>
                <a:latin typeface="Arial" panose="020B0604020202020204" pitchFamily="34" charset="0"/>
                <a:ea typeface="Times New Roman" panose="02020603050405020304" pitchFamily="18" charset="0"/>
                <a:cs typeface="Arial" panose="020B0604020202020204" pitchFamily="34" charset="0"/>
              </a:rPr>
              <a:t>θ.</a:t>
            </a:r>
            <a:r>
              <a:rPr lang="en-US" sz="1100" dirty="0">
                <a:effectLst/>
                <a:latin typeface="Arial" panose="020B0604020202020204" pitchFamily="34" charset="0"/>
                <a:ea typeface="Times New Roman" panose="02020603050405020304" pitchFamily="18" charset="0"/>
                <a:cs typeface="Arial" panose="020B0604020202020204" pitchFamily="34" charset="0"/>
              </a:rPr>
              <a:t> α is the rotation of the crystal. Right: Variation of th</a:t>
            </a:r>
            <a:r>
              <a:rPr lang="en-US" sz="1100" dirty="0">
                <a:latin typeface="Arial" panose="020B0604020202020204" pitchFamily="34" charset="0"/>
                <a:ea typeface="Times New Roman" panose="02020603050405020304" pitchFamily="18" charset="0"/>
                <a:cs typeface="Arial" panose="020B0604020202020204" pitchFamily="34" charset="0"/>
              </a:rPr>
              <a:t>e photocurrent with angle due to the bulk photovoltaic effect. </a:t>
            </a:r>
            <a:r>
              <a:rPr lang="en-US" sz="1100" dirty="0">
                <a:effectLst/>
                <a:latin typeface="Arial" panose="020B0604020202020204" pitchFamily="34" charset="0"/>
                <a:ea typeface="Times New Roman" panose="02020603050405020304" pitchFamily="18" charset="0"/>
                <a:cs typeface="Arial" panose="020B0604020202020204" pitchFamily="34" charset="0"/>
              </a:rPr>
              <a:t>Red lines are fits to a phenomenological model. </a:t>
            </a:r>
            <a:endParaRPr lang="en-US" sz="1100" dirty="0">
              <a:effectLst/>
              <a:latin typeface="Arial" panose="020B0604020202020204" pitchFamily="34" charset="0"/>
              <a:ea typeface="Calibri" panose="020F0502020204030204" pitchFamily="34" charset="0"/>
              <a:cs typeface="Arial" panose="020B0604020202020204" pitchFamily="34" charset="0"/>
            </a:endParaRPr>
          </a:p>
        </p:txBody>
      </p:sp>
      <p:sp>
        <p:nvSpPr>
          <p:cNvPr id="13" name="Rectangle 37">
            <a:extLst>
              <a:ext uri="{FF2B5EF4-FFF2-40B4-BE49-F238E27FC236}">
                <a16:creationId xmlns:a16="http://schemas.microsoft.com/office/drawing/2014/main" id="{42533880-C9A3-31C5-2550-1719D9FB82EC}"/>
              </a:ext>
            </a:extLst>
          </p:cNvPr>
          <p:cNvSpPr>
            <a:spLocks noChangeArrowheads="1"/>
          </p:cNvSpPr>
          <p:nvPr/>
        </p:nvSpPr>
        <p:spPr bwMode="auto">
          <a:xfrm>
            <a:off x="5952835" y="1603856"/>
            <a:ext cx="6003636" cy="43396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dirty="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dirty="0"/>
          </a:p>
        </p:txBody>
      </p:sp>
      <p:sp>
        <p:nvSpPr>
          <p:cNvPr id="2" name="TextBox 1">
            <a:extLst>
              <a:ext uri="{FF2B5EF4-FFF2-40B4-BE49-F238E27FC236}">
                <a16:creationId xmlns:a16="http://schemas.microsoft.com/office/drawing/2014/main" id="{7FAF082B-42AE-41D4-738A-6D5F4E010BBA}"/>
              </a:ext>
            </a:extLst>
          </p:cNvPr>
          <p:cNvSpPr txBox="1"/>
          <p:nvPr/>
        </p:nvSpPr>
        <p:spPr>
          <a:xfrm>
            <a:off x="-1101969" y="2813538"/>
            <a:ext cx="184731" cy="369332"/>
          </a:xfrm>
          <a:prstGeom prst="rect">
            <a:avLst/>
          </a:prstGeom>
          <a:noFill/>
        </p:spPr>
        <p:txBody>
          <a:bodyPr wrap="none" rtlCol="0">
            <a:spAutoFit/>
          </a:bodyPr>
          <a:lstStyle/>
          <a:p>
            <a:endParaRPr lang="en-US" dirty="0"/>
          </a:p>
        </p:txBody>
      </p:sp>
      <p:grpSp>
        <p:nvGrpSpPr>
          <p:cNvPr id="3" name="Group 2" descr="Polarization-dependent photocurrent reveals bulk photovoltaic effect.&#10;Top Left: Polarized light is used to illuminate a thin crystal of SnP2Se6. Bottom Left: Top-view schematic of the crystal showing its orientation with respect to the gold metal electrodes and the polarization direction θ. α is the rotation of the crystal. Right: Variation of the photocurrent with angle due to the bulk photovoltaic effect. Red lines are fits to a phenomenological model.">
            <a:extLst>
              <a:ext uri="{FF2B5EF4-FFF2-40B4-BE49-F238E27FC236}">
                <a16:creationId xmlns:a16="http://schemas.microsoft.com/office/drawing/2014/main" id="{446AC3F3-D578-9D22-2287-D8F82D09BF9F}"/>
              </a:ext>
            </a:extLst>
          </p:cNvPr>
          <p:cNvGrpSpPr/>
          <p:nvPr/>
        </p:nvGrpSpPr>
        <p:grpSpPr>
          <a:xfrm>
            <a:off x="6074518" y="1721791"/>
            <a:ext cx="5775348" cy="2881049"/>
            <a:chOff x="4877097" y="3835922"/>
            <a:chExt cx="4420441" cy="2205150"/>
          </a:xfrm>
        </p:grpSpPr>
        <p:pic>
          <p:nvPicPr>
            <p:cNvPr id="4" name="Picture 3" descr="A diagram of a graph and diagram of a graph&#10;&#10;Description automatically generated">
              <a:extLst>
                <a:ext uri="{FF2B5EF4-FFF2-40B4-BE49-F238E27FC236}">
                  <a16:creationId xmlns:a16="http://schemas.microsoft.com/office/drawing/2014/main" id="{76F3F861-039A-44FA-1045-6210558E93D8}"/>
                </a:ext>
              </a:extLst>
            </p:cNvPr>
            <p:cNvPicPr>
              <a:picLocks noChangeAspect="1"/>
            </p:cNvPicPr>
            <p:nvPr/>
          </p:nvPicPr>
          <p:blipFill rotWithShape="1">
            <a:blip r:embed="rId4">
              <a:extLst>
                <a:ext uri="{28A0092B-C50C-407E-A947-70E740481C1C}">
                  <a14:useLocalDpi xmlns:a14="http://schemas.microsoft.com/office/drawing/2010/main" val="0"/>
                </a:ext>
              </a:extLst>
            </a:blip>
            <a:srcRect l="1" r="62500" b="55316"/>
            <a:stretch/>
          </p:blipFill>
          <p:spPr bwMode="auto">
            <a:xfrm>
              <a:off x="4877097" y="3897062"/>
              <a:ext cx="1922568" cy="1998913"/>
            </a:xfrm>
            <a:prstGeom prst="rect">
              <a:avLst/>
            </a:prstGeom>
            <a:noFill/>
            <a:ln>
              <a:noFill/>
            </a:ln>
          </p:spPr>
        </p:pic>
        <p:sp>
          <p:nvSpPr>
            <p:cNvPr id="5" name="Rectangle 4">
              <a:extLst>
                <a:ext uri="{FF2B5EF4-FFF2-40B4-BE49-F238E27FC236}">
                  <a16:creationId xmlns:a16="http://schemas.microsoft.com/office/drawing/2014/main" id="{FFB8CE03-EB62-ABEE-AB84-9242AE0A317B}"/>
                </a:ext>
              </a:extLst>
            </p:cNvPr>
            <p:cNvSpPr/>
            <p:nvPr/>
          </p:nvSpPr>
          <p:spPr>
            <a:xfrm>
              <a:off x="7037617" y="3909003"/>
              <a:ext cx="1767000" cy="19345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803CC35-E681-6505-A454-F1CCBE112CF8}"/>
                </a:ext>
              </a:extLst>
            </p:cNvPr>
            <p:cNvSpPr/>
            <p:nvPr/>
          </p:nvSpPr>
          <p:spPr>
            <a:xfrm>
              <a:off x="4877097" y="3897062"/>
              <a:ext cx="333078" cy="33961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A diagram of a graph and diagram of a graph&#10;&#10;Description automatically generated">
              <a:extLst>
                <a:ext uri="{FF2B5EF4-FFF2-40B4-BE49-F238E27FC236}">
                  <a16:creationId xmlns:a16="http://schemas.microsoft.com/office/drawing/2014/main" id="{92F22981-138B-D5C2-C733-E889A5A3E950}"/>
                </a:ext>
              </a:extLst>
            </p:cNvPr>
            <p:cNvPicPr>
              <a:picLocks noChangeAspect="1"/>
            </p:cNvPicPr>
            <p:nvPr/>
          </p:nvPicPr>
          <p:blipFill rotWithShape="1">
            <a:blip r:embed="rId4">
              <a:extLst>
                <a:ext uri="{28A0092B-C50C-407E-A947-70E740481C1C}">
                  <a14:useLocalDpi xmlns:a14="http://schemas.microsoft.com/office/drawing/2010/main" val="0"/>
                </a:ext>
              </a:extLst>
            </a:blip>
            <a:srcRect l="1886" t="53284" r="51395" b="950"/>
            <a:stretch/>
          </p:blipFill>
          <p:spPr bwMode="auto">
            <a:xfrm>
              <a:off x="6811396" y="3916112"/>
              <a:ext cx="2486142" cy="2124960"/>
            </a:xfrm>
            <a:prstGeom prst="rect">
              <a:avLst/>
            </a:prstGeom>
            <a:noFill/>
            <a:ln>
              <a:noFill/>
            </a:ln>
          </p:spPr>
        </p:pic>
        <p:sp>
          <p:nvSpPr>
            <p:cNvPr id="14" name="Rectangle 13">
              <a:extLst>
                <a:ext uri="{FF2B5EF4-FFF2-40B4-BE49-F238E27FC236}">
                  <a16:creationId xmlns:a16="http://schemas.microsoft.com/office/drawing/2014/main" id="{CE7FDEA5-7FFC-7713-9C79-62FBDEC19B87}"/>
                </a:ext>
              </a:extLst>
            </p:cNvPr>
            <p:cNvSpPr/>
            <p:nvPr/>
          </p:nvSpPr>
          <p:spPr>
            <a:xfrm>
              <a:off x="6497368" y="3835922"/>
              <a:ext cx="333078" cy="33961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extBox 14">
            <a:extLst>
              <a:ext uri="{FF2B5EF4-FFF2-40B4-BE49-F238E27FC236}">
                <a16:creationId xmlns:a16="http://schemas.microsoft.com/office/drawing/2014/main" id="{E7B278CE-A286-C9B7-E409-37B57BA5C093}"/>
              </a:ext>
            </a:extLst>
          </p:cNvPr>
          <p:cNvSpPr txBox="1"/>
          <p:nvPr/>
        </p:nvSpPr>
        <p:spPr>
          <a:xfrm>
            <a:off x="222957" y="1553753"/>
            <a:ext cx="5520267" cy="4437048"/>
          </a:xfrm>
          <a:prstGeom prst="rect">
            <a:avLst/>
          </a:prstGeom>
          <a:noFill/>
        </p:spPr>
        <p:txBody>
          <a:bodyPr wrap="square" rtlCol="0">
            <a:spAutoFit/>
          </a:bodyPr>
          <a:lstStyle/>
          <a:p>
            <a:pPr marL="0" marR="0" algn="just">
              <a:lnSpc>
                <a:spcPct val="115000"/>
              </a:lnSpc>
              <a:spcBef>
                <a:spcPts val="600"/>
              </a:spcBef>
              <a:spcAft>
                <a:spcPts val="600"/>
              </a:spcAft>
            </a:pPr>
            <a:r>
              <a:rPr lang="en-US" sz="1400" dirty="0">
                <a:effectLst/>
                <a:latin typeface="Arial" panose="020B0604020202020204" pitchFamily="34" charset="0"/>
                <a:ea typeface="Calibri" panose="020F0502020204030204" pitchFamily="34" charset="0"/>
                <a:cs typeface="Arial" panose="020B0604020202020204" pitchFamily="34" charset="0"/>
              </a:rPr>
              <a:t>Conventional semiconductor heterojunctions and homojunctions are foundational building blocks of optoelectronic devices including solar cells and light-emitting diodes. Non-centrosymmetric two-dimensional (2D) materials enable the engineering of mixed-dimensional heterostructures with complex optoelectronic properties, such as a polarization-dependent photoresponse. A 5-PI collaboration within the Northwestern University MRSEC discovered a strong ‘bulk’ intrinsic photovoltaic effect (BPVE) in 2D SnP</a:t>
            </a:r>
            <a:r>
              <a:rPr lang="en-US" sz="1400" baseline="-25000" dirty="0">
                <a:effectLst/>
                <a:latin typeface="Arial" panose="020B0604020202020204" pitchFamily="34" charset="0"/>
                <a:ea typeface="Calibri" panose="020F0502020204030204" pitchFamily="34" charset="0"/>
                <a:cs typeface="Arial" panose="020B0604020202020204" pitchFamily="34" charset="0"/>
              </a:rPr>
              <a:t>2</a:t>
            </a:r>
            <a:r>
              <a:rPr lang="en-US" sz="1400" dirty="0">
                <a:effectLst/>
                <a:latin typeface="Arial" panose="020B0604020202020204" pitchFamily="34" charset="0"/>
                <a:ea typeface="Calibri" panose="020F0502020204030204" pitchFamily="34" charset="0"/>
                <a:cs typeface="Arial" panose="020B0604020202020204" pitchFamily="34" charset="0"/>
              </a:rPr>
              <a:t>Se</a:t>
            </a:r>
            <a:r>
              <a:rPr lang="en-US" sz="1400" baseline="-25000" dirty="0">
                <a:effectLst/>
                <a:latin typeface="Arial" panose="020B0604020202020204" pitchFamily="34" charset="0"/>
                <a:ea typeface="Calibri" panose="020F0502020204030204" pitchFamily="34" charset="0"/>
                <a:cs typeface="Arial" panose="020B0604020202020204" pitchFamily="34" charset="0"/>
              </a:rPr>
              <a:t>6</a:t>
            </a:r>
            <a:r>
              <a:rPr lang="en-US" sz="1400" dirty="0">
                <a:effectLst/>
                <a:latin typeface="Arial" panose="020B0604020202020204" pitchFamily="34" charset="0"/>
                <a:ea typeface="Calibri" panose="020F0502020204030204" pitchFamily="34" charset="0"/>
                <a:cs typeface="Arial" panose="020B0604020202020204" pitchFamily="34" charset="0"/>
              </a:rPr>
              <a:t>, a van der Waals chiral (</a:t>
            </a:r>
            <a:r>
              <a:rPr lang="en-US" sz="1400" i="1" dirty="0">
                <a:effectLst/>
                <a:latin typeface="Arial" panose="020B0604020202020204" pitchFamily="34" charset="0"/>
                <a:ea typeface="Calibri" panose="020F0502020204030204" pitchFamily="34" charset="0"/>
                <a:cs typeface="Arial" panose="020B0604020202020204" pitchFamily="34" charset="0"/>
              </a:rPr>
              <a:t>R</a:t>
            </a:r>
            <a:r>
              <a:rPr lang="en-US" sz="1400" dirty="0">
                <a:effectLst/>
                <a:latin typeface="Arial" panose="020B0604020202020204" pitchFamily="34" charset="0"/>
                <a:ea typeface="Calibri" panose="020F0502020204030204" pitchFamily="34" charset="0"/>
                <a:cs typeface="Arial" panose="020B0604020202020204" pitchFamily="34" charset="0"/>
              </a:rPr>
              <a:t>3 space group) semiconductor. The strong BPVE arises from the combination of high carrier mobility and non-centrosymmetric crystal structure, and the response can be tuned by varying the angle between the crystal and the electrodes as well as the angle of the linearly polarized light. The novel symmetry</a:t>
            </a:r>
            <a:r>
              <a:rPr lang="en-US" sz="1400" dirty="0">
                <a:latin typeface="Arial" panose="020B0604020202020204" pitchFamily="34" charset="0"/>
                <a:ea typeface="Calibri" panose="020F0502020204030204" pitchFamily="34" charset="0"/>
                <a:cs typeface="Arial" panose="020B0604020202020204" pitchFamily="34" charset="0"/>
              </a:rPr>
              <a:t>-</a:t>
            </a:r>
            <a:r>
              <a:rPr lang="en-US" sz="1400" dirty="0">
                <a:effectLst/>
                <a:latin typeface="Arial" panose="020B0604020202020204" pitchFamily="34" charset="0"/>
                <a:ea typeface="Calibri" panose="020F0502020204030204" pitchFamily="34" charset="0"/>
                <a:cs typeface="Arial" panose="020B0604020202020204" pitchFamily="34" charset="0"/>
              </a:rPr>
              <a:t>dependent photoresponse and the high carrier mobility of SnP</a:t>
            </a:r>
            <a:r>
              <a:rPr lang="en-US" sz="1400" baseline="-25000" dirty="0">
                <a:effectLst/>
                <a:latin typeface="Arial" panose="020B0604020202020204" pitchFamily="34" charset="0"/>
                <a:ea typeface="Calibri" panose="020F0502020204030204" pitchFamily="34" charset="0"/>
                <a:cs typeface="Arial" panose="020B0604020202020204" pitchFamily="34" charset="0"/>
              </a:rPr>
              <a:t>2</a:t>
            </a:r>
            <a:r>
              <a:rPr lang="en-US" sz="1400" dirty="0">
                <a:effectLst/>
                <a:latin typeface="Arial" panose="020B0604020202020204" pitchFamily="34" charset="0"/>
                <a:ea typeface="Calibri" panose="020F0502020204030204" pitchFamily="34" charset="0"/>
                <a:cs typeface="Arial" panose="020B0604020202020204" pitchFamily="34" charset="0"/>
              </a:rPr>
              <a:t>Se</a:t>
            </a:r>
            <a:r>
              <a:rPr lang="en-US" sz="1400" baseline="-25000" dirty="0">
                <a:effectLst/>
                <a:latin typeface="Arial" panose="020B0604020202020204" pitchFamily="34" charset="0"/>
                <a:ea typeface="Calibri" panose="020F0502020204030204" pitchFamily="34" charset="0"/>
                <a:cs typeface="Arial" panose="020B0604020202020204" pitchFamily="34" charset="0"/>
              </a:rPr>
              <a:t>6</a:t>
            </a:r>
            <a:r>
              <a:rPr lang="en-US" sz="1400" dirty="0">
                <a:effectLst/>
                <a:latin typeface="Arial" panose="020B0604020202020204" pitchFamily="34" charset="0"/>
                <a:ea typeface="Calibri" panose="020F0502020204030204" pitchFamily="34" charset="0"/>
                <a:cs typeface="Arial" panose="020B0604020202020204" pitchFamily="34" charset="0"/>
              </a:rPr>
              <a:t> present diverse opportunities for constructing mixed-dimensional heterojunctions with </a:t>
            </a:r>
            <a:r>
              <a:rPr lang="en-US" sz="1400" dirty="0">
                <a:latin typeface="Arial" panose="020B0604020202020204" pitchFamily="34" charset="0"/>
                <a:ea typeface="Calibri" panose="020F0502020204030204" pitchFamily="34" charset="0"/>
                <a:cs typeface="Arial" panose="020B0604020202020204" pitchFamily="34" charset="0"/>
              </a:rPr>
              <a:t>tailorable optoelectronic properties</a:t>
            </a:r>
            <a:r>
              <a:rPr lang="en-US" sz="1400" dirty="0">
                <a:effectLst/>
                <a:latin typeface="Arial" panose="020B0604020202020204" pitchFamily="34" charset="0"/>
                <a:ea typeface="Calibri" panose="020F0502020204030204" pitchFamily="34" charset="0"/>
                <a:cs typeface="Arial" panose="020B0604020202020204" pitchFamily="34" charset="0"/>
              </a:rPr>
              <a:t>.</a:t>
            </a:r>
          </a:p>
          <a:p>
            <a:pPr marL="0" marR="0" algn="ctr">
              <a:lnSpc>
                <a:spcPct val="115000"/>
              </a:lnSpc>
              <a:spcBef>
                <a:spcPts val="600"/>
              </a:spcBef>
              <a:spcAft>
                <a:spcPts val="600"/>
              </a:spcAft>
            </a:pPr>
            <a:r>
              <a:rPr lang="en-US" sz="1400" b="0" i="1" dirty="0">
                <a:solidFill>
                  <a:schemeClr val="tx1"/>
                </a:solidFill>
                <a:latin typeface="+mn-lt"/>
              </a:rPr>
              <a:t>Science Advances</a:t>
            </a:r>
            <a:r>
              <a:rPr lang="en-US" sz="1400" b="0" dirty="0">
                <a:solidFill>
                  <a:schemeClr val="tx1"/>
                </a:solidFill>
                <a:latin typeface="+mn-lt"/>
              </a:rPr>
              <a:t>, </a:t>
            </a:r>
            <a:r>
              <a:rPr lang="en-US" sz="1400" b="1" dirty="0">
                <a:solidFill>
                  <a:schemeClr val="tx1"/>
                </a:solidFill>
                <a:latin typeface="+mn-lt"/>
              </a:rPr>
              <a:t>10</a:t>
            </a:r>
            <a:r>
              <a:rPr lang="en-US" sz="1400" b="0" dirty="0">
                <a:solidFill>
                  <a:schemeClr val="tx1"/>
                </a:solidFill>
                <a:latin typeface="+mn-lt"/>
              </a:rPr>
              <a:t>, eado8272 (2024).</a:t>
            </a:r>
            <a:endParaRPr lang="en-US" sz="1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0512B57F4824049A203048478E41222" ma:contentTypeVersion="12" ma:contentTypeDescription="Create a new document." ma:contentTypeScope="" ma:versionID="1883c66dcd6366c61a2b4851098dfcb3">
  <xsd:schema xmlns:xsd="http://www.w3.org/2001/XMLSchema" xmlns:xs="http://www.w3.org/2001/XMLSchema" xmlns:p="http://schemas.microsoft.com/office/2006/metadata/properties" xmlns:ns1="http://schemas.microsoft.com/sharepoint/v3" xmlns:ns2="b8ab0317-dde0-4bf5-9b45-08b51094b5fc" xmlns:ns3="97492cdc-996c-4152-a5dd-5ec79d17639a" xmlns:ns4="efce84db-8738-4c7b-9bdc-65b9500871f6" targetNamespace="http://schemas.microsoft.com/office/2006/metadata/properties" ma:root="true" ma:fieldsID="734bdbef0de013e125426a08b7dae556" ns1:_="" ns2:_="" ns3:_="" ns4:_="">
    <xsd:import namespace="http://schemas.microsoft.com/sharepoint/v3"/>
    <xsd:import namespace="b8ab0317-dde0-4bf5-9b45-08b51094b5fc"/>
    <xsd:import namespace="97492cdc-996c-4152-a5dd-5ec79d17639a"/>
    <xsd:import namespace="efce84db-8738-4c7b-9bdc-65b9500871f6"/>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3:MediaServiceMetadata" minOccurs="0"/>
                <xsd:element ref="ns3:MediaServiceFastMetadata" minOccurs="0"/>
                <xsd:element ref="ns3:MediaServiceSearchProperties" minOccurs="0"/>
                <xsd:element ref="ns3:MediaServiceObjectDetectorVersions" minOccurs="0"/>
                <xsd:element ref="ns3:lcf76f155ced4ddcb4097134ff3c332f" minOccurs="0"/>
                <xsd:element ref="ns4:TaxCatchAll" minOccurs="0"/>
                <xsd:element ref="ns3:MediaServiceDateTake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8ab0317-dde0-4bf5-9b45-08b51094b5f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7492cdc-996c-4152-a5dd-5ec79d17639a"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c2d55d72-5afa-45f9-90b6-e0708aeee9a0" ma:termSetId="09814cd3-568e-fe90-9814-8d621ff8fb84" ma:anchorId="fba54fb3-c3e1-fe81-a776-ca4b69148c4d" ma:open="true" ma:isKeyword="false">
      <xsd:complexType>
        <xsd:sequence>
          <xsd:element ref="pc:Terms" minOccurs="0" maxOccurs="1"/>
        </xsd:sequence>
      </xsd:complex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fce84db-8738-4c7b-9bdc-65b9500871f6"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a4f6bad9-ddfb-4564-84d8-714de8074895}" ma:internalName="TaxCatchAll" ma:showField="CatchAllData" ma:web="b8ab0317-dde0-4bf5-9b45-08b51094b5f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7492cdc-996c-4152-a5dd-5ec79d17639a">
      <Terms xmlns="http://schemas.microsoft.com/office/infopath/2007/PartnerControls"/>
    </lcf76f155ced4ddcb4097134ff3c332f>
    <TaxCatchAll xmlns="efce84db-8738-4c7b-9bdc-65b9500871f6" xsi:nil="true"/>
    <PublishingExpirationDate xmlns="http://schemas.microsoft.com/sharepoint/v3" xsi:nil="true"/>
    <PublishingStartDate xmlns="http://schemas.microsoft.com/sharepoint/v3" xsi:nil="true"/>
    <_dlc_DocId xmlns="b8ab0317-dde0-4bf5-9b45-08b51094b5fc">FJVRM6JXNH7R-1562159740-110</_dlc_DocId>
    <_dlc_DocIdUrl xmlns="b8ab0317-dde0-4bf5-9b45-08b51094b5fc">
      <Url>https://nuwildcat.sharepoint.com/sites/mrsec/mrsec3/_layouts/15/DocIdRedir.aspx?ID=FJVRM6JXNH7R-1562159740-110</Url>
      <Description>FJVRM6JXNH7R-1562159740-110</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D7BC93BF-DDFD-4FA4-9FEB-729B8189A5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8ab0317-dde0-4bf5-9b45-08b51094b5fc"/>
    <ds:schemaRef ds:uri="97492cdc-996c-4152-a5dd-5ec79d17639a"/>
    <ds:schemaRef ds:uri="efce84db-8738-4c7b-9bdc-65b9500871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DACA5F-2BB7-43F3-A45B-1AACBEC574C2}">
  <ds:schemaRefs>
    <ds:schemaRef ds:uri="http://schemas.microsoft.com/office/2006/metadata/properties"/>
    <ds:schemaRef ds:uri="http://schemas.microsoft.com/office/infopath/2007/PartnerControls"/>
    <ds:schemaRef ds:uri="97492cdc-996c-4152-a5dd-5ec79d17639a"/>
    <ds:schemaRef ds:uri="efce84db-8738-4c7b-9bdc-65b9500871f6"/>
    <ds:schemaRef ds:uri="http://schemas.microsoft.com/sharepoint/v3"/>
    <ds:schemaRef ds:uri="b8ab0317-dde0-4bf5-9b45-08b51094b5fc"/>
  </ds:schemaRefs>
</ds:datastoreItem>
</file>

<file path=customXml/itemProps3.xml><?xml version="1.0" encoding="utf-8"?>
<ds:datastoreItem xmlns:ds="http://schemas.openxmlformats.org/officeDocument/2006/customXml" ds:itemID="{3C237D35-5BDA-42FF-9DD1-240D454C5B89}">
  <ds:schemaRefs>
    <ds:schemaRef ds:uri="http://schemas.microsoft.com/sharepoint/v3/contenttype/forms"/>
  </ds:schemaRefs>
</ds:datastoreItem>
</file>

<file path=customXml/itemProps4.xml><?xml version="1.0" encoding="utf-8"?>
<ds:datastoreItem xmlns:ds="http://schemas.openxmlformats.org/officeDocument/2006/customXml" ds:itemID="{4EE077F8-8156-4984-B3AA-F5F27D35139D}">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Office Theme</Template>
  <TotalTime>3162</TotalTime>
  <Words>727</Words>
  <Application>Microsoft Office PowerPoint</Application>
  <PresentationFormat>Widescreen</PresentationFormat>
  <Paragraphs>14</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Microsoft Sans Serif</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Mark Hersam</cp:lastModifiedBy>
  <cp:revision>280</cp:revision>
  <cp:lastPrinted>2018-03-20T12:31:18Z</cp:lastPrinted>
  <dcterms:created xsi:type="dcterms:W3CDTF">2017-10-05T17:34:54Z</dcterms:created>
  <dcterms:modified xsi:type="dcterms:W3CDTF">2024-12-16T05:03:27Z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y fmtid="{D5CDD505-2E9C-101B-9397-08002B2CF9AE}" pid="4" name="ContentTypeId">
    <vt:lpwstr>0x010100B0512B57F4824049A203048478E41222</vt:lpwstr>
  </property>
  <property fmtid="{D5CDD505-2E9C-101B-9397-08002B2CF9AE}" pid="5" name="_dlc_DocIdItemGuid">
    <vt:lpwstr>5552a6d7-e39a-4923-b52c-22e21aa83de9</vt:lpwstr>
  </property>
</Properties>
</file>