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5"/>
  </p:sldMasterIdLst>
  <p:notesMasterIdLst>
    <p:notesMasterId r:id="rId7"/>
  </p:notesMasterIdLst>
  <p:handoutMasterIdLst>
    <p:handoutMasterId r:id="rId8"/>
  </p:handoutMasterIdLst>
  <p:sldIdLst>
    <p:sldId id="387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CFA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61" autoAdjust="0"/>
    <p:restoredTop sz="77429" autoAdjust="0"/>
  </p:normalViewPr>
  <p:slideViewPr>
    <p:cSldViewPr snapToGrid="0" snapToObjects="1">
      <p:cViewPr varScale="1">
        <p:scale>
          <a:sx n="58" d="100"/>
          <a:sy n="58" d="100"/>
        </p:scale>
        <p:origin x="662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40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0CAD82-A0C8-4D0A-ABD4-C7506DA867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0B8966-CA86-4F8B-A1DC-E4B27EA05F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72AFE-C766-4234-802D-4743A0E558C8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46503-97A3-4D9E-9B73-906CF497EA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424FD7-5E8B-4800-B492-5643BF03B6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CB36C-FB73-4403-8335-B2E006F35C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927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8FB3966-F140-43F2-BB90-69495BF7B5CD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17D0DCA-A90A-4D9A-9651-03AC7085FB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823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What Has Been Achieved: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new photoluminescent rhenium chalcohalide cluster compound, Rb</a:t>
            </a:r>
            <a:r>
              <a:rPr lang="en-US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lang="en-US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with excellent optoelectronic properties has been developed.</a:t>
            </a:r>
          </a:p>
          <a:p>
            <a:pPr defTabSz="914400"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Importance of the Achievement: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This material shows strong potential for advanced light-emitting devices due to its high photoluminescent quantum yield and solution processability.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pPr>
            <a:endParaRPr lang="en-US" sz="1200" b="1" dirty="0">
              <a:solidFill>
                <a:schemeClr val="tx1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How is the achievement related to the IRG, and how does it help it achieve its goals?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development of Rb</a:t>
            </a:r>
            <a:r>
              <a:rPr lang="en-US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lang="en-US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supports the mission of NU-MRSEC IRG-2 to realize new heteroanionic materials with uniquely tailored properties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chemeClr val="tx1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Where the findings are published: 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Laing, C. C.; Kim, D.; Park, J.; Shen, J. H.; Hadar, I.; Hoffman, J. M.; He, J. A.; Shin, B.; Wolverton, C.; Kanatzidis, M. G. . </a:t>
            </a:r>
            <a:r>
              <a:rPr kumimoji="0" lang="en-US" altLang="en-US" sz="1200" b="0" i="1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Nature Materials </a:t>
            </a:r>
            <a:r>
              <a:rPr kumimoji="0" lang="en-US" altLang="en-US" sz="1200" b="1" i="0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1200" b="0" i="1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230-236.</a:t>
            </a:r>
            <a:endParaRPr kumimoji="0" lang="en-US" altLang="en-US" sz="18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7D0DCA-A90A-4D9A-9651-03AC7085FB6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004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A3C91C77-9858-7D47-A426-16DA406264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cSlideMaster.Title SlideHeader">
            <a:extLst>
              <a:ext uri="{FF2B5EF4-FFF2-40B4-BE49-F238E27FC236}">
                <a16:creationId xmlns:a16="http://schemas.microsoft.com/office/drawing/2014/main" id="{D55EAFC1-6677-C402-F523-AA055515E857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dirty="0"/>
          </a:p>
        </p:txBody>
      </p:sp>
      <p:sp>
        <p:nvSpPr>
          <p:cNvPr id="8" name="hcTitle SlideHeader">
            <a:extLst>
              <a:ext uri="{FF2B5EF4-FFF2-40B4-BE49-F238E27FC236}">
                <a16:creationId xmlns:a16="http://schemas.microsoft.com/office/drawing/2014/main" id="{9B41BAF7-2C55-9AAA-EA0B-CFCEEDA335E1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68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67172BC-940E-4A2E-8CD8-C0B883DE9C6B}"/>
              </a:ext>
            </a:extLst>
          </p:cNvPr>
          <p:cNvSpPr txBox="1"/>
          <p:nvPr userDrawn="1"/>
        </p:nvSpPr>
        <p:spPr>
          <a:xfrm>
            <a:off x="1" y="3483"/>
            <a:ext cx="12217051" cy="805955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rgbClr val="0BC564"/>
              </a:solidFill>
              <a:latin typeface="Sitka Subheading" panose="02000505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32" y="1334133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243697"/>
            <a:ext cx="12192000" cy="653979"/>
            <a:chOff x="0" y="6243697"/>
            <a:chExt cx="12192000" cy="65397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243697"/>
              <a:ext cx="12192000" cy="65397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326" y="6272178"/>
              <a:ext cx="2200675" cy="54754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640136" y="6470393"/>
              <a:ext cx="4693357" cy="2308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00" b="0" i="1" dirty="0">
                  <a:ln w="0"/>
                  <a:solidFill>
                    <a:schemeClr val="accent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Where Materials Begin and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0999" y="6257889"/>
              <a:ext cx="616493" cy="619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8D7F3-969C-475E-B572-7EC9EB537821}"/>
              </a:ext>
            </a:extLst>
          </p:cNvPr>
          <p:cNvSpPr/>
          <p:nvPr userDrawn="1"/>
        </p:nvSpPr>
        <p:spPr>
          <a:xfrm>
            <a:off x="0" y="262753"/>
            <a:ext cx="2765425" cy="4164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DB0C155-8A7C-43CC-9880-AC3AE5A1C484}"/>
              </a:ext>
            </a:extLst>
          </p:cNvPr>
          <p:cNvSpPr/>
          <p:nvPr userDrawn="1"/>
        </p:nvSpPr>
        <p:spPr>
          <a:xfrm>
            <a:off x="2762250" y="261462"/>
            <a:ext cx="457269" cy="417701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D4ECD3F-7969-485E-B278-53AC0106BB8A}"/>
              </a:ext>
            </a:extLst>
          </p:cNvPr>
          <p:cNvGrpSpPr/>
          <p:nvPr userDrawn="1"/>
        </p:nvGrpSpPr>
        <p:grpSpPr>
          <a:xfrm>
            <a:off x="4707584" y="807282"/>
            <a:ext cx="7484416" cy="444970"/>
            <a:chOff x="4707584" y="910048"/>
            <a:chExt cx="7484416" cy="44497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25E91AE-8319-479A-ADB1-63FB2919E1FE}"/>
                </a:ext>
              </a:extLst>
            </p:cNvPr>
            <p:cNvSpPr/>
            <p:nvPr/>
          </p:nvSpPr>
          <p:spPr>
            <a:xfrm>
              <a:off x="5164853" y="910048"/>
              <a:ext cx="7027147" cy="44496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F552B3A4-7B10-43CC-A171-543453CE49FF}"/>
                </a:ext>
              </a:extLst>
            </p:cNvPr>
            <p:cNvSpPr/>
            <p:nvPr/>
          </p:nvSpPr>
          <p:spPr>
            <a:xfrm rot="10800000">
              <a:off x="4707584" y="910048"/>
              <a:ext cx="457269" cy="44497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hcSlideMaster.Title and ContentHeader">
            <a:extLst>
              <a:ext uri="{FF2B5EF4-FFF2-40B4-BE49-F238E27FC236}">
                <a16:creationId xmlns:a16="http://schemas.microsoft.com/office/drawing/2014/main" id="{935B9966-9F10-34D3-B98C-E010585E9047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70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@@TI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67172BC-940E-4A2E-8CD8-C0B883DE9C6B}"/>
              </a:ext>
            </a:extLst>
          </p:cNvPr>
          <p:cNvSpPr txBox="1"/>
          <p:nvPr userDrawn="1"/>
        </p:nvSpPr>
        <p:spPr>
          <a:xfrm>
            <a:off x="1" y="3483"/>
            <a:ext cx="12217051" cy="805955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rgbClr val="0BC564"/>
              </a:solidFill>
              <a:latin typeface="Sitka Subheading" panose="02000505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32" y="1334133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243697"/>
            <a:ext cx="12192000" cy="653979"/>
            <a:chOff x="0" y="6243697"/>
            <a:chExt cx="12192000" cy="65397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243697"/>
              <a:ext cx="12192000" cy="65397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326" y="6272178"/>
              <a:ext cx="2200675" cy="54754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640136" y="6470393"/>
              <a:ext cx="4693357" cy="2308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00" b="0" i="1" dirty="0">
                  <a:ln w="0"/>
                  <a:solidFill>
                    <a:schemeClr val="accent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Where Materials Begin and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0999" y="6257889"/>
              <a:ext cx="616493" cy="619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8D7F3-969C-475E-B572-7EC9EB537821}"/>
              </a:ext>
            </a:extLst>
          </p:cNvPr>
          <p:cNvSpPr/>
          <p:nvPr userDrawn="1"/>
        </p:nvSpPr>
        <p:spPr>
          <a:xfrm>
            <a:off x="0" y="262753"/>
            <a:ext cx="2765425" cy="4164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DB0C155-8A7C-43CC-9880-AC3AE5A1C484}"/>
              </a:ext>
            </a:extLst>
          </p:cNvPr>
          <p:cNvSpPr/>
          <p:nvPr userDrawn="1"/>
        </p:nvSpPr>
        <p:spPr>
          <a:xfrm>
            <a:off x="2762250" y="261462"/>
            <a:ext cx="457269" cy="417701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D4ECD3F-7969-485E-B278-53AC0106BB8A}"/>
              </a:ext>
            </a:extLst>
          </p:cNvPr>
          <p:cNvGrpSpPr/>
          <p:nvPr userDrawn="1"/>
        </p:nvGrpSpPr>
        <p:grpSpPr>
          <a:xfrm>
            <a:off x="4707584" y="807282"/>
            <a:ext cx="7484416" cy="444970"/>
            <a:chOff x="4707584" y="910048"/>
            <a:chExt cx="7484416" cy="44497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25E91AE-8319-479A-ADB1-63FB2919E1FE}"/>
                </a:ext>
              </a:extLst>
            </p:cNvPr>
            <p:cNvSpPr/>
            <p:nvPr/>
          </p:nvSpPr>
          <p:spPr>
            <a:xfrm>
              <a:off x="5164853" y="910048"/>
              <a:ext cx="7027147" cy="44496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F552B3A4-7B10-43CC-A171-543453CE49FF}"/>
                </a:ext>
              </a:extLst>
            </p:cNvPr>
            <p:cNvSpPr/>
            <p:nvPr/>
          </p:nvSpPr>
          <p:spPr>
            <a:xfrm rot="10800000">
              <a:off x="4707584" y="910048"/>
              <a:ext cx="457269" cy="44497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8390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515" y="152008"/>
            <a:ext cx="10962967" cy="566719"/>
          </a:xfrm>
        </p:spPr>
        <p:txBody>
          <a:bodyPr>
            <a:normAutofit/>
          </a:bodyPr>
          <a:lstStyle>
            <a:lvl1pPr algn="ctr">
              <a:defRPr sz="2800" b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514" y="1211301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163799"/>
            <a:ext cx="12192000" cy="733878"/>
            <a:chOff x="0" y="6163799"/>
            <a:chExt cx="12192000" cy="73387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163799"/>
              <a:ext cx="12192000" cy="73387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4694" y="6201502"/>
              <a:ext cx="2445810" cy="608531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921219" y="6374350"/>
              <a:ext cx="4693357" cy="3693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b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Where Materials Begin &amp;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0381" y="6201502"/>
              <a:ext cx="647112" cy="650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B52E7C3-15CD-4B7F-B5C0-8618139B0E1C}" type="slidenum">
              <a:rPr lang="en-US" sz="2000" smtClean="0">
                <a:solidFill>
                  <a:schemeClr val="tx1"/>
                </a:solidFill>
              </a:rPr>
              <a:t>‹#›</a:t>
            </a:fld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6F2311-A370-47F6-8671-AADFADC6F053}"/>
              </a:ext>
            </a:extLst>
          </p:cNvPr>
          <p:cNvSpPr txBox="1"/>
          <p:nvPr userDrawn="1"/>
        </p:nvSpPr>
        <p:spPr>
          <a:xfrm>
            <a:off x="25052" y="-3562"/>
            <a:ext cx="12192000" cy="131031"/>
          </a:xfrm>
          <a:prstGeom prst="rect">
            <a:avLst/>
          </a:prstGeom>
          <a:gradFill>
            <a:gsLst>
              <a:gs pos="0">
                <a:schemeClr val="accent6"/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00" dirty="0"/>
          </a:p>
        </p:txBody>
      </p:sp>
      <p:sp>
        <p:nvSpPr>
          <p:cNvPr id="7" name="hcSlideMaster.1_Title and ContentHeader">
            <a:extLst>
              <a:ext uri="{FF2B5EF4-FFF2-40B4-BE49-F238E27FC236}">
                <a16:creationId xmlns:a16="http://schemas.microsoft.com/office/drawing/2014/main" id="{0F10F7D9-9545-70EC-36A7-C1567C3AB29E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30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hcSlideMaster.BlankHeader">
            <a:extLst>
              <a:ext uri="{FF2B5EF4-FFF2-40B4-BE49-F238E27FC236}">
                <a16:creationId xmlns:a16="http://schemas.microsoft.com/office/drawing/2014/main" id="{F41EB265-4203-FF1B-9937-8E54D3A8607C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18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FBA00-CEC0-FF45-A57B-8470651015F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91C77-9858-7D47-A426-16DA406264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63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5" r:id="rId3"/>
    <p:sldLayoutId id="2147483684" r:id="rId4"/>
    <p:sldLayoutId id="214748367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F59F56C-CEF7-F252-EC1B-9B65C3815178}"/>
              </a:ext>
            </a:extLst>
          </p:cNvPr>
          <p:cNvSpPr txBox="1">
            <a:spLocks/>
          </p:cNvSpPr>
          <p:nvPr/>
        </p:nvSpPr>
        <p:spPr>
          <a:xfrm>
            <a:off x="3167272" y="126160"/>
            <a:ext cx="8945216" cy="566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Realization of the Light-Emitting Heteroanionic Chalcohalide Rb</a:t>
            </a:r>
            <a:r>
              <a:rPr lang="en-US" sz="2000" b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lang="en-US" sz="2000" b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b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C7D99B-1EFC-61F2-9703-F085A3591D9E}"/>
              </a:ext>
            </a:extLst>
          </p:cNvPr>
          <p:cNvSpPr txBox="1"/>
          <p:nvPr/>
        </p:nvSpPr>
        <p:spPr>
          <a:xfrm>
            <a:off x="147781" y="200554"/>
            <a:ext cx="26667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Northwestern MRSEC 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DMR-1720139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FA201F-7E38-222E-3666-0F5295187A8C}"/>
              </a:ext>
            </a:extLst>
          </p:cNvPr>
          <p:cNvSpPr txBox="1"/>
          <p:nvPr/>
        </p:nvSpPr>
        <p:spPr>
          <a:xfrm>
            <a:off x="6396636" y="879605"/>
            <a:ext cx="40174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IRG-2, Northwestern University MRSEC</a:t>
            </a:r>
          </a:p>
        </p:txBody>
      </p:sp>
      <p:sp>
        <p:nvSpPr>
          <p:cNvPr id="13" name="Rectangle 37" descr="### Highlight Paragraph&#10;&#10;The newly reported material, Rb6Re6S8I8, is a photoluminescent rhenium chalcohalide cluster compound crystallizing in the cubic space group Fm3m, featuring isolated [Re6S8I6]4− clusters. It exhibits a band gap of 2.06(5) eV and an ionization energy of 5.51(3) eV. With broad photoluminescence (PL) ranging from 1.01 eV to 2.12 eV, Rb6Re6S8I8 achieves a PL quantum yield of 42.7% and a PL lifetime of 77 μs at room temperature (99 μs at 77 K). The material's solubility in polar solvents like N,N-dimethylformamide allows for solution processing into films thinner than 150 nm. The fabrication of light-emitting diodes using these films highlights the potential of Rb6Re6S8I8 in optoelectronic applications.">
            <a:extLst>
              <a:ext uri="{FF2B5EF4-FFF2-40B4-BE49-F238E27FC236}">
                <a16:creationId xmlns:a16="http://schemas.microsoft.com/office/drawing/2014/main" id="{42533880-C9A3-31C5-2550-1719D9FB8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9470" y="1603856"/>
            <a:ext cx="5611906" cy="433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807BB26-4F6B-EEA1-E89E-33CFB931E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0076981" y="5449001"/>
            <a:ext cx="811215" cy="2088783"/>
          </a:xfrm>
          <a:prstGeom prst="rect">
            <a:avLst/>
          </a:prstGeom>
        </p:spPr>
      </p:pic>
      <p:sp>
        <p:nvSpPr>
          <p:cNvPr id="24" name="flSlide132Footer" descr="  ">
            <a:extLst>
              <a:ext uri="{FF2B5EF4-FFF2-40B4-BE49-F238E27FC236}">
                <a16:creationId xmlns:a16="http://schemas.microsoft.com/office/drawing/2014/main" id="{B923A301-1B35-76BE-D5D0-B71DB711A487}"/>
              </a:ext>
            </a:extLst>
          </p:cNvPr>
          <p:cNvSpPr txBox="1"/>
          <p:nvPr/>
        </p:nvSpPr>
        <p:spPr>
          <a:xfrm>
            <a:off x="0" y="6537960"/>
            <a:ext cx="242374" cy="223138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850" dirty="0">
                <a:solidFill>
                  <a:srgbClr val="000000"/>
                </a:solidFill>
                <a:latin typeface="Microsoft Sans Serif" panose="020B0604020202020204" pitchFamily="34" charset="0"/>
              </a:rPr>
              <a:t>  </a:t>
            </a:r>
          </a:p>
        </p:txBody>
      </p:sp>
      <p:sp>
        <p:nvSpPr>
          <p:cNvPr id="25" name="hcSlide132Header">
            <a:extLst>
              <a:ext uri="{FF2B5EF4-FFF2-40B4-BE49-F238E27FC236}">
                <a16:creationId xmlns:a16="http://schemas.microsoft.com/office/drawing/2014/main" id="{D1B9DD72-0991-8E27-8B97-CE240360EC1C}"/>
              </a:ext>
            </a:extLst>
          </p:cNvPr>
          <p:cNvSpPr txBox="1"/>
          <p:nvPr/>
        </p:nvSpPr>
        <p:spPr>
          <a:xfrm>
            <a:off x="5994400" y="0"/>
            <a:ext cx="1847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AF082B-42AE-41D4-738A-6D5F4E010BBA}"/>
              </a:ext>
            </a:extLst>
          </p:cNvPr>
          <p:cNvSpPr txBox="1"/>
          <p:nvPr/>
        </p:nvSpPr>
        <p:spPr>
          <a:xfrm>
            <a:off x="-1101969" y="28135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 descr="(a) Crystal structure of the heteranionic chalcohalide Rb6Re6S8I8. (b) Isolated [Re6S8I6]4- cluster. (c) Rb6Re6S8I8 single crystal.&#10;">
            <a:extLst>
              <a:ext uri="{FF2B5EF4-FFF2-40B4-BE49-F238E27FC236}">
                <a16:creationId xmlns:a16="http://schemas.microsoft.com/office/drawing/2014/main" id="{8871F974-ED5C-EDA3-BD83-9BD3005C53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2664" y="1650180"/>
            <a:ext cx="5305518" cy="347763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4277DE2-336B-FEC8-3547-287D15E67B3A}"/>
              </a:ext>
            </a:extLst>
          </p:cNvPr>
          <p:cNvSpPr txBox="1"/>
          <p:nvPr/>
        </p:nvSpPr>
        <p:spPr>
          <a:xfrm>
            <a:off x="319931" y="1640859"/>
            <a:ext cx="5371487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new photoluminescent rhenium chalcohalide cluster compound, Rb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with superlative optoelectronic properties has been developed.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material shows strong potential for advanced light-emitting devices due to its high photoluminescent quantum yield and solution processability.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development of Rb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supports the supports the mission of NU-MRSEC IRG-2 to realize new heteroanionic materials with uniquely tailored properties.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Nature Materials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230 (2024).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EEF5C6B-F12F-9DD7-7970-53ABF0081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2990" y="5310049"/>
            <a:ext cx="54798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1400" dirty="0"/>
              <a:t>(a) Crystal structure of the heteroanionic chalcohalide Rb</a:t>
            </a:r>
            <a:r>
              <a:rPr lang="en-US" sz="1400" baseline="-25000" dirty="0"/>
              <a:t>6</a:t>
            </a:r>
            <a:r>
              <a:rPr lang="en-US" sz="1400" dirty="0"/>
              <a:t>Re</a:t>
            </a:r>
            <a:r>
              <a:rPr lang="en-US" sz="1400" baseline="-25000" dirty="0"/>
              <a:t>6</a:t>
            </a:r>
            <a:r>
              <a:rPr lang="en-US" sz="1400" dirty="0"/>
              <a:t>S</a:t>
            </a:r>
            <a:r>
              <a:rPr lang="en-US" sz="1400" baseline="-25000" dirty="0"/>
              <a:t>8</a:t>
            </a:r>
            <a:r>
              <a:rPr lang="en-US" sz="1400" dirty="0"/>
              <a:t>I</a:t>
            </a:r>
            <a:r>
              <a:rPr lang="en-US" sz="1400" baseline="-25000" dirty="0"/>
              <a:t>8</a:t>
            </a:r>
            <a:r>
              <a:rPr lang="en-US" sz="1400" dirty="0"/>
              <a:t>. (b) Isolated [Re</a:t>
            </a:r>
            <a:r>
              <a:rPr lang="en-US" sz="1400" baseline="-25000" dirty="0"/>
              <a:t>6</a:t>
            </a:r>
            <a:r>
              <a:rPr lang="en-US" sz="1400" dirty="0"/>
              <a:t>S</a:t>
            </a:r>
            <a:r>
              <a:rPr lang="en-US" sz="1400" baseline="-25000" dirty="0"/>
              <a:t>8</a:t>
            </a:r>
            <a:r>
              <a:rPr lang="en-US" sz="1400" dirty="0"/>
              <a:t>I</a:t>
            </a:r>
            <a:r>
              <a:rPr lang="en-US" sz="1400" baseline="-25000" dirty="0"/>
              <a:t>6</a:t>
            </a:r>
            <a:r>
              <a:rPr lang="en-US" sz="1400" dirty="0"/>
              <a:t>]</a:t>
            </a:r>
            <a:r>
              <a:rPr lang="en-US" sz="1400" baseline="30000" dirty="0"/>
              <a:t>4-</a:t>
            </a:r>
            <a:r>
              <a:rPr lang="en-US" sz="1400" dirty="0"/>
              <a:t> cluster. (c) Rb</a:t>
            </a:r>
            <a:r>
              <a:rPr lang="en-US" sz="1400" baseline="-25000" dirty="0"/>
              <a:t>6</a:t>
            </a:r>
            <a:r>
              <a:rPr lang="en-US" sz="1400" dirty="0"/>
              <a:t>Re</a:t>
            </a:r>
            <a:r>
              <a:rPr lang="en-US" sz="1400" baseline="-25000" dirty="0"/>
              <a:t>6</a:t>
            </a:r>
            <a:r>
              <a:rPr lang="en-US" sz="1400" dirty="0"/>
              <a:t>S</a:t>
            </a:r>
            <a:r>
              <a:rPr lang="en-US" sz="1400" baseline="-25000" dirty="0"/>
              <a:t>8</a:t>
            </a:r>
            <a:r>
              <a:rPr lang="en-US" sz="1400" dirty="0"/>
              <a:t>I</a:t>
            </a:r>
            <a:r>
              <a:rPr lang="en-US" sz="1400" baseline="-25000" dirty="0"/>
              <a:t>8</a:t>
            </a:r>
            <a:r>
              <a:rPr lang="en-US" sz="1400" dirty="0"/>
              <a:t> single crystal.</a:t>
            </a:r>
          </a:p>
        </p:txBody>
      </p:sp>
    </p:spTree>
    <p:extLst>
      <p:ext uri="{BB962C8B-B14F-4D97-AF65-F5344CB8AC3E}">
        <p14:creationId xmlns:p14="http://schemas.microsoft.com/office/powerpoint/2010/main" val="3866026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7492cdc-996c-4152-a5dd-5ec79d17639a">
      <Terms xmlns="http://schemas.microsoft.com/office/infopath/2007/PartnerControls"/>
    </lcf76f155ced4ddcb4097134ff3c332f>
    <TaxCatchAll xmlns="efce84db-8738-4c7b-9bdc-65b9500871f6" xsi:nil="true"/>
    <PublishingExpirationDate xmlns="http://schemas.microsoft.com/sharepoint/v3" xsi:nil="true"/>
    <PublishingStartDate xmlns="http://schemas.microsoft.com/sharepoint/v3" xsi:nil="true"/>
    <_dlc_DocId xmlns="b8ab0317-dde0-4bf5-9b45-08b51094b5fc">FJVRM6JXNH7R-1562159740-112</_dlc_DocId>
    <_dlc_DocIdUrl xmlns="b8ab0317-dde0-4bf5-9b45-08b51094b5fc">
      <Url>https://nuwildcat.sharepoint.com/sites/mrsec/mrsec3/_layouts/15/DocIdRedir.aspx?ID=FJVRM6JXNH7R-1562159740-112</Url>
      <Description>FJVRM6JXNH7R-1562159740-112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12B57F4824049A203048478E41222" ma:contentTypeVersion="12" ma:contentTypeDescription="Create a new document." ma:contentTypeScope="" ma:versionID="1883c66dcd6366c61a2b4851098dfcb3">
  <xsd:schema xmlns:xsd="http://www.w3.org/2001/XMLSchema" xmlns:xs="http://www.w3.org/2001/XMLSchema" xmlns:p="http://schemas.microsoft.com/office/2006/metadata/properties" xmlns:ns1="http://schemas.microsoft.com/sharepoint/v3" xmlns:ns2="b8ab0317-dde0-4bf5-9b45-08b51094b5fc" xmlns:ns3="97492cdc-996c-4152-a5dd-5ec79d17639a" xmlns:ns4="efce84db-8738-4c7b-9bdc-65b9500871f6" targetNamespace="http://schemas.microsoft.com/office/2006/metadata/properties" ma:root="true" ma:fieldsID="734bdbef0de013e125426a08b7dae556" ns1:_="" ns2:_="" ns3:_="" ns4:_="">
    <xsd:import namespace="http://schemas.microsoft.com/sharepoint/v3"/>
    <xsd:import namespace="b8ab0317-dde0-4bf5-9b45-08b51094b5fc"/>
    <xsd:import namespace="97492cdc-996c-4152-a5dd-5ec79d17639a"/>
    <xsd:import namespace="efce84db-8738-4c7b-9bdc-65b9500871f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lcf76f155ced4ddcb4097134ff3c332f" minOccurs="0"/>
                <xsd:element ref="ns4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b0317-dde0-4bf5-9b45-08b51094b5f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492cdc-996c-4152-a5dd-5ec79d1763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c2d55d72-5afa-45f9-90b6-e0708aeee9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ce84db-8738-4c7b-9bdc-65b9500871f6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a4f6bad9-ddfb-4564-84d8-714de8074895}" ma:internalName="TaxCatchAll" ma:showField="CatchAllData" ma:web="b8ab0317-dde0-4bf5-9b45-08b51094b5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0EA404-DFE7-4D88-A62B-B312A8E304D6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32FFE2F7-D18C-4860-88E5-7439A4DA32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E40118-FC92-4F81-B4E2-D558DA6AFC00}">
  <ds:schemaRefs>
    <ds:schemaRef ds:uri="http://schemas.microsoft.com/office/2006/metadata/properties"/>
    <ds:schemaRef ds:uri="http://schemas.microsoft.com/office/infopath/2007/PartnerControls"/>
    <ds:schemaRef ds:uri="97492cdc-996c-4152-a5dd-5ec79d17639a"/>
    <ds:schemaRef ds:uri="efce84db-8738-4c7b-9bdc-65b9500871f6"/>
    <ds:schemaRef ds:uri="http://schemas.microsoft.com/sharepoint/v3"/>
    <ds:schemaRef ds:uri="b8ab0317-dde0-4bf5-9b45-08b51094b5fc"/>
  </ds:schemaRefs>
</ds:datastoreItem>
</file>

<file path=customXml/itemProps4.xml><?xml version="1.0" encoding="utf-8"?>
<ds:datastoreItem xmlns:ds="http://schemas.openxmlformats.org/officeDocument/2006/customXml" ds:itemID="{E9C43112-5D71-4D7A-B6F5-39CD26FB90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8ab0317-dde0-4bf5-9b45-08b51094b5fc"/>
    <ds:schemaRef ds:uri="97492cdc-996c-4152-a5dd-5ec79d17639a"/>
    <ds:schemaRef ds:uri="efce84db-8738-4c7b-9bdc-65b9500871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3102</TotalTime>
  <Words>266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Microsoft Sans Serif</vt:lpstr>
      <vt:lpstr>Sitka Subheading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TD</dc:creator>
  <cp:lastModifiedBy>Mark Hersam</cp:lastModifiedBy>
  <cp:revision>283</cp:revision>
  <cp:lastPrinted>2018-03-20T12:31:18Z</cp:lastPrinted>
  <dcterms:created xsi:type="dcterms:W3CDTF">2017-10-05T17:34:54Z</dcterms:created>
  <dcterms:modified xsi:type="dcterms:W3CDTF">2024-12-16T05:19:42Z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9b3d174c-23b2-471b-a915-ef0585a807c5</vt:lpwstr>
  </property>
  <property fmtid="{D5CDD505-2E9C-101B-9397-08002B2CF9AE}" pid="3" name="ContainsCUI">
    <vt:lpwstr>No</vt:lpwstr>
  </property>
  <property fmtid="{D5CDD505-2E9C-101B-9397-08002B2CF9AE}" pid="4" name="ContentTypeId">
    <vt:lpwstr>0x010100B0512B57F4824049A203048478E41222</vt:lpwstr>
  </property>
  <property fmtid="{D5CDD505-2E9C-101B-9397-08002B2CF9AE}" pid="5" name="_dlc_DocIdItemGuid">
    <vt:lpwstr>0823ae97-0475-41ee-b29b-df846be97b63</vt:lpwstr>
  </property>
</Properties>
</file>