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handoutMasterIdLst>
    <p:handoutMasterId r:id="rId8"/>
  </p:handoutMasterIdLst>
  <p:sldIdLst>
    <p:sldId id="387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77429" autoAdjust="0"/>
  </p:normalViewPr>
  <p:slideViewPr>
    <p:cSldViewPr snapToGrid="0" snapToObjects="1">
      <p:cViewPr varScale="1">
        <p:scale>
          <a:sx n="58" d="100"/>
          <a:sy n="58" d="100"/>
        </p:scale>
        <p:origin x="6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What Has Been Achieved: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new photoluminescent rhenium chalcohalide cluster compound, Rb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with excellent optoelectronic properties has been developed.</a:t>
            </a:r>
          </a:p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Importance of the Achievement: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material shows strong potential for advanced light-emitting devices due to its high photoluminescent quantum yield and solution processability.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n-US" sz="1200" b="1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How is the achievement related to the IRG, and how does it help it achieve its goals?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development of Rb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supports the mission of NU-MRSEC IRG-2 to realize new heteroanionic materials with uniquely tailored properties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Where the findings are published: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Laing, C. C.; Kim, D.; Park, J.; Shen, J. H.; Hadar, I.; Hoffman, J. M.; He, J. A.; Shin, B.; Wolverton, C.; Kanatzidis, M. G. . </a:t>
            </a:r>
            <a:r>
              <a:rPr kumimoji="0" lang="en-US" altLang="en-US" sz="1200" b="0" i="1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Materials </a:t>
            </a:r>
            <a:r>
              <a:rPr kumimoji="0" lang="en-US" altLang="en-US" sz="1200" b="1" i="0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200" b="0" i="1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230-236.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D55EAFC1-6677-C402-F523-AA055515E8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9B41BAF7-2C55-9AAA-EA0B-CFCEEDA335E1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935B9966-9F10-34D3-B98C-E010585E904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83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0F10F7D9-9545-70EC-36A7-C1567C3AB29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41EB265-4203-FF1B-9937-8E54D3A8607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59F56C-CEF7-F252-EC1B-9B65C3815178}"/>
              </a:ext>
            </a:extLst>
          </p:cNvPr>
          <p:cNvSpPr txBox="1">
            <a:spLocks/>
          </p:cNvSpPr>
          <p:nvPr/>
        </p:nvSpPr>
        <p:spPr>
          <a:xfrm>
            <a:off x="3167272" y="126160"/>
            <a:ext cx="8945216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Realization of the Light-Emitting Heteroanionic Chalcohalide Rb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C7D99B-1EFC-61F2-9703-F085A3591D9E}"/>
              </a:ext>
            </a:extLst>
          </p:cNvPr>
          <p:cNvSpPr txBox="1"/>
          <p:nvPr/>
        </p:nvSpPr>
        <p:spPr>
          <a:xfrm>
            <a:off x="147781" y="200554"/>
            <a:ext cx="2666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Northwestern MRSEC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DMR-1720139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A201F-7E38-222E-3666-0F5295187A8C}"/>
              </a:ext>
            </a:extLst>
          </p:cNvPr>
          <p:cNvSpPr txBox="1"/>
          <p:nvPr/>
        </p:nvSpPr>
        <p:spPr>
          <a:xfrm>
            <a:off x="6396636" y="879605"/>
            <a:ext cx="4017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IRG-2, Northwestern University MRSEC</a:t>
            </a:r>
          </a:p>
        </p:txBody>
      </p:sp>
      <p:sp>
        <p:nvSpPr>
          <p:cNvPr id="13" name="Rectangle 37" descr="### Highlight Paragraph&#10;&#10;The newly reported material, Rb6Re6S8I8, is a photoluminescent rhenium chalcohalide cluster compound crystallizing in the cubic space group Fm3m, featuring isolated [Re6S8I6]4− clusters. It exhibits a band gap of 2.06(5) eV and an ionization energy of 5.51(3) eV. With broad photoluminescence (PL) ranging from 1.01 eV to 2.12 eV, Rb6Re6S8I8 achieves a PL quantum yield of 42.7% and a PL lifetime of 77 μs at room temperature (99 μs at 77 K). The material's solubility in polar solvents like N,N-dimethylformamide allows for solution processing into films thinner than 150 nm. The fabrication of light-emitting diodes using these films highlights the potential of Rb6Re6S8I8 in optoelectronic applications.">
            <a:extLst>
              <a:ext uri="{FF2B5EF4-FFF2-40B4-BE49-F238E27FC236}">
                <a16:creationId xmlns:a16="http://schemas.microsoft.com/office/drawing/2014/main" id="{42533880-C9A3-31C5-2550-1719D9FB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470" y="1603856"/>
            <a:ext cx="5611906" cy="433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07BB26-4F6B-EEA1-E89E-33CFB931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76981" y="5449001"/>
            <a:ext cx="811215" cy="2088783"/>
          </a:xfrm>
          <a:prstGeom prst="rect">
            <a:avLst/>
          </a:prstGeom>
        </p:spPr>
      </p:pic>
      <p:sp>
        <p:nvSpPr>
          <p:cNvPr id="24" name="flSlide132Footer" descr="  ">
            <a:extLst>
              <a:ext uri="{FF2B5EF4-FFF2-40B4-BE49-F238E27FC236}">
                <a16:creationId xmlns:a16="http://schemas.microsoft.com/office/drawing/2014/main" id="{B923A301-1B35-76BE-D5D0-B71DB711A48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 dirty="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25" name="hcSlide132Header">
            <a:extLst>
              <a:ext uri="{FF2B5EF4-FFF2-40B4-BE49-F238E27FC236}">
                <a16:creationId xmlns:a16="http://schemas.microsoft.com/office/drawing/2014/main" id="{D1B9DD72-0991-8E27-8B97-CE240360EC1C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AF082B-42AE-41D4-738A-6D5F4E010BBA}"/>
              </a:ext>
            </a:extLst>
          </p:cNvPr>
          <p:cNvSpPr txBox="1"/>
          <p:nvPr/>
        </p:nvSpPr>
        <p:spPr>
          <a:xfrm>
            <a:off x="-1101969" y="28135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(a) Crystal structure of the heteranionic chalcohalide Rb6Re6S8I8. (b) Isolated [Re6S8I6]4- cluster. (c) Rb6Re6S8I8 single crystal.&#10;">
            <a:extLst>
              <a:ext uri="{FF2B5EF4-FFF2-40B4-BE49-F238E27FC236}">
                <a16:creationId xmlns:a16="http://schemas.microsoft.com/office/drawing/2014/main" id="{8871F974-ED5C-EDA3-BD83-9BD3005C53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64" y="1650180"/>
            <a:ext cx="5305518" cy="347763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4277DE2-336B-FEC8-3547-287D15E67B3A}"/>
              </a:ext>
            </a:extLst>
          </p:cNvPr>
          <p:cNvSpPr txBox="1"/>
          <p:nvPr/>
        </p:nvSpPr>
        <p:spPr>
          <a:xfrm>
            <a:off x="319931" y="1640859"/>
            <a:ext cx="537148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new photoluminescent rhenium chalcohalide cluster compound, Rb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with superlative optoelectronic properties has been developed.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material shows strong potential for advanced light-emitting devices due to its high photoluminescent quantum yield and solution processability.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development of Rb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supports the supports the mission of NU-MRSEC IRG-2 to realize new heteroanionic materials with uniquely tailored properties.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 Materials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230 (2024).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EF5C6B-F12F-9DD7-7970-53ABF008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990" y="5310049"/>
            <a:ext cx="5479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400" dirty="0"/>
              <a:t>(a) Crystal structure of the heteroanionic chalcohalide Rb</a:t>
            </a:r>
            <a:r>
              <a:rPr lang="en-US" sz="1400" baseline="-25000" dirty="0"/>
              <a:t>6</a:t>
            </a:r>
            <a:r>
              <a:rPr lang="en-US" sz="1400" dirty="0"/>
              <a:t>Re</a:t>
            </a:r>
            <a:r>
              <a:rPr lang="en-US" sz="1400" baseline="-25000" dirty="0"/>
              <a:t>6</a:t>
            </a:r>
            <a:r>
              <a:rPr lang="en-US" sz="1400" dirty="0"/>
              <a:t>S</a:t>
            </a:r>
            <a:r>
              <a:rPr lang="en-US" sz="1400" baseline="-25000" dirty="0"/>
              <a:t>8</a:t>
            </a:r>
            <a:r>
              <a:rPr lang="en-US" sz="1400" dirty="0"/>
              <a:t>I</a:t>
            </a:r>
            <a:r>
              <a:rPr lang="en-US" sz="1400" baseline="-25000" dirty="0"/>
              <a:t>8</a:t>
            </a:r>
            <a:r>
              <a:rPr lang="en-US" sz="1400" dirty="0"/>
              <a:t>. (b) Isolated [Re</a:t>
            </a:r>
            <a:r>
              <a:rPr lang="en-US" sz="1400" baseline="-25000" dirty="0"/>
              <a:t>6</a:t>
            </a:r>
            <a:r>
              <a:rPr lang="en-US" sz="1400" dirty="0"/>
              <a:t>S</a:t>
            </a:r>
            <a:r>
              <a:rPr lang="en-US" sz="1400" baseline="-25000" dirty="0"/>
              <a:t>8</a:t>
            </a:r>
            <a:r>
              <a:rPr lang="en-US" sz="1400" dirty="0"/>
              <a:t>I</a:t>
            </a:r>
            <a:r>
              <a:rPr lang="en-US" sz="1400" baseline="-25000" dirty="0"/>
              <a:t>6</a:t>
            </a:r>
            <a:r>
              <a:rPr lang="en-US" sz="1400" dirty="0"/>
              <a:t>]</a:t>
            </a:r>
            <a:r>
              <a:rPr lang="en-US" sz="1400" baseline="30000" dirty="0"/>
              <a:t>4-</a:t>
            </a:r>
            <a:r>
              <a:rPr lang="en-US" sz="1400" dirty="0"/>
              <a:t> cluster. (c) Rb</a:t>
            </a:r>
            <a:r>
              <a:rPr lang="en-US" sz="1400" baseline="-25000" dirty="0"/>
              <a:t>6</a:t>
            </a:r>
            <a:r>
              <a:rPr lang="en-US" sz="1400" dirty="0"/>
              <a:t>Re</a:t>
            </a:r>
            <a:r>
              <a:rPr lang="en-US" sz="1400" baseline="-25000" dirty="0"/>
              <a:t>6</a:t>
            </a:r>
            <a:r>
              <a:rPr lang="en-US" sz="1400" dirty="0"/>
              <a:t>S</a:t>
            </a:r>
            <a:r>
              <a:rPr lang="en-US" sz="1400" baseline="-25000" dirty="0"/>
              <a:t>8</a:t>
            </a:r>
            <a:r>
              <a:rPr lang="en-US" sz="1400" dirty="0"/>
              <a:t>I</a:t>
            </a:r>
            <a:r>
              <a:rPr lang="en-US" sz="1400" baseline="-25000" dirty="0"/>
              <a:t>8</a:t>
            </a:r>
            <a:r>
              <a:rPr lang="en-US" sz="1400" dirty="0"/>
              <a:t> single crystal.</a:t>
            </a:r>
          </a:p>
        </p:txBody>
      </p:sp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7492cdc-996c-4152-a5dd-5ec79d17639a">
      <Terms xmlns="http://schemas.microsoft.com/office/infopath/2007/PartnerControls"/>
    </lcf76f155ced4ddcb4097134ff3c332f>
    <TaxCatchAll xmlns="efce84db-8738-4c7b-9bdc-65b9500871f6" xsi:nil="true"/>
    <PublishingExpirationDate xmlns="http://schemas.microsoft.com/sharepoint/v3" xsi:nil="true"/>
    <PublishingStartDate xmlns="http://schemas.microsoft.com/sharepoint/v3" xsi:nil="true"/>
    <_dlc_DocId xmlns="b8ab0317-dde0-4bf5-9b45-08b51094b5fc">FJVRM6JXNH7R-1562159740-112</_dlc_DocId>
    <_dlc_DocIdUrl xmlns="b8ab0317-dde0-4bf5-9b45-08b51094b5fc">
      <Url>https://nuwildcat.sharepoint.com/sites/mrsec/mrsec3/_layouts/15/DocIdRedir.aspx?ID=FJVRM6JXNH7R-1562159740-112</Url>
      <Description>FJVRM6JXNH7R-1562159740-112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12B57F4824049A203048478E41222" ma:contentTypeVersion="12" ma:contentTypeDescription="Create a new document." ma:contentTypeScope="" ma:versionID="1883c66dcd6366c61a2b4851098dfcb3">
  <xsd:schema xmlns:xsd="http://www.w3.org/2001/XMLSchema" xmlns:xs="http://www.w3.org/2001/XMLSchema" xmlns:p="http://schemas.microsoft.com/office/2006/metadata/properties" xmlns:ns1="http://schemas.microsoft.com/sharepoint/v3" xmlns:ns2="b8ab0317-dde0-4bf5-9b45-08b51094b5fc" xmlns:ns3="97492cdc-996c-4152-a5dd-5ec79d17639a" xmlns:ns4="efce84db-8738-4c7b-9bdc-65b9500871f6" targetNamespace="http://schemas.microsoft.com/office/2006/metadata/properties" ma:root="true" ma:fieldsID="734bdbef0de013e125426a08b7dae556" ns1:_="" ns2:_="" ns3:_="" ns4:_="">
    <xsd:import namespace="http://schemas.microsoft.com/sharepoint/v3"/>
    <xsd:import namespace="b8ab0317-dde0-4bf5-9b45-08b51094b5fc"/>
    <xsd:import namespace="97492cdc-996c-4152-a5dd-5ec79d17639a"/>
    <xsd:import namespace="efce84db-8738-4c7b-9bdc-65b9500871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b0317-dde0-4bf5-9b45-08b51094b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92cdc-996c-4152-a5dd-5ec79d176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2d55d72-5afa-45f9-90b6-e0708aeee9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e84db-8738-4c7b-9bdc-65b9500871f6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4f6bad9-ddfb-4564-84d8-714de8074895}" ma:internalName="TaxCatchAll" ma:showField="CatchAllData" ma:web="b8ab0317-dde0-4bf5-9b45-08b51094b5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0EA404-DFE7-4D88-A62B-B312A8E304D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2FFE2F7-D18C-4860-88E5-7439A4DA32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E40118-FC92-4F81-B4E2-D558DA6AFC00}">
  <ds:schemaRefs>
    <ds:schemaRef ds:uri="http://schemas.microsoft.com/office/2006/metadata/properties"/>
    <ds:schemaRef ds:uri="http://schemas.microsoft.com/office/infopath/2007/PartnerControls"/>
    <ds:schemaRef ds:uri="97492cdc-996c-4152-a5dd-5ec79d17639a"/>
    <ds:schemaRef ds:uri="efce84db-8738-4c7b-9bdc-65b9500871f6"/>
    <ds:schemaRef ds:uri="http://schemas.microsoft.com/sharepoint/v3"/>
    <ds:schemaRef ds:uri="b8ab0317-dde0-4bf5-9b45-08b51094b5fc"/>
  </ds:schemaRefs>
</ds:datastoreItem>
</file>

<file path=customXml/itemProps4.xml><?xml version="1.0" encoding="utf-8"?>
<ds:datastoreItem xmlns:ds="http://schemas.openxmlformats.org/officeDocument/2006/customXml" ds:itemID="{E9C43112-5D71-4D7A-B6F5-39CD26FB9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ab0317-dde0-4bf5-9b45-08b51094b5fc"/>
    <ds:schemaRef ds:uri="97492cdc-996c-4152-a5dd-5ec79d17639a"/>
    <ds:schemaRef ds:uri="efce84db-8738-4c7b-9bdc-65b950087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3102</TotalTime>
  <Words>266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Microsoft Sans Serif</vt:lpstr>
      <vt:lpstr>Sitka Subheading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Mark Hersam</cp:lastModifiedBy>
  <cp:revision>283</cp:revision>
  <cp:lastPrinted>2018-03-20T12:31:18Z</cp:lastPrinted>
  <dcterms:created xsi:type="dcterms:W3CDTF">2017-10-05T17:34:54Z</dcterms:created>
  <dcterms:modified xsi:type="dcterms:W3CDTF">2024-12-16T05:19:42Z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9b3d174c-23b2-471b-a915-ef0585a807c5</vt:lpwstr>
  </property>
  <property fmtid="{D5CDD505-2E9C-101B-9397-08002B2CF9AE}" pid="3" name="ContainsCUI">
    <vt:lpwstr>No</vt:lpwstr>
  </property>
  <property fmtid="{D5CDD505-2E9C-101B-9397-08002B2CF9AE}" pid="4" name="ContentTypeId">
    <vt:lpwstr>0x010100B0512B57F4824049A203048478E41222</vt:lpwstr>
  </property>
  <property fmtid="{D5CDD505-2E9C-101B-9397-08002B2CF9AE}" pid="5" name="_dlc_DocIdItemGuid">
    <vt:lpwstr>0823ae97-0475-41ee-b29b-df846be97b63</vt:lpwstr>
  </property>
</Properties>
</file>