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handoutMasterIdLst>
    <p:handoutMasterId r:id="rId4"/>
  </p:handoutMasterIdLst>
  <p:sldIdLst>
    <p:sldId id="387" r:id="rId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9" autoAdjust="0"/>
    <p:restoredTop sz="42690" autoAdjust="0"/>
  </p:normalViewPr>
  <p:slideViewPr>
    <p:cSldViewPr snapToGrid="0" snapToObjects="1">
      <p:cViewPr varScale="1">
        <p:scale>
          <a:sx n="49" d="100"/>
          <a:sy n="49" d="100"/>
        </p:scale>
        <p:origin x="3096" y="36"/>
      </p:cViewPr>
      <p:guideLst/>
    </p:cSldViewPr>
  </p:slid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5/24/2023</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5/24/2023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dirty="0">
                <a:solidFill>
                  <a:schemeClr val="tx1"/>
                </a:solidFill>
                <a:latin typeface="+mn-lt"/>
              </a:rPr>
              <a:t>What Has Been Achieved: </a:t>
            </a:r>
            <a:r>
              <a:rPr lang="en-US" sz="1400" dirty="0">
                <a:effectLst/>
                <a:latin typeface="Times" pitchFamily="2" charset="0"/>
              </a:rPr>
              <a:t>The intracellular environment is a complex and crowded sea of biomolecules, buffeted by incessant motion from Brownian thermal fluctuations and biological activity. Cellular function is achieved by bringing order to this environment, in large part through sub-compartmentalization into a spatially controlled and compositionally defined organization. Historically, these compartments were thought of almost exclusively as membrane-bound structures, but recent work has highlighted the importance of </a:t>
            </a:r>
            <a:r>
              <a:rPr lang="en-US" sz="1400" dirty="0" err="1">
                <a:effectLst/>
                <a:latin typeface="Times" pitchFamily="2" charset="0"/>
              </a:rPr>
              <a:t>membraneless</a:t>
            </a:r>
            <a:r>
              <a:rPr lang="en-US" sz="1400" dirty="0">
                <a:effectLst/>
                <a:latin typeface="Times" pitchFamily="2" charset="0"/>
              </a:rPr>
              <a:t> organelles, also known as biomolecular condensates, which form through phase transitions, including liquid–liquid phase separation. Some of the dozens of examples of such protein and nucleic acid-rich condensates include P granules, nucleoli, stress granules, the pyrenoid and DNA repair foci. </a:t>
            </a:r>
          </a:p>
          <a:p>
            <a:endParaRPr lang="en-US" sz="1100" b="1" dirty="0">
              <a:solidFill>
                <a:schemeClr val="tx1"/>
              </a:solidFill>
              <a:latin typeface="+mn-lt"/>
            </a:endParaRPr>
          </a:p>
          <a:p>
            <a:r>
              <a:rPr lang="en-US" sz="1100" b="1" dirty="0">
                <a:solidFill>
                  <a:schemeClr val="tx1"/>
                </a:solidFill>
                <a:latin typeface="+mn-lt"/>
              </a:rPr>
              <a:t>Importance of the Achievement: How is the achievement related to the IRG, and how does it help it achieve its goals? </a:t>
            </a:r>
            <a:r>
              <a:rPr lang="en-US" sz="1600" dirty="0">
                <a:effectLst/>
                <a:latin typeface="Times" pitchFamily="2" charset="0"/>
              </a:rPr>
              <a:t>In this Perspective published in </a:t>
            </a:r>
            <a:r>
              <a:rPr lang="en-US" sz="1600" i="1" dirty="0">
                <a:effectLst/>
                <a:latin typeface="Times" pitchFamily="2" charset="0"/>
              </a:rPr>
              <a:t>Nature</a:t>
            </a:r>
            <a:r>
              <a:rPr lang="en-US" sz="1600" dirty="0">
                <a:effectLst/>
                <a:latin typeface="Times" pitchFamily="2" charset="0"/>
              </a:rPr>
              <a:t>, IRG-B researchers (Brangwynne and Stone) present the physical principles of capillarity, including examples of how capillary forces structure multiphase condensates and remodel biological substrates. As with other mechanisms of intracellular force generation, for example, molecular motors, capillary forces can influence biological processes. Identifying the biomolecular determinants of condensate capillarity represents an exciting frontier, bridging soft matter physics and cell biology. The material science of biological condensates form a major part of the soft matter science and engineering studied in IRG-B.</a:t>
            </a:r>
          </a:p>
          <a:p>
            <a:endParaRPr lang="en-US" sz="1100" dirty="0">
              <a:solidFill>
                <a:schemeClr val="tx1"/>
              </a:solidFill>
              <a:latin typeface="+mn-lt"/>
            </a:endParaRPr>
          </a:p>
          <a:p>
            <a:r>
              <a:rPr lang="en-US" sz="1100" b="1" dirty="0">
                <a:solidFill>
                  <a:schemeClr val="tx1"/>
                </a:solidFill>
                <a:latin typeface="+mn-lt"/>
              </a:rPr>
              <a:t>Where the findings are published: </a:t>
            </a:r>
            <a:r>
              <a:rPr lang="en-US" sz="1600" dirty="0">
                <a:effectLst/>
                <a:latin typeface="Helvetica" pitchFamily="2" charset="0"/>
              </a:rPr>
              <a:t>Bernardo Gouveia, </a:t>
            </a:r>
            <a:r>
              <a:rPr lang="en-US" sz="1600" dirty="0" err="1">
                <a:effectLst/>
                <a:latin typeface="Helvetica" pitchFamily="2" charset="0"/>
              </a:rPr>
              <a:t>Yoonji</a:t>
            </a:r>
            <a:r>
              <a:rPr lang="en-US" sz="1600" dirty="0">
                <a:effectLst/>
                <a:latin typeface="Helvetica" pitchFamily="2" charset="0"/>
              </a:rPr>
              <a:t> Kim, Joshua W. </a:t>
            </a:r>
            <a:r>
              <a:rPr lang="en-US" sz="1600" dirty="0" err="1">
                <a:effectLst/>
                <a:latin typeface="Helvetica" pitchFamily="2" charset="0"/>
              </a:rPr>
              <a:t>Shaevitz</a:t>
            </a:r>
            <a:r>
              <a:rPr lang="en-US" sz="1600" dirty="0">
                <a:effectLst/>
                <a:latin typeface="Helvetica" pitchFamily="2" charset="0"/>
              </a:rPr>
              <a:t>, Sabine Petry, Howard A. Stone and</a:t>
            </a:r>
          </a:p>
          <a:p>
            <a:r>
              <a:rPr lang="en-US" sz="1600" dirty="0">
                <a:effectLst/>
                <a:latin typeface="Helvetica" pitchFamily="2" charset="0"/>
              </a:rPr>
              <a:t>Clifford P. Brangwynne, “</a:t>
            </a:r>
            <a:r>
              <a:rPr lang="en-US" sz="2400" dirty="0">
                <a:effectLst/>
                <a:latin typeface="Times" pitchFamily="2" charset="0"/>
              </a:rPr>
              <a:t>Capillary forces generated by biomolecular condensates,” </a:t>
            </a:r>
            <a:r>
              <a:rPr lang="en-US" sz="2400" i="1" dirty="0">
                <a:effectLst/>
                <a:latin typeface="Times" pitchFamily="2" charset="0"/>
              </a:rPr>
              <a:t>Nature</a:t>
            </a:r>
            <a:r>
              <a:rPr lang="en-US" sz="2400" dirty="0">
                <a:effectLst/>
                <a:latin typeface="Times" pitchFamily="2" charset="0"/>
              </a:rPr>
              <a:t>, Volume </a:t>
            </a:r>
            <a:r>
              <a:rPr lang="en-US" sz="2400" b="1" dirty="0">
                <a:effectLst/>
                <a:latin typeface="Times" pitchFamily="2" charset="0"/>
              </a:rPr>
              <a:t>609</a:t>
            </a:r>
            <a:r>
              <a:rPr lang="en-US" sz="2400" dirty="0">
                <a:effectLst/>
                <a:latin typeface="Times" pitchFamily="2" charset="0"/>
              </a:rPr>
              <a:t> (2022).</a:t>
            </a:r>
            <a:endParaRPr lang="en-US"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5/24/2023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5/24/2023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5/24/2023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es of capillarity in multiphase condensate organization: interfacial tension, and corresponding wetting phenomena.">
            <a:extLst>
              <a:ext uri="{FF2B5EF4-FFF2-40B4-BE49-F238E27FC236}">
                <a16:creationId xmlns:a16="http://schemas.microsoft.com/office/drawing/2014/main" id="{0DC76E6A-B589-F3A8-5B79-28028D0D95AC}"/>
              </a:ext>
            </a:extLst>
          </p:cNvPr>
          <p:cNvPicPr>
            <a:picLocks noChangeAspect="1"/>
          </p:cNvPicPr>
          <p:nvPr/>
        </p:nvPicPr>
        <p:blipFill>
          <a:blip r:embed="rId3"/>
          <a:stretch>
            <a:fillRect/>
          </a:stretch>
        </p:blipFill>
        <p:spPr>
          <a:xfrm>
            <a:off x="7568339" y="2289920"/>
            <a:ext cx="3546938" cy="3701152"/>
          </a:xfrm>
          <a:prstGeom prst="rect">
            <a:avLst/>
          </a:prstGeom>
        </p:spPr>
      </p:pic>
      <p:sp>
        <p:nvSpPr>
          <p:cNvPr id="6" name="Title 1">
            <a:extLst>
              <a:ext uri="{FF2B5EF4-FFF2-40B4-BE49-F238E27FC236}">
                <a16:creationId xmlns:a16="http://schemas.microsoft.com/office/drawing/2014/main" id="{6F59F56C-CEF7-F252-EC1B-9B65C3815178}"/>
              </a:ext>
            </a:extLst>
          </p:cNvPr>
          <p:cNvSpPr txBox="1">
            <a:spLocks/>
          </p:cNvSpPr>
          <p:nvPr/>
        </p:nvSpPr>
        <p:spPr>
          <a:xfrm>
            <a:off x="3165624" y="166370"/>
            <a:ext cx="8808257" cy="57136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b="1" dirty="0">
                <a:solidFill>
                  <a:srgbClr val="C00000"/>
                </a:solidFill>
                <a:latin typeface="Arial" panose="020B0604020202020204" pitchFamily="34" charset="0"/>
                <a:cs typeface="Arial" panose="020B0604020202020204" pitchFamily="34" charset="0"/>
              </a:rPr>
              <a:t>Capillary forces and biomolecular condensates: Structure and function (IRG-B)</a:t>
            </a:r>
          </a:p>
        </p:txBody>
      </p:sp>
      <p:sp>
        <p:nvSpPr>
          <p:cNvPr id="9" name="TextBox 8">
            <a:extLst>
              <a:ext uri="{FF2B5EF4-FFF2-40B4-BE49-F238E27FC236}">
                <a16:creationId xmlns:a16="http://schemas.microsoft.com/office/drawing/2014/main" id="{7AC7D99B-1EFC-61F2-9703-F085A3591D9E}"/>
              </a:ext>
            </a:extLst>
          </p:cNvPr>
          <p:cNvSpPr txBox="1"/>
          <p:nvPr/>
        </p:nvSpPr>
        <p:spPr>
          <a:xfrm>
            <a:off x="147781" y="200554"/>
            <a:ext cx="2666780" cy="523220"/>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Princeton University MRSEC </a:t>
            </a:r>
          </a:p>
          <a:p>
            <a:r>
              <a:rPr lang="en-US" sz="1400" b="1">
                <a:latin typeface="Arial" panose="020B0604020202020204" pitchFamily="34" charset="0"/>
                <a:cs typeface="Arial" panose="020B0604020202020204" pitchFamily="34" charset="0"/>
              </a:rPr>
              <a:t>DMR-2011750</a:t>
            </a:r>
            <a:endParaRPr lang="en-US" sz="1600" b="1"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A3FA201F-7E38-222E-3666-0F5295187A8C}"/>
              </a:ext>
            </a:extLst>
          </p:cNvPr>
          <p:cNvSpPr txBox="1"/>
          <p:nvPr/>
        </p:nvSpPr>
        <p:spPr>
          <a:xfrm>
            <a:off x="5622122" y="845156"/>
            <a:ext cx="6034024" cy="307777"/>
          </a:xfrm>
          <a:prstGeom prst="rect">
            <a:avLst/>
          </a:prstGeom>
          <a:noFill/>
        </p:spPr>
        <p:txBody>
          <a:bodyPr wrap="none" rtlCol="0">
            <a:spAutoFit/>
          </a:bodyPr>
          <a:lstStyle/>
          <a:p>
            <a:r>
              <a:rPr lang="en-US" sz="1400" b="1" dirty="0">
                <a:latin typeface="Arial" panose="020B0604020202020204" pitchFamily="34" charset="0"/>
                <a:cs typeface="Arial" panose="020B0604020202020204" pitchFamily="34" charset="0"/>
              </a:rPr>
              <a:t>Major Contributor(s): C. </a:t>
            </a:r>
            <a:r>
              <a:rPr lang="en-US" sz="1400" b="1" dirty="0" err="1">
                <a:latin typeface="Arial" panose="020B0604020202020204" pitchFamily="34" charset="0"/>
                <a:cs typeface="Arial" panose="020B0604020202020204" pitchFamily="34" charset="0"/>
              </a:rPr>
              <a:t>Brangwynne</a:t>
            </a:r>
            <a:r>
              <a:rPr lang="en-US" sz="1400" b="1" dirty="0">
                <a:latin typeface="Arial" panose="020B0604020202020204" pitchFamily="34" charset="0"/>
                <a:cs typeface="Arial" panose="020B0604020202020204" pitchFamily="34" charset="0"/>
              </a:rPr>
              <a:t>* and </a:t>
            </a:r>
            <a:r>
              <a:rPr lang="en-US" sz="1400" b="1" dirty="0">
                <a:latin typeface="Arial" panose="020B0604020202020204" pitchFamily="34" charset="0"/>
                <a:ea typeface="Times New Roman" panose="02020603050405020304" pitchFamily="18" charset="0"/>
                <a:cs typeface="Arial" panose="020B0604020202020204" pitchFamily="34" charset="0"/>
              </a:rPr>
              <a:t>H.A. Stone* (*Princeton U.)</a:t>
            </a:r>
            <a:endParaRPr lang="en-US" sz="1400" b="1" dirty="0">
              <a:latin typeface="Arial" panose="020B0604020202020204" pitchFamily="34" charset="0"/>
              <a:cs typeface="Arial" panose="020B0604020202020204" pitchFamily="34" charset="0"/>
            </a:endParaRPr>
          </a:p>
        </p:txBody>
      </p:sp>
      <p:sp>
        <p:nvSpPr>
          <p:cNvPr id="11" name="Text Box 28">
            <a:extLst>
              <a:ext uri="{FF2B5EF4-FFF2-40B4-BE49-F238E27FC236}">
                <a16:creationId xmlns:a16="http://schemas.microsoft.com/office/drawing/2014/main" id="{497B452A-7E74-750D-1BF9-14450F9B5C39}"/>
              </a:ext>
            </a:extLst>
          </p:cNvPr>
          <p:cNvSpPr txBox="1">
            <a:spLocks noChangeArrowheads="1"/>
          </p:cNvSpPr>
          <p:nvPr/>
        </p:nvSpPr>
        <p:spPr bwMode="auto">
          <a:xfrm>
            <a:off x="333631" y="1480692"/>
            <a:ext cx="5288491"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r>
              <a:rPr lang="en-US" sz="1600" dirty="0">
                <a:latin typeface="Arial" panose="020B0604020202020204" pitchFamily="34" charset="0"/>
                <a:ea typeface="Arial" panose="020B0604020202020204" pitchFamily="34" charset="0"/>
              </a:rPr>
              <a:t>In the P</a:t>
            </a:r>
            <a:r>
              <a:rPr lang="en-US" sz="1600" dirty="0">
                <a:effectLst/>
                <a:latin typeface="Arial" panose="020B0604020202020204" pitchFamily="34" charset="0"/>
                <a:ea typeface="Arial" panose="020B0604020202020204" pitchFamily="34" charset="0"/>
              </a:rPr>
              <a:t>erspective, fundamental physical principles of capillarity, and many examples, are presented illustrating how capillary forces enable structuring multiphase condensates, as well as remodel and organize biological substrates, such as DNA, actin, microtubules, and membranes</a:t>
            </a:r>
            <a:r>
              <a:rPr lang="en-US" sz="1600" dirty="0"/>
              <a:t>.</a:t>
            </a:r>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4"/>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a:p>
        </p:txBody>
      </p:sp>
      <p:pic>
        <p:nvPicPr>
          <p:cNvPr id="2" name="image1.png" descr="Image (a) Flory-Huggins free energy, (b) nucleation and growth, (c) coarsening, and (d_ equilibrium">
            <a:extLst>
              <a:ext uri="{FF2B5EF4-FFF2-40B4-BE49-F238E27FC236}">
                <a16:creationId xmlns:a16="http://schemas.microsoft.com/office/drawing/2014/main" id="{D2F8AB86-DA77-66E6-5977-6256B5D7CCAE}"/>
              </a:ext>
            </a:extLst>
          </p:cNvPr>
          <p:cNvPicPr/>
          <p:nvPr/>
        </p:nvPicPr>
        <p:blipFill>
          <a:blip r:embed="rId5"/>
          <a:srcRect/>
          <a:stretch>
            <a:fillRect/>
          </a:stretch>
        </p:blipFill>
        <p:spPr>
          <a:xfrm>
            <a:off x="333631" y="3371184"/>
            <a:ext cx="5752026" cy="1500554"/>
          </a:xfrm>
          <a:prstGeom prst="rect">
            <a:avLst/>
          </a:prstGeom>
          <a:ln/>
        </p:spPr>
      </p:pic>
      <p:sp>
        <p:nvSpPr>
          <p:cNvPr id="8" name="TextBox 7">
            <a:extLst>
              <a:ext uri="{FF2B5EF4-FFF2-40B4-BE49-F238E27FC236}">
                <a16:creationId xmlns:a16="http://schemas.microsoft.com/office/drawing/2014/main" id="{EF91C08E-7275-53F6-3386-13F2C6932CD9}"/>
              </a:ext>
            </a:extLst>
          </p:cNvPr>
          <p:cNvSpPr txBox="1"/>
          <p:nvPr/>
        </p:nvSpPr>
        <p:spPr>
          <a:xfrm>
            <a:off x="6491617" y="1480692"/>
            <a:ext cx="5700383" cy="830997"/>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Capillarity in multiphase condensate organization: interfacial tension, and corresponding wetting phenomena, reorganize viscoelastic materials.</a:t>
            </a:r>
          </a:p>
        </p:txBody>
      </p:sp>
      <p:sp>
        <p:nvSpPr>
          <p:cNvPr id="13" name="TextBox 12">
            <a:extLst>
              <a:ext uri="{FF2B5EF4-FFF2-40B4-BE49-F238E27FC236}">
                <a16:creationId xmlns:a16="http://schemas.microsoft.com/office/drawing/2014/main" id="{9F7A34C6-B7C8-447B-DF81-F906F4ED2D5D}"/>
              </a:ext>
            </a:extLst>
          </p:cNvPr>
          <p:cNvSpPr txBox="1"/>
          <p:nvPr/>
        </p:nvSpPr>
        <p:spPr>
          <a:xfrm>
            <a:off x="333631" y="5196849"/>
            <a:ext cx="5288491" cy="584775"/>
          </a:xfrm>
          <a:prstGeom prst="rect">
            <a:avLst/>
          </a:prstGeom>
          <a:noFill/>
        </p:spPr>
        <p:txBody>
          <a:bodyPr wrap="square">
            <a:spAutoFit/>
          </a:bodyPr>
          <a:lstStyle/>
          <a:p>
            <a:pPr eaLnBrk="1" hangingPunct="1"/>
            <a:r>
              <a:rPr lang="en-US" sz="1600" dirty="0">
                <a:latin typeface="Arial" panose="020B0604020202020204" pitchFamily="34" charset="0"/>
                <a:cs typeface="Arial" panose="020B0604020202020204" pitchFamily="34" charset="0"/>
              </a:rPr>
              <a:t>Published in Gouveia et al., “</a:t>
            </a:r>
            <a:r>
              <a:rPr lang="en-US" sz="1600" dirty="0">
                <a:effectLst/>
                <a:latin typeface="Arial" panose="020B0604020202020204" pitchFamily="34" charset="0"/>
                <a:cs typeface="Arial" panose="020B0604020202020204" pitchFamily="34" charset="0"/>
              </a:rPr>
              <a:t>Capillary forces generated by biomolecular condensates,” </a:t>
            </a:r>
            <a:r>
              <a:rPr lang="en-US" sz="1600" i="1" dirty="0">
                <a:latin typeface="Arial" panose="020B0604020202020204" pitchFamily="34" charset="0"/>
                <a:cs typeface="Arial" panose="020B0604020202020204" pitchFamily="34" charset="0"/>
              </a:rPr>
              <a:t>Nature </a:t>
            </a:r>
            <a:r>
              <a:rPr lang="en-US" sz="1600" b="1" dirty="0">
                <a:latin typeface="Arial" panose="020B0604020202020204" pitchFamily="34" charset="0"/>
                <a:cs typeface="Arial" panose="020B0604020202020204" pitchFamily="34" charset="0"/>
              </a:rPr>
              <a:t>609 </a:t>
            </a:r>
            <a:r>
              <a:rPr lang="en-US" sz="1600" dirty="0">
                <a:latin typeface="Arial" panose="020B0604020202020204" pitchFamily="34" charset="0"/>
                <a:cs typeface="Arial" panose="020B0604020202020204" pitchFamily="34" charset="0"/>
              </a:rPr>
              <a:t>(2022).</a:t>
            </a:r>
          </a:p>
        </p:txBody>
      </p:sp>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4507</TotalTime>
  <Words>414</Words>
  <Application>Microsoft Office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vt:i4>
      </vt:variant>
    </vt:vector>
  </HeadingPairs>
  <TitlesOfParts>
    <vt:vector size="11" baseType="lpstr">
      <vt:lpstr>Arial</vt:lpstr>
      <vt:lpstr>Calibri</vt:lpstr>
      <vt:lpstr>Calibri Light</vt:lpstr>
      <vt:lpstr>Helvetica</vt:lpstr>
      <vt:lpstr>Microsoft Sans Serif</vt:lpstr>
      <vt:lpstr>Sitka Subheading</vt:lpstr>
      <vt:lpstr>Times</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Jennifer L. Bornkamp</cp:lastModifiedBy>
  <cp:revision>286</cp:revision>
  <cp:lastPrinted>2018-03-20T12:31:18Z</cp:lastPrinted>
  <dcterms:created xsi:type="dcterms:W3CDTF">2017-10-05T17:34:54Z</dcterms:created>
  <dcterms:modified xsi:type="dcterms:W3CDTF">2023-05-24T16:48:14Z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ies>
</file>