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5"/>
  </p:sldMasterIdLst>
  <p:notesMasterIdLst>
    <p:notesMasterId r:id="rId7"/>
  </p:notesMasterIdLst>
  <p:handoutMasterIdLst>
    <p:handoutMasterId r:id="rId8"/>
  </p:handoutMasterIdLst>
  <p:sldIdLst>
    <p:sldId id="387"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61" autoAdjust="0"/>
    <p:restoredTop sz="73129" autoAdjust="0"/>
  </p:normalViewPr>
  <p:slideViewPr>
    <p:cSldViewPr snapToGrid="0" snapToObjects="1">
      <p:cViewPr varScale="1">
        <p:scale>
          <a:sx n="55" d="100"/>
          <a:sy n="55" d="100"/>
        </p:scale>
        <p:origin x="758" y="38"/>
      </p:cViewPr>
      <p:guideLst/>
    </p:cSldViewPr>
  </p:slideViewPr>
  <p:notesTextViewPr>
    <p:cViewPr>
      <p:scale>
        <a:sx n="3" d="2"/>
        <a:sy n="3" d="2"/>
      </p:scale>
      <p:origin x="0" y="-725"/>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12/15/2024</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12/15/2024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oi.org/10.1103/PhysRevMaterials.8.024803"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latin typeface="+mn-lt"/>
              </a:rPr>
              <a:t>What Has Been Achieved: </a:t>
            </a:r>
            <a:r>
              <a:rPr lang="en-US" sz="1800" b="0" i="0" u="none" strike="noStrike" baseline="0" dirty="0">
                <a:solidFill>
                  <a:srgbClr val="000000"/>
                </a:solidFill>
                <a:latin typeface="Arial" panose="020B0604020202020204" pitchFamily="34" charset="0"/>
              </a:rPr>
              <a:t>Heteroanionic Stabilization of Ni1+ with Nonplanar Coordination </a:t>
            </a:r>
            <a:endParaRPr lang="en-US" sz="1200" b="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b="0" dirty="0">
                <a:solidFill>
                  <a:schemeClr val="tx1"/>
                </a:solidFill>
                <a:latin typeface="+mn-lt"/>
              </a:rPr>
              <a:t>The square-planar geometric requirement proposed by Anisimov in 1999, and pursued over the last three decades of nickelate research to stabilize Ni</a:t>
            </a:r>
            <a:r>
              <a:rPr lang="en-US" sz="1200" b="0" baseline="30000" dirty="0">
                <a:solidFill>
                  <a:schemeClr val="tx1"/>
                </a:solidFill>
                <a:latin typeface="+mn-lt"/>
              </a:rPr>
              <a:t>1+</a:t>
            </a:r>
            <a:r>
              <a:rPr lang="en-US" sz="1200" b="0" dirty="0">
                <a:solidFill>
                  <a:schemeClr val="tx1"/>
                </a:solidFill>
                <a:latin typeface="+mn-lt"/>
              </a:rPr>
              <a:t>, can be inherently circumvented in oxyfluorides.</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The new coordination and oxidation state are enabled by the heteroanionic elements. Beyond reporting on the electronic properties of these novel compounds, multiple synthesis pathways are reported to obtain the targeted product with the non-square planar geometry.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800" b="0" i="1" u="none" strike="noStrike" dirty="0">
                <a:solidFill>
                  <a:srgbClr val="000000"/>
                </a:solidFill>
                <a:effectLst/>
                <a:highlight>
                  <a:srgbClr val="FFF2CC"/>
                </a:highlight>
                <a:latin typeface="Aptos Narrow" panose="020B0004020202020204" pitchFamily="34" charset="0"/>
              </a:rPr>
              <a:t>Phys. Rev. Materials</a:t>
            </a:r>
            <a:r>
              <a:rPr lang="en-US" sz="1800" b="0" i="0" u="none" strike="noStrike" dirty="0">
                <a:solidFill>
                  <a:srgbClr val="000000"/>
                </a:solidFill>
                <a:effectLst/>
                <a:highlight>
                  <a:srgbClr val="FFF2CC"/>
                </a:highlight>
                <a:latin typeface="Aptos Narrow" panose="020B0004020202020204" pitchFamily="34" charset="0"/>
              </a:rPr>
              <a:t>,</a:t>
            </a:r>
            <a:r>
              <a:rPr lang="en-US" sz="1800" b="0" i="1" u="none" strike="noStrike" dirty="0">
                <a:solidFill>
                  <a:srgbClr val="000000"/>
                </a:solidFill>
                <a:effectLst/>
                <a:highlight>
                  <a:srgbClr val="FFF2CC"/>
                </a:highlight>
                <a:latin typeface="Aptos Narrow" panose="020B0004020202020204" pitchFamily="34" charset="0"/>
              </a:rPr>
              <a:t> </a:t>
            </a:r>
            <a:r>
              <a:rPr lang="en-US" sz="1800" b="1" i="0" u="none" strike="noStrike" dirty="0">
                <a:solidFill>
                  <a:srgbClr val="000000"/>
                </a:solidFill>
                <a:effectLst/>
                <a:highlight>
                  <a:srgbClr val="FFF2CC"/>
                </a:highlight>
                <a:latin typeface="Aptos Narrow" panose="020B0004020202020204" pitchFamily="34" charset="0"/>
              </a:rPr>
              <a:t>8</a:t>
            </a:r>
            <a:r>
              <a:rPr lang="en-US" sz="1800" b="0" i="0" u="none" strike="noStrike" dirty="0">
                <a:solidFill>
                  <a:srgbClr val="000000"/>
                </a:solidFill>
                <a:effectLst/>
                <a:highlight>
                  <a:srgbClr val="FFF2CC"/>
                </a:highlight>
                <a:latin typeface="Aptos Narrow" panose="020B0004020202020204" pitchFamily="34" charset="0"/>
              </a:rPr>
              <a:t>, 024803 (2024). </a:t>
            </a:r>
            <a:r>
              <a:rPr lang="en-US" sz="1800" b="0" i="0" u="sng" strike="noStrike" dirty="0">
                <a:solidFill>
                  <a:srgbClr val="0563C1"/>
                </a:solidFill>
                <a:effectLst/>
                <a:highlight>
                  <a:srgbClr val="E2EFDA"/>
                </a:highlight>
                <a:latin typeface="Aptos Narrow" panose="020B0004020202020204" pitchFamily="34" charset="0"/>
                <a:hlinkClick r:id="rId3"/>
              </a:rPr>
              <a:t>https://doi.org/10.1103/PhysRevMaterials.8.024803</a:t>
            </a:r>
            <a:r>
              <a:rPr lang="en-US" dirty="0"/>
              <a:t> </a:t>
            </a: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dirty="0"/>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12/15/2024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12/15/2024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444299" y="123377"/>
            <a:ext cx="8124243"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Heteroanionic Stabilization of Ni</a:t>
            </a:r>
            <a:r>
              <a:rPr lang="en-US" sz="2000" b="1" baseline="30000" dirty="0">
                <a:solidFill>
                  <a:srgbClr val="C00000"/>
                </a:solidFill>
                <a:latin typeface="Arial" panose="020B0604020202020204" pitchFamily="34" charset="0"/>
                <a:cs typeface="Arial" panose="020B0604020202020204" pitchFamily="34" charset="0"/>
              </a:rPr>
              <a:t>1+</a:t>
            </a:r>
            <a:r>
              <a:rPr lang="en-US" sz="2000" b="1" dirty="0">
                <a:solidFill>
                  <a:srgbClr val="C00000"/>
                </a:solidFill>
                <a:latin typeface="Arial" panose="020B0604020202020204" pitchFamily="34" charset="0"/>
                <a:cs typeface="Arial" panose="020B0604020202020204" pitchFamily="34" charset="0"/>
              </a:rPr>
              <a:t> with Nonplanar Coordination </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Northwestern MRSEC </a:t>
            </a:r>
          </a:p>
          <a:p>
            <a:r>
              <a:rPr lang="en-US" sz="1400" b="1" dirty="0">
                <a:latin typeface="Arial" panose="020B0604020202020204" pitchFamily="34" charset="0"/>
                <a:cs typeface="Arial" panose="020B0604020202020204" pitchFamily="34" charset="0"/>
              </a:rPr>
              <a:t>DMR-1720139</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6247639" y="886651"/>
            <a:ext cx="401744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IRG-2, Northwestern University MRSEC</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47754" y="1149130"/>
            <a:ext cx="6353258"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b="1" i="1" dirty="0"/>
              <a:t>Achievements</a:t>
            </a:r>
          </a:p>
          <a:p>
            <a:pPr marL="285750" indent="-285750" eaLnBrk="1" hangingPunct="1">
              <a:buClr>
                <a:srgbClr val="C00000"/>
              </a:buClr>
              <a:buFont typeface="Arial" panose="020B0604020202020204" pitchFamily="34" charset="0"/>
              <a:buChar char="•"/>
            </a:pPr>
            <a:r>
              <a:rPr lang="en-US" sz="1600" dirty="0"/>
              <a:t>Electronic structure calculations predict two new layered nickelate oxyfluoride materials derived from the Ruddlesden-Popper structure.</a:t>
            </a:r>
          </a:p>
          <a:p>
            <a:pPr marL="285750" indent="-285750" eaLnBrk="1" hangingPunct="1">
              <a:buClr>
                <a:srgbClr val="C00000"/>
              </a:buClr>
              <a:buFont typeface="Arial" panose="020B0604020202020204" pitchFamily="34" charset="0"/>
              <a:buChar char="•"/>
            </a:pPr>
            <a:r>
              <a:rPr lang="en-US" sz="1600" dirty="0"/>
              <a:t>The designed materials host Ni</a:t>
            </a:r>
            <a:r>
              <a:rPr lang="en-US" sz="1600" baseline="30000" dirty="0"/>
              <a:t>1+</a:t>
            </a:r>
            <a:r>
              <a:rPr lang="en-US" sz="1600" dirty="0"/>
              <a:t> in 4-coordinate square planar and 5-coordinate square pyramidal geometries, the latter enabled by the heteroanionic ligands. </a:t>
            </a:r>
          </a:p>
          <a:p>
            <a:pPr marL="285750" indent="-285750" eaLnBrk="1" hangingPunct="1">
              <a:buClr>
                <a:srgbClr val="C00000"/>
              </a:buClr>
              <a:buFont typeface="Arial" panose="020B0604020202020204" pitchFamily="34" charset="0"/>
              <a:buChar char="•"/>
            </a:pPr>
            <a:r>
              <a:rPr lang="en-US" sz="1600" dirty="0"/>
              <a:t>Predicted chemical reactions with high thermodynamic driving forces to guide the synthesis of these materials.</a:t>
            </a:r>
          </a:p>
          <a:p>
            <a:pPr marL="285750" indent="-285750" eaLnBrk="1" hangingPunct="1">
              <a:buClr>
                <a:srgbClr val="C00000"/>
              </a:buClr>
              <a:buFont typeface="Arial" panose="020B0604020202020204" pitchFamily="34" charset="0"/>
              <a:buChar char="•"/>
            </a:pPr>
            <a:endParaRPr lang="en-US" sz="1600" dirty="0"/>
          </a:p>
          <a:p>
            <a:pPr eaLnBrk="1" hangingPunct="1">
              <a:buClr>
                <a:srgbClr val="C00000"/>
              </a:buClr>
            </a:pPr>
            <a:r>
              <a:rPr lang="en-US" sz="1600" b="1" i="1" dirty="0"/>
              <a:t>Significance. </a:t>
            </a:r>
            <a:r>
              <a:rPr lang="en-US" sz="1600" dirty="0"/>
              <a:t>These new materials closely resemble undoped cuprate superconductors in their electronic structure. The approach of using heteroanionic materials (combining oxygen and fluorine) offers a new strategy for realizing cuprate-like physics in nickelates, which could lead to the discovery of new superconducting materials.</a:t>
            </a:r>
          </a:p>
          <a:p>
            <a:pPr marL="285750" indent="-285750" eaLnBrk="1" hangingPunct="1">
              <a:buClr>
                <a:srgbClr val="C00000"/>
              </a:buClr>
              <a:buFont typeface="Arial" panose="020B0604020202020204" pitchFamily="34" charset="0"/>
              <a:buChar char="•"/>
            </a:pPr>
            <a:endParaRPr lang="en-US" sz="1600" dirty="0"/>
          </a:p>
          <a:p>
            <a:pPr eaLnBrk="1" hangingPunct="1">
              <a:buClr>
                <a:srgbClr val="C00000"/>
              </a:buClr>
            </a:pPr>
            <a:r>
              <a:rPr lang="en-US" sz="1600" b="1" i="1" dirty="0"/>
              <a:t>Relationship to IRG-2. </a:t>
            </a:r>
            <a:r>
              <a:rPr lang="en-US" sz="1600" dirty="0"/>
              <a:t>The work establishes a promising new direction for the search of nickelate superconductors with potentially higher critical temperatures and offers heteroanionic synthesis strategies for experimental verification.</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dirty="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dirty="0"/>
          </a:p>
        </p:txBody>
      </p:sp>
      <p:pic>
        <p:nvPicPr>
          <p:cNvPr id="4" name="Picture 3" descr="A table showing which polyhedral units are supported by a given ligand identity.&#10;">
            <a:extLst>
              <a:ext uri="{FF2B5EF4-FFF2-40B4-BE49-F238E27FC236}">
                <a16:creationId xmlns:a16="http://schemas.microsoft.com/office/drawing/2014/main" id="{991E5789-04F3-E1E0-6A64-9E8CCEE4948B}"/>
              </a:ext>
            </a:extLst>
          </p:cNvPr>
          <p:cNvPicPr>
            <a:picLocks noChangeAspect="1"/>
          </p:cNvPicPr>
          <p:nvPr/>
        </p:nvPicPr>
        <p:blipFill>
          <a:blip r:embed="rId4"/>
          <a:stretch>
            <a:fillRect/>
          </a:stretch>
        </p:blipFill>
        <p:spPr>
          <a:xfrm>
            <a:off x="7052192" y="1394050"/>
            <a:ext cx="4668813" cy="1957129"/>
          </a:xfrm>
          <a:prstGeom prst="rect">
            <a:avLst/>
          </a:prstGeom>
        </p:spPr>
      </p:pic>
      <p:pic>
        <p:nvPicPr>
          <p:cNvPr id="7" name="Picture 6" descr="Fermi surface of a nickelate oxyfluoride.&#10;">
            <a:extLst>
              <a:ext uri="{FF2B5EF4-FFF2-40B4-BE49-F238E27FC236}">
                <a16:creationId xmlns:a16="http://schemas.microsoft.com/office/drawing/2014/main" id="{7B292F26-ECB9-E5AD-40A1-BF3E53A33FC4}"/>
              </a:ext>
            </a:extLst>
          </p:cNvPr>
          <p:cNvPicPr>
            <a:picLocks noChangeAspect="1"/>
          </p:cNvPicPr>
          <p:nvPr/>
        </p:nvPicPr>
        <p:blipFill rotWithShape="1">
          <a:blip r:embed="rId5"/>
          <a:srcRect l="57046" t="53102"/>
          <a:stretch/>
        </p:blipFill>
        <p:spPr>
          <a:xfrm>
            <a:off x="8256362" y="3351179"/>
            <a:ext cx="2260472" cy="2419251"/>
          </a:xfrm>
          <a:prstGeom prst="rect">
            <a:avLst/>
          </a:prstGeom>
        </p:spPr>
      </p:pic>
      <p:sp>
        <p:nvSpPr>
          <p:cNvPr id="17" name="TextBox 16">
            <a:extLst>
              <a:ext uri="{FF2B5EF4-FFF2-40B4-BE49-F238E27FC236}">
                <a16:creationId xmlns:a16="http://schemas.microsoft.com/office/drawing/2014/main" id="{6C1420D9-8B5E-0D7B-B9C9-1433F35DC5CC}"/>
              </a:ext>
            </a:extLst>
          </p:cNvPr>
          <p:cNvSpPr txBox="1"/>
          <p:nvPr/>
        </p:nvSpPr>
        <p:spPr>
          <a:xfrm>
            <a:off x="6987109" y="5739652"/>
            <a:ext cx="4798979" cy="369332"/>
          </a:xfrm>
          <a:prstGeom prst="rect">
            <a:avLst/>
          </a:prstGeom>
          <a:noFill/>
        </p:spPr>
        <p:txBody>
          <a:bodyPr wrap="square">
            <a:spAutoFit/>
          </a:bodyPr>
          <a:lstStyle/>
          <a:p>
            <a:pPr algn="ctr"/>
            <a:r>
              <a:rPr lang="en-US" i="1" dirty="0">
                <a:latin typeface="Arial" panose="020B0604020202020204" pitchFamily="34" charset="0"/>
                <a:cs typeface="Arial" panose="020B0604020202020204" pitchFamily="34" charset="0"/>
              </a:rPr>
              <a:t>Physical Review Materials, </a:t>
            </a:r>
            <a:r>
              <a:rPr lang="en-US" b="1" dirty="0">
                <a:latin typeface="Arial" panose="020B0604020202020204" pitchFamily="34" charset="0"/>
                <a:cs typeface="Arial" panose="020B0604020202020204" pitchFamily="34" charset="0"/>
              </a:rPr>
              <a:t>8</a:t>
            </a:r>
            <a:r>
              <a:rPr lang="en-US" dirty="0">
                <a:latin typeface="Arial" panose="020B0604020202020204" pitchFamily="34" charset="0"/>
                <a:cs typeface="Arial" panose="020B0604020202020204" pitchFamily="34" charset="0"/>
              </a:rPr>
              <a:t>, 024803 (2024).</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B0512B57F4824049A203048478E41222" ma:contentTypeVersion="12" ma:contentTypeDescription="Create a new document." ma:contentTypeScope="" ma:versionID="1883c66dcd6366c61a2b4851098dfcb3">
  <xsd:schema xmlns:xsd="http://www.w3.org/2001/XMLSchema" xmlns:xs="http://www.w3.org/2001/XMLSchema" xmlns:p="http://schemas.microsoft.com/office/2006/metadata/properties" xmlns:ns1="http://schemas.microsoft.com/sharepoint/v3" xmlns:ns2="b8ab0317-dde0-4bf5-9b45-08b51094b5fc" xmlns:ns3="97492cdc-996c-4152-a5dd-5ec79d17639a" xmlns:ns4="efce84db-8738-4c7b-9bdc-65b9500871f6" targetNamespace="http://schemas.microsoft.com/office/2006/metadata/properties" ma:root="true" ma:fieldsID="734bdbef0de013e125426a08b7dae556" ns1:_="" ns2:_="" ns3:_="" ns4:_="">
    <xsd:import namespace="http://schemas.microsoft.com/sharepoint/v3"/>
    <xsd:import namespace="b8ab0317-dde0-4bf5-9b45-08b51094b5fc"/>
    <xsd:import namespace="97492cdc-996c-4152-a5dd-5ec79d17639a"/>
    <xsd:import namespace="efce84db-8738-4c7b-9bdc-65b9500871f6"/>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4: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8ab0317-dde0-4bf5-9b45-08b51094b5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7492cdc-996c-4152-a5dd-5ec79d17639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2d55d72-5afa-45f9-90b6-e0708aeee9a0"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ce84db-8738-4c7b-9bdc-65b9500871f6"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4f6bad9-ddfb-4564-84d8-714de8074895}" ma:internalName="TaxCatchAll" ma:showField="CatchAllData" ma:web="b8ab0317-dde0-4bf5-9b45-08b51094b5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97492cdc-996c-4152-a5dd-5ec79d17639a">
      <Terms xmlns="http://schemas.microsoft.com/office/infopath/2007/PartnerControls"/>
    </lcf76f155ced4ddcb4097134ff3c332f>
    <TaxCatchAll xmlns="efce84db-8738-4c7b-9bdc-65b9500871f6" xsi:nil="true"/>
    <PublishingExpirationDate xmlns="http://schemas.microsoft.com/sharepoint/v3" xsi:nil="true"/>
    <PublishingStartDate xmlns="http://schemas.microsoft.com/sharepoint/v3" xsi:nil="true"/>
    <_dlc_DocId xmlns="b8ab0317-dde0-4bf5-9b45-08b51094b5fc">FJVRM6JXNH7R-1562159740-114</_dlc_DocId>
    <_dlc_DocIdUrl xmlns="b8ab0317-dde0-4bf5-9b45-08b51094b5fc">
      <Url>https://nuwildcat.sharepoint.com/sites/mrsec/mrsec3/_layouts/15/DocIdRedir.aspx?ID=FJVRM6JXNH7R-1562159740-114</Url>
      <Description>FJVRM6JXNH7R-1562159740-114</Description>
    </_dlc_DocIdUrl>
  </documentManagement>
</p:properties>
</file>

<file path=customXml/itemProps1.xml><?xml version="1.0" encoding="utf-8"?>
<ds:datastoreItem xmlns:ds="http://schemas.openxmlformats.org/officeDocument/2006/customXml" ds:itemID="{87AC6525-3C71-4D63-A835-CB9B4A7EAA79}">
  <ds:schemaRefs>
    <ds:schemaRef ds:uri="http://schemas.microsoft.com/sharepoint/v3/contenttype/forms"/>
  </ds:schemaRefs>
</ds:datastoreItem>
</file>

<file path=customXml/itemProps2.xml><?xml version="1.0" encoding="utf-8"?>
<ds:datastoreItem xmlns:ds="http://schemas.openxmlformats.org/officeDocument/2006/customXml" ds:itemID="{400FFE65-6B72-45B5-A362-549A947AAC4E}">
  <ds:schemaRefs>
    <ds:schemaRef ds:uri="http://schemas.microsoft.com/sharepoint/events"/>
  </ds:schemaRefs>
</ds:datastoreItem>
</file>

<file path=customXml/itemProps3.xml><?xml version="1.0" encoding="utf-8"?>
<ds:datastoreItem xmlns:ds="http://schemas.openxmlformats.org/officeDocument/2006/customXml" ds:itemID="{3552ACFE-7E48-48D3-9DA3-4771259293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8ab0317-dde0-4bf5-9b45-08b51094b5fc"/>
    <ds:schemaRef ds:uri="97492cdc-996c-4152-a5dd-5ec79d17639a"/>
    <ds:schemaRef ds:uri="efce84db-8738-4c7b-9bdc-65b9500871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29BB57F-F4EB-4DE6-886A-65A5CA6B4C7C}">
  <ds:schemaRefs>
    <ds:schemaRef ds:uri="http://schemas.microsoft.com/office/2006/metadata/properties"/>
    <ds:schemaRef ds:uri="http://schemas.microsoft.com/office/infopath/2007/PartnerControls"/>
    <ds:schemaRef ds:uri="97492cdc-996c-4152-a5dd-5ec79d17639a"/>
    <ds:schemaRef ds:uri="efce84db-8738-4c7b-9bdc-65b9500871f6"/>
    <ds:schemaRef ds:uri="http://schemas.microsoft.com/sharepoint/v3"/>
    <ds:schemaRef ds:uri="b8ab0317-dde0-4bf5-9b45-08b51094b5fc"/>
  </ds:schemaRefs>
</ds:datastoreItem>
</file>

<file path=docProps/app.xml><?xml version="1.0" encoding="utf-8"?>
<Properties xmlns="http://schemas.openxmlformats.org/officeDocument/2006/extended-properties" xmlns:vt="http://schemas.openxmlformats.org/officeDocument/2006/docPropsVTypes">
  <Template>Office Theme</Template>
  <TotalTime>3095</TotalTime>
  <Words>303</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Aptos Narrow</vt: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Mark Hersam</cp:lastModifiedBy>
  <cp:revision>279</cp:revision>
  <cp:lastPrinted>2018-03-20T12:31:18Z</cp:lastPrinted>
  <dcterms:created xsi:type="dcterms:W3CDTF">2017-10-05T17:34:54Z</dcterms:created>
  <dcterms:modified xsi:type="dcterms:W3CDTF">2024-12-16T05:25:40Z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0x010100B0512B57F4824049A203048478E41222</vt:lpwstr>
  </property>
  <property fmtid="{D5CDD505-2E9C-101B-9397-08002B2CF9AE}" pid="5" name="_dlc_DocIdItemGuid">
    <vt:lpwstr>99121024-2ed0-4ce2-b180-6e9971560e71</vt:lpwstr>
  </property>
</Properties>
</file>