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8"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9" autoAdjust="0"/>
    <p:restoredTop sz="82420" autoAdjust="0"/>
  </p:normalViewPr>
  <p:slideViewPr>
    <p:cSldViewPr snapToGrid="0" snapToObjects="1">
      <p:cViewPr varScale="1">
        <p:scale>
          <a:sx n="92" d="100"/>
          <a:sy n="92" d="100"/>
        </p:scale>
        <p:origin x="1496" y="1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5/13/24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What Has Been Achieved: </a:t>
            </a:r>
            <a:endParaRPr lang="en-US" sz="1600" b="0" dirty="0">
              <a:effectLst/>
            </a:endParaRPr>
          </a:p>
          <a:p>
            <a:pPr rtl="0">
              <a:spcBef>
                <a:spcPts val="0"/>
              </a:spcBef>
              <a:spcAft>
                <a:spcPts val="0"/>
              </a:spcAft>
            </a:pPr>
            <a:r>
              <a:rPr lang="en-US" sz="1800" b="0" i="0" u="none" strike="noStrike" dirty="0">
                <a:solidFill>
                  <a:srgbClr val="000000"/>
                </a:solidFill>
                <a:effectLst/>
                <a:latin typeface="Cambria" panose="02040503050406030204" pitchFamily="18" charset="0"/>
              </a:rPr>
              <a:t>The team has achieved the assembly of checkerboard lattices from colloidal nanocrystals that harness the effects of multiple, coupled physical forces at disparate length scales (interfacial, interparticle, and intermolecular) and that do not rely on chemical binding. Colloidal Ag </a:t>
            </a:r>
            <a:r>
              <a:rPr lang="en-US" sz="1800" b="0" i="0" u="none" strike="noStrike" dirty="0" err="1">
                <a:solidFill>
                  <a:srgbClr val="000000"/>
                </a:solidFill>
                <a:effectLst/>
                <a:latin typeface="Cambria" panose="02040503050406030204" pitchFamily="18" charset="0"/>
              </a:rPr>
              <a:t>nanocubes</a:t>
            </a:r>
            <a:r>
              <a:rPr lang="en-US" sz="1800" b="0" i="0" u="none" strike="noStrike" dirty="0">
                <a:solidFill>
                  <a:srgbClr val="000000"/>
                </a:solidFill>
                <a:effectLst/>
                <a:latin typeface="Cambria" panose="02040503050406030204" pitchFamily="18" charset="0"/>
              </a:rPr>
              <a:t> were bi-functionalized with mixtures of hydrophilic and hydrophobic surface ligands and subsequently assembled at an air-water interface. Using feedback between molecular dynamics simulations and interfacial assembly experiments, the team achieves a periodic checkerboard </a:t>
            </a:r>
            <a:r>
              <a:rPr lang="en-US" sz="1800" b="0" i="0" u="none" strike="noStrike" dirty="0" err="1">
                <a:solidFill>
                  <a:srgbClr val="000000"/>
                </a:solidFill>
                <a:effectLst/>
                <a:latin typeface="Cambria" panose="02040503050406030204" pitchFamily="18" charset="0"/>
              </a:rPr>
              <a:t>mesostructure</a:t>
            </a:r>
            <a:r>
              <a:rPr lang="en-US" sz="1800" b="0" i="0" u="none" strike="noStrike" dirty="0">
                <a:solidFill>
                  <a:srgbClr val="000000"/>
                </a:solidFill>
                <a:effectLst/>
                <a:latin typeface="Cambria" panose="02040503050406030204" pitchFamily="18" charset="0"/>
              </a:rPr>
              <a:t> that represents a tiny fraction of the phase space associated with the polymer-grafted nanocrystals used in these experiments. </a:t>
            </a:r>
            <a:endParaRPr lang="en-US" sz="1600" b="0" dirty="0">
              <a:effectLst/>
            </a:endParaRPr>
          </a:p>
          <a:p>
            <a:pPr rtl="0">
              <a:spcBef>
                <a:spcPts val="0"/>
              </a:spcBef>
              <a:spcAft>
                <a:spcPts val="0"/>
              </a:spcAft>
            </a:pPr>
            <a:br>
              <a:rPr lang="en-US" sz="1600" b="0" dirty="0">
                <a:effectLst/>
              </a:rPr>
            </a:br>
            <a:r>
              <a:rPr lang="en-US" sz="1800" b="1" i="0" u="none" strike="noStrike" dirty="0">
                <a:solidFill>
                  <a:srgbClr val="000000"/>
                </a:solidFill>
                <a:effectLst/>
                <a:latin typeface="Calibri" panose="020F0502020204030204" pitchFamily="34" charset="0"/>
              </a:rPr>
              <a:t>Importance of the Achievement: </a:t>
            </a:r>
            <a:endParaRPr lang="en-US" sz="1600" b="0" dirty="0">
              <a:effectLst/>
            </a:endParaRPr>
          </a:p>
          <a:p>
            <a:pPr rtl="0">
              <a:spcBef>
                <a:spcPts val="0"/>
              </a:spcBef>
              <a:spcAft>
                <a:spcPts val="0"/>
              </a:spcAft>
            </a:pPr>
            <a:r>
              <a:rPr lang="en-US" sz="1800" b="0" i="0" u="none" strike="noStrike" dirty="0">
                <a:solidFill>
                  <a:srgbClr val="000000"/>
                </a:solidFill>
                <a:effectLst/>
                <a:latin typeface="Cambria" panose="02040503050406030204" pitchFamily="18" charset="0"/>
              </a:rPr>
              <a:t>Checkerboard lattices—where the resulting structure is open, porous, and highly symmetric—are difficult to create by self-assembly. Synthetic systems that adopt such structures typically rely on shape complementarity and site-specific chemical interactions that are only available to biomolecular systems (e.g. protein, DNA). Here the team shows the assembly of checkerboard lattices from colloidal nanocrystals that harness the effects of multiple, coupled physical forces at disparate length scales (interfacial, interparticle, and intermolecular) and that do not rely on chemical binding. </a:t>
            </a:r>
            <a:endParaRPr lang="en-US" sz="1600" b="0" dirty="0">
              <a:effectLst/>
            </a:endParaRPr>
          </a:p>
          <a:p>
            <a:pPr rtl="0">
              <a:spcBef>
                <a:spcPts val="0"/>
              </a:spcBef>
              <a:spcAft>
                <a:spcPts val="0"/>
              </a:spcAft>
            </a:pPr>
            <a:br>
              <a:rPr lang="en-US" sz="1600" b="0" dirty="0">
                <a:effectLst/>
              </a:rPr>
            </a:br>
            <a:r>
              <a:rPr lang="en-US" sz="1800" b="1" i="0" u="none" strike="noStrike" dirty="0">
                <a:solidFill>
                  <a:srgbClr val="000000"/>
                </a:solidFill>
                <a:effectLst/>
                <a:latin typeface="Calibri" panose="020F0502020204030204" pitchFamily="34" charset="0"/>
              </a:rPr>
              <a:t>How is the achievement related to the IRG, and how does it help it achieve its goals? </a:t>
            </a:r>
            <a:endParaRPr lang="en-US" sz="1600" b="0" dirty="0">
              <a:effectLst/>
            </a:endParaRPr>
          </a:p>
          <a:p>
            <a:pPr rtl="0">
              <a:spcBef>
                <a:spcPts val="0"/>
              </a:spcBef>
              <a:spcAft>
                <a:spcPts val="0"/>
              </a:spcAft>
            </a:pPr>
            <a:r>
              <a:rPr lang="en-US" sz="1800" b="0" i="0" u="none" strike="noStrike" dirty="0">
                <a:solidFill>
                  <a:srgbClr val="000000"/>
                </a:solidFill>
                <a:effectLst/>
                <a:latin typeface="Cambria" panose="02040503050406030204" pitchFamily="18" charset="0"/>
              </a:rPr>
              <a:t>The discovery of a new checkerboard mesophase has validated IRG1’s original hypothesis that computational efforts could be used to discover, design, and target self-assembled nanocrystal mesophases. This research outcome has solidified a successful feedback loop that runs between coarse-grained molecular dynamics (CG MD) modeling, nanocrystal synthesis/modification/assembly experiments, and mesoscopic characterization.</a:t>
            </a:r>
            <a:r>
              <a:rPr lang="en-US" sz="1800" b="0" i="0" u="none" strike="noStrike" dirty="0">
                <a:solidFill>
                  <a:srgbClr val="000000"/>
                </a:solidFill>
                <a:effectLst/>
                <a:latin typeface="Arial" panose="020B0604020202020204" pitchFamily="34" charset="0"/>
              </a:rPr>
              <a:t> </a:t>
            </a:r>
            <a:endParaRPr lang="en-US" sz="1600" b="0" dirty="0">
              <a:effectLst/>
            </a:endParaRPr>
          </a:p>
          <a:p>
            <a:pPr rtl="0">
              <a:spcBef>
                <a:spcPts val="0"/>
              </a:spcBef>
              <a:spcAft>
                <a:spcPts val="0"/>
              </a:spcAft>
            </a:pPr>
            <a:br>
              <a:rPr lang="en-US" sz="1600" b="0" dirty="0">
                <a:effectLst/>
              </a:rPr>
            </a:br>
            <a:r>
              <a:rPr lang="en-US" sz="1800" b="1" i="0" u="none" strike="noStrike" dirty="0">
                <a:solidFill>
                  <a:srgbClr val="000000"/>
                </a:solidFill>
                <a:effectLst/>
                <a:latin typeface="Calibri" panose="020F0502020204030204" pitchFamily="34" charset="0"/>
              </a:rPr>
              <a:t>Where the findings are published:</a:t>
            </a:r>
            <a:r>
              <a:rPr lang="en-US" sz="1800" b="1" i="0" u="none" strike="noStrike" dirty="0">
                <a:solidFill>
                  <a:srgbClr val="000000"/>
                </a:solidFill>
                <a:effectLst/>
                <a:highlight>
                  <a:srgbClr val="FFFF00"/>
                </a:highlight>
                <a:latin typeface="Calibri" panose="020F0502020204030204" pitchFamily="34" charset="0"/>
              </a:rPr>
              <a:t> </a:t>
            </a:r>
            <a:r>
              <a:rPr lang="fr-FR" sz="2800" b="0" i="1" u="none" strike="noStrike" dirty="0">
                <a:solidFill>
                  <a:srgbClr val="000000"/>
                </a:solidFill>
                <a:effectLst/>
                <a:latin typeface="docs-Calibri"/>
              </a:rPr>
              <a:t>Nature Communications</a:t>
            </a:r>
            <a:r>
              <a:rPr lang="fr-FR" sz="2800" b="0" i="0" u="none" strike="noStrike" dirty="0">
                <a:solidFill>
                  <a:srgbClr val="000000"/>
                </a:solidFill>
                <a:effectLst/>
                <a:latin typeface="docs-Calibri"/>
              </a:rPr>
              <a:t> </a:t>
            </a:r>
            <a:r>
              <a:rPr lang="en-US" sz="2800" b="0" i="0" dirty="0">
                <a:solidFill>
                  <a:srgbClr val="222222"/>
                </a:solidFill>
                <a:effectLst/>
                <a:highlight>
                  <a:srgbClr val="FFFFFF"/>
                </a:highlight>
                <a:latin typeface="Arial" panose="020B0604020202020204" pitchFamily="34" charset="0"/>
              </a:rPr>
              <a:t>10.1038/s41467-024-47572-2</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311015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Self-assembly of nanocrystal checkerboard patterns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UC San Diego MRSEC </a:t>
            </a:r>
          </a:p>
          <a:p>
            <a:r>
              <a:rPr lang="en-US" sz="1400" b="1" dirty="0">
                <a:latin typeface="Arial" panose="020B0604020202020204" pitchFamily="34" charset="0"/>
                <a:cs typeface="Arial" panose="020B0604020202020204" pitchFamily="34" charset="0"/>
              </a:rPr>
              <a:t>DMR-2011921</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233481" y="868683"/>
            <a:ext cx="693042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Gaurav Arya, Duke University; Alec </a:t>
            </a:r>
            <a:r>
              <a:rPr lang="en-US" sz="1600" b="1" dirty="0" err="1">
                <a:latin typeface="Arial" panose="020B0604020202020204" pitchFamily="34" charset="0"/>
                <a:cs typeface="Arial" panose="020B0604020202020204" pitchFamily="34" charset="0"/>
              </a:rPr>
              <a:t>Frañó</a:t>
            </a:r>
            <a:r>
              <a:rPr lang="en-US" sz="1600" b="1" dirty="0">
                <a:latin typeface="Arial" panose="020B0604020202020204" pitchFamily="34" charset="0"/>
                <a:cs typeface="Arial" panose="020B0604020202020204" pitchFamily="34" charset="0"/>
              </a:rPr>
              <a:t>, Andrea Tao, UC San Diego</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81923" y="1207237"/>
            <a:ext cx="485380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914400">
              <a:defRPr sz="1400">
                <a:latin typeface="Helvetica Neue"/>
                <a:ea typeface="Helvetica Neue"/>
                <a:cs typeface="Helvetica Neue"/>
                <a:sym typeface="Helvetica Neue"/>
              </a:defRPr>
            </a:pPr>
            <a:r>
              <a:rPr lang="en-US" sz="1400" b="1" dirty="0">
                <a:solidFill>
                  <a:schemeClr val="tx1"/>
                </a:solidFill>
                <a:latin typeface="Arial" panose="020B0604020202020204" pitchFamily="34" charset="0"/>
                <a:cs typeface="Arial" panose="020B0604020202020204" pitchFamily="34" charset="0"/>
              </a:rPr>
              <a:t>What Has Been Achieved: </a:t>
            </a:r>
            <a:r>
              <a:rPr lang="en-US" sz="1400" dirty="0">
                <a:solidFill>
                  <a:schemeClr val="tx1"/>
                </a:solidFill>
                <a:latin typeface="Arial" panose="020B0604020202020204" pitchFamily="34" charset="0"/>
                <a:cs typeface="Arial" panose="020B0604020202020204" pitchFamily="34" charset="0"/>
              </a:rPr>
              <a:t>T</a:t>
            </a:r>
            <a:r>
              <a:rPr lang="en-US" sz="1400" dirty="0">
                <a:effectLst/>
                <a:latin typeface="Arial" panose="020B0604020202020204" pitchFamily="34" charset="0"/>
                <a:ea typeface="Cambria" panose="02040503050406030204" pitchFamily="18" charset="0"/>
                <a:cs typeface="Arial" panose="020B0604020202020204" pitchFamily="34" charset="0"/>
              </a:rPr>
              <a:t>he assembly of checkerboard lattices from colloidal nanocrystals that harness the effects of multiple, coupled physical forces at disparate length scales (</a:t>
            </a:r>
            <a:r>
              <a:rPr lang="en-US" sz="1400" dirty="0">
                <a:effectLst/>
                <a:latin typeface="Arial" panose="020B0604020202020204" pitchFamily="34" charset="0"/>
                <a:ea typeface="SimSun" panose="02010600030101010101" pitchFamily="2" charset="-122"/>
                <a:cs typeface="Arial" panose="020B0604020202020204" pitchFamily="34" charset="0"/>
              </a:rPr>
              <a:t>interfacial, interparticle, and intermolecular) </a:t>
            </a:r>
            <a:r>
              <a:rPr lang="en-US" sz="1400" dirty="0">
                <a:effectLst/>
                <a:latin typeface="Arial" panose="020B0604020202020204" pitchFamily="34" charset="0"/>
                <a:ea typeface="Cambria" panose="02040503050406030204" pitchFamily="18" charset="0"/>
                <a:cs typeface="Arial" panose="020B0604020202020204" pitchFamily="34" charset="0"/>
              </a:rPr>
              <a:t>and that do not rely on chemical binding. </a:t>
            </a:r>
          </a:p>
          <a:p>
            <a:pPr algn="just" defTabSz="914400">
              <a:defRPr sz="1400">
                <a:latin typeface="Helvetica Neue"/>
                <a:ea typeface="Helvetica Neue"/>
                <a:cs typeface="Helvetica Neue"/>
                <a:sym typeface="Helvetica Neue"/>
              </a:defRPr>
            </a:pPr>
            <a:endParaRPr lang="en-US" sz="1400" b="1" dirty="0">
              <a:solidFill>
                <a:schemeClr val="tx1"/>
              </a:solidFill>
              <a:latin typeface="Arial" panose="020B0604020202020204" pitchFamily="34" charset="0"/>
              <a:cs typeface="Arial" panose="020B0604020202020204" pitchFamily="34" charset="0"/>
            </a:endParaRPr>
          </a:p>
          <a:p>
            <a:pPr algn="just" defTabSz="914400">
              <a:defRPr sz="1400">
                <a:latin typeface="Helvetica Neue"/>
                <a:ea typeface="Helvetica Neue"/>
                <a:cs typeface="Helvetica Neue"/>
                <a:sym typeface="Helvetica Neue"/>
              </a:defRPr>
            </a:pPr>
            <a:r>
              <a:rPr lang="en-US" sz="1400" b="1" dirty="0">
                <a:solidFill>
                  <a:schemeClr val="tx1"/>
                </a:solidFill>
                <a:latin typeface="Arial" panose="020B0604020202020204" pitchFamily="34" charset="0"/>
                <a:cs typeface="Arial" panose="020B0604020202020204" pitchFamily="34" charset="0"/>
              </a:rPr>
              <a:t>Importance of the Achievement: </a:t>
            </a:r>
            <a:r>
              <a:rPr lang="en-US" sz="1400" dirty="0">
                <a:effectLst/>
                <a:latin typeface="Arial" panose="020B0604020202020204" pitchFamily="34" charset="0"/>
                <a:ea typeface="SimSun" panose="02010600030101010101" pitchFamily="2" charset="-122"/>
                <a:cs typeface="Arial" panose="020B0604020202020204" pitchFamily="34" charset="0"/>
              </a:rPr>
              <a:t>Checkerboard lattices—where the resulting structure is open, porous, and highly symmetric—are difficult to create by self-assembly. The successful feedback loop between molecular dynamics simulations and interfacial assembly experiments is critical for targeting these </a:t>
            </a:r>
            <a:r>
              <a:rPr lang="en-US" sz="1400" dirty="0">
                <a:latin typeface="Arial" panose="020B0604020202020204" pitchFamily="34" charset="0"/>
                <a:ea typeface="SimSun" panose="02010600030101010101" pitchFamily="2" charset="-122"/>
                <a:cs typeface="Arial" panose="020B0604020202020204" pitchFamily="34" charset="0"/>
              </a:rPr>
              <a:t>lattices, which represent a </a:t>
            </a:r>
            <a:r>
              <a:rPr lang="en-US" sz="1400" dirty="0">
                <a:effectLst/>
                <a:latin typeface="Arial" panose="020B0604020202020204" pitchFamily="34" charset="0"/>
                <a:ea typeface="SimSun" panose="02010600030101010101" pitchFamily="2" charset="-122"/>
                <a:cs typeface="Arial" panose="020B0604020202020204" pitchFamily="34" charset="0"/>
              </a:rPr>
              <a:t>tiny fraction of the phase space associated with the polymer-grafted nanocrystals used in these experiments.</a:t>
            </a:r>
          </a:p>
          <a:p>
            <a:pPr algn="just" defTabSz="914400">
              <a:defRPr sz="1400">
                <a:latin typeface="Helvetica Neue"/>
                <a:ea typeface="Helvetica Neue"/>
                <a:cs typeface="Helvetica Neue"/>
                <a:sym typeface="Helvetica Neue"/>
              </a:defRPr>
            </a:pPr>
            <a:endParaRPr lang="en-US" sz="1400" b="1"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algn="just" defTabSz="914400">
              <a:defRPr sz="1400">
                <a:latin typeface="Helvetica Neue"/>
                <a:ea typeface="Helvetica Neue"/>
                <a:cs typeface="Helvetica Neue"/>
                <a:sym typeface="Helvetica Neue"/>
              </a:defRPr>
            </a:pPr>
            <a:r>
              <a:rPr lang="en-US" sz="1400" b="1" dirty="0">
                <a:solidFill>
                  <a:schemeClr val="tx1"/>
                </a:solidFill>
                <a:latin typeface="Arial" panose="020B0604020202020204" pitchFamily="34" charset="0"/>
                <a:cs typeface="Arial" panose="020B0604020202020204" pitchFamily="34" charset="0"/>
              </a:rPr>
              <a:t>Relation to the IRG1: </a:t>
            </a:r>
            <a:r>
              <a:rPr lang="en-US" sz="1400" dirty="0">
                <a:effectLst/>
                <a:latin typeface="Arial" panose="020B0604020202020204" pitchFamily="34" charset="0"/>
                <a:ea typeface="Times New Roman" panose="02020603050405020304" pitchFamily="18" charset="0"/>
                <a:cs typeface="Arial" panose="020B0604020202020204" pitchFamily="34" charset="0"/>
              </a:rPr>
              <a:t>This discovery has validated IRG1’s original hypothesis that computational efforts can be used to discover, design, and target self-assembled nanocrystal mesophases.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dirty="0">
                <a:solidFill>
                  <a:srgbClr val="000000"/>
                </a:solidFill>
                <a:effectLst/>
                <a:latin typeface="docs-Calibri"/>
              </a:rPr>
              <a:t>Nature Communications </a:t>
            </a:r>
            <a:r>
              <a:rPr lang="fr-FR" sz="1400" b="1" u="none" strike="noStrike" dirty="0">
                <a:solidFill>
                  <a:srgbClr val="000000"/>
                </a:solidFill>
                <a:effectLst/>
                <a:latin typeface="docs-Calibri"/>
              </a:rPr>
              <a:t>2024</a:t>
            </a:r>
            <a:r>
              <a:rPr lang="fr-FR" sz="1400" b="0" u="none" strike="noStrike" dirty="0">
                <a:solidFill>
                  <a:srgbClr val="000000"/>
                </a:solidFill>
                <a:effectLst/>
                <a:latin typeface="docs-Calibri"/>
              </a:rPr>
              <a:t>,</a:t>
            </a:r>
            <a:r>
              <a:rPr lang="fr-FR" sz="1400" b="0" i="1" u="none" strike="noStrike" dirty="0">
                <a:solidFill>
                  <a:srgbClr val="000000"/>
                </a:solidFill>
                <a:effectLst/>
                <a:latin typeface="docs-Calibri"/>
              </a:rPr>
              <a:t> 15</a:t>
            </a:r>
            <a:r>
              <a:rPr lang="fr-FR" sz="1400" b="0" u="none" strike="noStrike" dirty="0">
                <a:solidFill>
                  <a:srgbClr val="000000"/>
                </a:solidFill>
                <a:effectLst/>
                <a:latin typeface="docs-Calibri"/>
              </a:rPr>
              <a:t>, 3913. </a:t>
            </a:r>
            <a:r>
              <a:rPr lang="en-US" sz="1400" b="0" i="0" dirty="0">
                <a:solidFill>
                  <a:srgbClr val="222222"/>
                </a:solidFill>
                <a:effectLst/>
                <a:highlight>
                  <a:srgbClr val="FFFFFF"/>
                </a:highlight>
                <a:latin typeface="Arial" panose="020B0604020202020204" pitchFamily="34" charset="0"/>
              </a:rPr>
              <a:t>DOI : 10.1038/s41467-024-47572-2</a:t>
            </a:r>
            <a:endParaRPr lang="en-US" sz="1400" b="0" i="1" dirty="0">
              <a:solidFill>
                <a:schemeClr val="tx1"/>
              </a:solidFill>
              <a:latin typeface="Arial" panose="020B0604020202020204" pitchFamily="34" charset="0"/>
              <a:cs typeface="Arial" panose="020B0604020202020204" pitchFamily="34" charset="0"/>
            </a:endParaRP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5233481" y="1603856"/>
            <a:ext cx="6575897" cy="43105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15" name="Group 14" descr="Self-assembly of checkerboard mesophase from Ag nanocrystals.&#10;">
            <a:extLst>
              <a:ext uri="{FF2B5EF4-FFF2-40B4-BE49-F238E27FC236}">
                <a16:creationId xmlns:a16="http://schemas.microsoft.com/office/drawing/2014/main" id="{262BD8AB-5B8D-0381-386E-B0C0E42EDED5}"/>
              </a:ext>
            </a:extLst>
          </p:cNvPr>
          <p:cNvGrpSpPr/>
          <p:nvPr/>
        </p:nvGrpSpPr>
        <p:grpSpPr>
          <a:xfrm>
            <a:off x="5359938" y="1636918"/>
            <a:ext cx="6335826" cy="2333968"/>
            <a:chOff x="5359938" y="1636918"/>
            <a:chExt cx="6335826" cy="2333968"/>
          </a:xfrm>
        </p:grpSpPr>
        <p:grpSp>
          <p:nvGrpSpPr>
            <p:cNvPr id="2" name="Group 1">
              <a:extLst>
                <a:ext uri="{FF2B5EF4-FFF2-40B4-BE49-F238E27FC236}">
                  <a16:creationId xmlns:a16="http://schemas.microsoft.com/office/drawing/2014/main" id="{8AE76251-B734-EFFF-AAB5-CA50142CF6D6}"/>
                </a:ext>
              </a:extLst>
            </p:cNvPr>
            <p:cNvGrpSpPr/>
            <p:nvPr/>
          </p:nvGrpSpPr>
          <p:grpSpPr>
            <a:xfrm>
              <a:off x="5359938" y="1740715"/>
              <a:ext cx="6335826" cy="2230171"/>
              <a:chOff x="-504394" y="843890"/>
              <a:chExt cx="11510541" cy="4051639"/>
            </a:xfrm>
          </p:grpSpPr>
          <p:pic>
            <p:nvPicPr>
              <p:cNvPr id="5" name="Picture 4">
                <a:extLst>
                  <a:ext uri="{FF2B5EF4-FFF2-40B4-BE49-F238E27FC236}">
                    <a16:creationId xmlns:a16="http://schemas.microsoft.com/office/drawing/2014/main" id="{F808C1E1-EC3E-2F5A-7299-FA23950F65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128" b="51505"/>
              <a:stretch/>
            </p:blipFill>
            <p:spPr bwMode="auto">
              <a:xfrm>
                <a:off x="-504394" y="845209"/>
                <a:ext cx="7744276" cy="4050320"/>
              </a:xfrm>
              <a:prstGeom prst="rect">
                <a:avLst/>
              </a:prstGeom>
              <a:noFill/>
              <a:ln>
                <a:noFill/>
              </a:ln>
              <a:extLst>
                <a:ext uri="{53640926-AAD7-44D8-BBD7-CCE9431645EC}">
                  <a14:shadowObscured xmlns:a14="http://schemas.microsoft.com/office/drawing/2010/main"/>
                </a:ext>
              </a:extLst>
            </p:spPr>
          </p:pic>
          <p:pic>
            <p:nvPicPr>
              <p:cNvPr id="4" name="Picture 3" descr="A screenshot of a computer&#10;&#10;Description automatically generated">
                <a:extLst>
                  <a:ext uri="{FF2B5EF4-FFF2-40B4-BE49-F238E27FC236}">
                    <a16:creationId xmlns:a16="http://schemas.microsoft.com/office/drawing/2014/main" id="{A89E28DD-0EC1-8691-4A7B-E6A60F979C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360" r="41729" b="20318"/>
              <a:stretch/>
            </p:blipFill>
            <p:spPr bwMode="auto">
              <a:xfrm>
                <a:off x="7135690" y="843890"/>
                <a:ext cx="3870457" cy="3922952"/>
              </a:xfrm>
              <a:prstGeom prst="rect">
                <a:avLst/>
              </a:prstGeom>
              <a:noFill/>
              <a:ln>
                <a:noFill/>
              </a:ln>
            </p:spPr>
          </p:pic>
        </p:grpSp>
        <p:sp>
          <p:nvSpPr>
            <p:cNvPr id="14" name="Rectangle 13">
              <a:extLst>
                <a:ext uri="{FF2B5EF4-FFF2-40B4-BE49-F238E27FC236}">
                  <a16:creationId xmlns:a16="http://schemas.microsoft.com/office/drawing/2014/main" id="{9517A691-5929-FACD-0FED-7285235756AE}"/>
                </a:ext>
              </a:extLst>
            </p:cNvPr>
            <p:cNvSpPr/>
            <p:nvPr/>
          </p:nvSpPr>
          <p:spPr>
            <a:xfrm>
              <a:off x="6958618" y="1636918"/>
              <a:ext cx="211991" cy="2235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descr="Images related to Self-assembly of checkerboard mesophase from Ag nanocrystals. (a) Coarse-grained model of air/water interface and bi-grafted NCs, where the water layer is shown in fluorescent green, the polymer ligands are shown in green, the alkyl ligands are shown in blue, and the NC cores are shown as cubic lattices of gray beads. Structural phase diagram as a function of overall graft density. Phases labeled by asterisks are experimentally achieved through modifying ligand concentration in feedstock. (b) SEM image of the mesophase obtained with Ag NCs post-synthetically modified with a feedstock mixture of 50 µM PEG20k-SH and 6 µM C16-SH. Scale bar = 500 nm, inset = 100 nm &#10;">
            <a:extLst>
              <a:ext uri="{FF2B5EF4-FFF2-40B4-BE49-F238E27FC236}">
                <a16:creationId xmlns:a16="http://schemas.microsoft.com/office/drawing/2014/main" id="{F6139520-B7C3-4E70-8DE4-A65C8D69C12E}"/>
              </a:ext>
            </a:extLst>
          </p:cNvPr>
          <p:cNvSpPr txBox="1"/>
          <p:nvPr/>
        </p:nvSpPr>
        <p:spPr>
          <a:xfrm>
            <a:off x="5394034" y="4105066"/>
            <a:ext cx="6183449" cy="1754326"/>
          </a:xfrm>
          <a:prstGeom prst="rect">
            <a:avLst/>
          </a:prstGeom>
          <a:noFill/>
        </p:spPr>
        <p:txBody>
          <a:bodyPr wrap="square" rtlCol="0">
            <a:spAutoFit/>
          </a:bodyPr>
          <a:lstStyle/>
          <a:p>
            <a:pPr algn="just"/>
            <a:r>
              <a:rPr lang="en-US" sz="1200" dirty="0">
                <a:effectLst/>
                <a:latin typeface="Arial" panose="020B0604020202020204" pitchFamily="34" charset="0"/>
                <a:ea typeface="Cambria" panose="02040503050406030204" pitchFamily="18" charset="0"/>
              </a:rPr>
              <a:t>Self-assembly of checkerboard mesophase from Ag nanocrystals. (a) Coarse-grained model of air/water interface and bi-grafted NCs, where the water layer is shown in fluorescent green, the polymer ligands are shown in green, the alkyl ligands are shown in blue, and the NC cores are shown as cubic lattices of gray beads. Structural phase diagram as a function of overall graft density. Phases labeled by asterisks are experimentally achieved through modifying ligand concentration in feedstock. (b) SEM image of the mesophase obtained with Ag NCs post-synthetically modified with a feedstock mixture of 50 µM PEG20k-SH and 6 µM C16-SH. Scale bar = 500 nm, inset = 100 nm </a:t>
            </a:r>
            <a:endParaRPr lang="en-US" sz="1200" dirty="0"/>
          </a:p>
        </p:txBody>
      </p:sp>
    </p:spTree>
    <p:extLst>
      <p:ext uri="{BB962C8B-B14F-4D97-AF65-F5344CB8AC3E}">
        <p14:creationId xmlns:p14="http://schemas.microsoft.com/office/powerpoint/2010/main" val="11269777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3272</TotalTime>
  <Words>606</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Cambria</vt:lpstr>
      <vt:lpstr>docs-Calibri</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Divya Abhat</cp:lastModifiedBy>
  <cp:revision>285</cp:revision>
  <cp:lastPrinted>2018-03-20T12:31:18Z</cp:lastPrinted>
  <dcterms:created xsi:type="dcterms:W3CDTF">2017-10-05T17:34:54Z</dcterms:created>
  <dcterms:modified xsi:type="dcterms:W3CDTF">2024-05-13T16:07:53Z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