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90"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8" autoAdjust="0"/>
    <p:restoredTop sz="76122" autoAdjust="0"/>
  </p:normalViewPr>
  <p:slideViewPr>
    <p:cSldViewPr snapToGrid="0" snapToObjects="1">
      <p:cViewPr varScale="1">
        <p:scale>
          <a:sx n="91" d="100"/>
          <a:sy n="91" d="100"/>
        </p:scale>
        <p:origin x="1856" y="184"/>
      </p:cViewPr>
      <p:guideLst/>
    </p:cSldViewPr>
  </p:slideViewPr>
  <p:notesTextViewPr>
    <p:cViewPr>
      <p:scale>
        <a:sx n="3" d="2"/>
        <a:sy n="3" d="2"/>
      </p:scale>
      <p:origin x="0" y="-152"/>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5/14/23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5/14/23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b="1" dirty="0">
                <a:solidFill>
                  <a:schemeClr val="tx1"/>
                </a:solidFill>
                <a:latin typeface="+mn-lt"/>
              </a:rPr>
              <a:t>What Has Been Achieved: </a:t>
            </a:r>
            <a:r>
              <a:rPr lang="en-US" sz="1200" dirty="0"/>
              <a:t>IRG1 has developed a toolkit for carrying out simulated X-ray adsorption spectroscopy (XAS). XAS is a powerful technique for understanding the surface local structure and chemistry of complex interfaces at the nanoscale. The team has reported on the factors the contribute to changes in the electronic structure of ferroelectric BaTiO3 thin films from first-principles, simulated X-ray adsorption spectroscopy (XAS). To calculate the XAS of this complex material computationally, the team employed two widely used approaches, with different ways of treating the XAS excitation, namely the many-body ΔSCF determinant and the GW/Bethe-Salpeter equation approaches. </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t>The team used XAS to understand the factors that contribute to changes in the electronic structure of ferroelectric BaTiO3 thin films from first-principles. This is a complex material for the team is able to map out the energy landscape, computationally and spectroscopically.</a:t>
            </a:r>
          </a:p>
          <a:p>
            <a:pPr defTabSz="914400">
              <a:defRPr sz="1400">
                <a:latin typeface="Helvetica Neue"/>
                <a:ea typeface="Helvetica Neue"/>
                <a:cs typeface="Helvetica Neue"/>
                <a:sym typeface="Helvetica Neue"/>
              </a:defRPr>
            </a:pPr>
            <a:endParaRPr lang="en-US" sz="1200" b="1"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t>This work expands the team’s knowledge how materials operate at the atomic level, providing a rigorous accounting for materials physics and chemistry, such as polarization-induced surface reconstruction.</a:t>
            </a:r>
          </a:p>
          <a:p>
            <a:pPr defTabSz="914400">
              <a:defRPr sz="1400">
                <a:latin typeface="Helvetica Neue"/>
                <a:ea typeface="Helvetica Neue"/>
                <a:cs typeface="Helvetica Neue"/>
                <a:sym typeface="Helvetica Neue"/>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Where the findings are published: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Abbasi P,  Fenning DP and Pascal TA*, "Investigation of local distortion effects on X-ray absorption of ferroelectric perovskites from first principles simulations",  Nanoscale, 15 (11), 5193-5200, 2023.</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1645962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5/14/23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A Multiphysics Approach for the Self-Assembly of Nanocrystal Checkerboards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 San Diego MRSEC </a:t>
            </a:r>
          </a:p>
          <a:p>
            <a:r>
              <a:rPr lang="en-US" sz="1400" b="1" dirty="0">
                <a:latin typeface="Arial" panose="020B0604020202020204" pitchFamily="34" charset="0"/>
                <a:cs typeface="Arial" panose="020B0604020202020204" pitchFamily="34" charset="0"/>
              </a:rPr>
              <a:t>DMR-2011921</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443926" y="848250"/>
            <a:ext cx="5849230" cy="338554"/>
          </a:xfrm>
          <a:prstGeom prst="rect">
            <a:avLst/>
          </a:prstGeom>
          <a:noFill/>
        </p:spPr>
        <p:txBody>
          <a:bodyPr wrap="none" rtlCol="0">
            <a:spAutoFit/>
          </a:bodyPr>
          <a:lstStyle/>
          <a:p>
            <a:r>
              <a:rPr lang="en-US" sz="1600" b="1" dirty="0" err="1">
                <a:latin typeface="Arial" panose="020B0604020202020204" pitchFamily="34" charset="0"/>
                <a:cs typeface="Arial" panose="020B0604020202020204" pitchFamily="34" charset="0"/>
              </a:rPr>
              <a:t>Pedram</a:t>
            </a:r>
            <a:r>
              <a:rPr lang="en-US" sz="1600" b="1" dirty="0">
                <a:latin typeface="Arial" panose="020B0604020202020204" pitchFamily="34" charset="0"/>
                <a:cs typeface="Arial" panose="020B0604020202020204" pitchFamily="34" charset="0"/>
              </a:rPr>
              <a:t> Abbasi, David Fenning, </a:t>
            </a:r>
            <a:r>
              <a:rPr lang="en-US" sz="1600" b="1">
                <a:latin typeface="Arial" panose="020B0604020202020204" pitchFamily="34" charset="0"/>
                <a:cs typeface="Arial" panose="020B0604020202020204" pitchFamily="34" charset="0"/>
              </a:rPr>
              <a:t>Tod Pascal, UC San Diego</a:t>
            </a:r>
            <a:endParaRPr lang="en-US" sz="1600" b="1" dirty="0">
              <a:latin typeface="Arial" panose="020B0604020202020204" pitchFamily="34" charset="0"/>
              <a:cs typeface="Arial" panose="020B0604020202020204" pitchFamily="34" charset="0"/>
            </a:endParaRP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488419" y="1317248"/>
            <a:ext cx="5133703"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1600" dirty="0"/>
              <a:t>IRG1 has developed a toolkit for carrying out simulated X-ray adsorption spectroscopy (XAS). XAS is a powerful technique for understanding the surface local structure and chemistry of complex interfaces at the nanoscale. </a:t>
            </a:r>
          </a:p>
          <a:p>
            <a:pPr algn="just" eaLnBrk="1" hangingPunct="1"/>
            <a:endParaRPr lang="en-US" sz="1600" dirty="0"/>
          </a:p>
          <a:p>
            <a:pPr algn="just" eaLnBrk="1" hangingPunct="1"/>
            <a:r>
              <a:rPr lang="en-US" sz="1600" dirty="0"/>
              <a:t>The team used XAS to understand the factors that contribute to changes in the electronic structure of ferroelectric BaTiO</a:t>
            </a:r>
            <a:r>
              <a:rPr lang="en-US" sz="1600" baseline="-25000" dirty="0"/>
              <a:t>3</a:t>
            </a:r>
            <a:r>
              <a:rPr lang="en-US" sz="1600" dirty="0"/>
              <a:t> thin films from first-principles. The team was able to map out the energy landscape for this complex material, both computationally and spectroscopically.</a:t>
            </a:r>
          </a:p>
          <a:p>
            <a:pPr algn="just" eaLnBrk="1" hangingPunct="1"/>
            <a:endParaRPr lang="en-US" sz="1600" b="1" dirty="0">
              <a:solidFill>
                <a:schemeClr val="tx1"/>
              </a:solidFill>
              <a:latin typeface="+mn-lt"/>
            </a:endParaRPr>
          </a:p>
          <a:p>
            <a:pPr algn="just" eaLnBrk="1" hangingPunct="1"/>
            <a:r>
              <a:rPr lang="en-US" sz="1600" dirty="0"/>
              <a:t>This work expands the team’s </a:t>
            </a:r>
            <a:r>
              <a:rPr lang="en-US" sz="1600"/>
              <a:t>knowledge of how </a:t>
            </a:r>
            <a:r>
              <a:rPr lang="en-US" sz="1600" dirty="0"/>
              <a:t>materials operate at the atomic level, providing a rigorous accounting for materials physics and chemistry, such as polarization-induced surface reconstruction.</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6296296" y="1603856"/>
            <a:ext cx="5133703"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3" name="TextBox 2" descr="(a) Schematic of TiO6 octahedron within the BaTiO3 tetragonal structure, (b) possible hybridized orbitals, (c,d) Experimental XAS spectra (e) Calculated Ti-L edge XAS (f) Calculated O K-edge XAS.&#10;">
            <a:extLst>
              <a:ext uri="{FF2B5EF4-FFF2-40B4-BE49-F238E27FC236}">
                <a16:creationId xmlns:a16="http://schemas.microsoft.com/office/drawing/2014/main" id="{F32F1DDF-CB37-4F55-712C-3837D6C7BBB3}"/>
              </a:ext>
            </a:extLst>
          </p:cNvPr>
          <p:cNvSpPr txBox="1"/>
          <p:nvPr/>
        </p:nvSpPr>
        <p:spPr>
          <a:xfrm>
            <a:off x="6443678" y="4854307"/>
            <a:ext cx="4830568" cy="675249"/>
          </a:xfrm>
          <a:prstGeom prst="rect">
            <a:avLst/>
          </a:prstGeom>
          <a:noFill/>
        </p:spPr>
        <p:txBody>
          <a:bodyPr wrap="square" rtlCol="0">
            <a:spAutoFit/>
          </a:bodyPr>
          <a:lstStyle/>
          <a:p>
            <a:pPr marL="0" marR="0" algn="just">
              <a:lnSpc>
                <a:spcPct val="107000"/>
              </a:lnSpc>
              <a:spcBef>
                <a:spcPts val="0"/>
              </a:spcBef>
              <a:spcAft>
                <a:spcPts val="800"/>
              </a:spcAft>
            </a:pPr>
            <a:r>
              <a:rPr lang="en-US" sz="1200" kern="100" dirty="0">
                <a:effectLst/>
                <a:latin typeface="Arial" panose="020B0604020202020204" pitchFamily="34" charset="0"/>
                <a:ea typeface="Calibri" panose="020F0502020204030204" pitchFamily="34" charset="0"/>
                <a:cs typeface="Times New Roman" panose="02020603050405020304" pitchFamily="18" charset="0"/>
              </a:rPr>
              <a:t>(</a:t>
            </a:r>
            <a:r>
              <a:rPr lang="en-US" sz="1200" b="1" kern="100" dirty="0">
                <a:effectLst/>
                <a:latin typeface="Arial" panose="020B0604020202020204" pitchFamily="34" charset="0"/>
                <a:ea typeface="Calibri" panose="020F0502020204030204" pitchFamily="34" charset="0"/>
                <a:cs typeface="Times New Roman" panose="02020603050405020304" pitchFamily="18" charset="0"/>
              </a:rPr>
              <a:t>a</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 Schematic of TiO</a:t>
            </a:r>
            <a:r>
              <a:rPr lang="en-US" sz="1200" kern="100" baseline="-25000" dirty="0">
                <a:effectLst/>
                <a:latin typeface="Arial" panose="020B0604020202020204" pitchFamily="34" charset="0"/>
                <a:ea typeface="Calibri" panose="020F0502020204030204" pitchFamily="34" charset="0"/>
                <a:cs typeface="Times New Roman" panose="02020603050405020304" pitchFamily="18" charset="0"/>
              </a:rPr>
              <a:t>6</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 octahedron within the BaTiO</a:t>
            </a:r>
            <a:r>
              <a:rPr lang="en-US" sz="1200" kern="100" baseline="-25000" dirty="0">
                <a:effectLst/>
                <a:latin typeface="Arial" panose="020B0604020202020204" pitchFamily="34" charset="0"/>
                <a:ea typeface="Calibri" panose="020F0502020204030204" pitchFamily="34" charset="0"/>
                <a:cs typeface="Times New Roman" panose="02020603050405020304" pitchFamily="18" charset="0"/>
              </a:rPr>
              <a:t>3</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 tetragonal structure, (</a:t>
            </a:r>
            <a:r>
              <a:rPr lang="en-US" sz="1200" b="1" kern="100" dirty="0">
                <a:effectLst/>
                <a:latin typeface="Arial" panose="020B0604020202020204" pitchFamily="34" charset="0"/>
                <a:ea typeface="Calibri" panose="020F0502020204030204" pitchFamily="34" charset="0"/>
                <a:cs typeface="Times New Roman" panose="02020603050405020304" pitchFamily="18" charset="0"/>
              </a:rPr>
              <a:t>b</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 possible hybridized orbitals, (</a:t>
            </a:r>
            <a:r>
              <a:rPr lang="en-US" sz="1200" kern="100" dirty="0" err="1">
                <a:effectLst/>
                <a:latin typeface="Arial" panose="020B0604020202020204" pitchFamily="34" charset="0"/>
                <a:ea typeface="Calibri" panose="020F0502020204030204" pitchFamily="34" charset="0"/>
                <a:cs typeface="Times New Roman" panose="02020603050405020304" pitchFamily="18" charset="0"/>
              </a:rPr>
              <a:t>c,d</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 Experimental XAS spectra (</a:t>
            </a:r>
            <a:r>
              <a:rPr lang="en-US" sz="1200" b="1" kern="100" dirty="0">
                <a:effectLst/>
                <a:latin typeface="Arial" panose="020B0604020202020204" pitchFamily="34" charset="0"/>
                <a:ea typeface="Calibri" panose="020F0502020204030204" pitchFamily="34" charset="0"/>
                <a:cs typeface="Times New Roman" panose="02020603050405020304" pitchFamily="18" charset="0"/>
              </a:rPr>
              <a:t>e</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 Calculated </a:t>
            </a:r>
            <a:r>
              <a:rPr lang="en-US" sz="1200" kern="100" dirty="0" err="1">
                <a:effectLst/>
                <a:latin typeface="Arial" panose="020B0604020202020204" pitchFamily="34" charset="0"/>
                <a:ea typeface="Calibri" panose="020F0502020204030204" pitchFamily="34" charset="0"/>
                <a:cs typeface="Times New Roman" panose="02020603050405020304" pitchFamily="18" charset="0"/>
              </a:rPr>
              <a:t>Ti</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-L edge XAS (</a:t>
            </a:r>
            <a:r>
              <a:rPr lang="en-US" sz="1200" b="1" kern="100" dirty="0">
                <a:effectLst/>
                <a:latin typeface="Arial" panose="020B0604020202020204" pitchFamily="34" charset="0"/>
                <a:ea typeface="Calibri" panose="020F0502020204030204" pitchFamily="34" charset="0"/>
                <a:cs typeface="Times New Roman" panose="02020603050405020304" pitchFamily="18" charset="0"/>
              </a:rPr>
              <a:t>f</a:t>
            </a:r>
            <a:r>
              <a:rPr lang="en-US" sz="1200" kern="100" dirty="0">
                <a:effectLst/>
                <a:latin typeface="Arial" panose="020B0604020202020204" pitchFamily="34" charset="0"/>
                <a:ea typeface="Calibri" panose="020F0502020204030204" pitchFamily="34" charset="0"/>
                <a:cs typeface="Times New Roman" panose="02020603050405020304" pitchFamily="18" charset="0"/>
              </a:rPr>
              <a:t>) Calculated O K-edge XAS.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Chart, histogram: (a) Schematic of TiO6 octahedron within the BaTiO3 tetragonal structure, (b) possible hybridized orbitals, (c,d) Experimental XAS spectra (e) Calculated Ti-L edge XAS (f) Calculated O K-edge XAS.&#10;">
            <a:extLst>
              <a:ext uri="{FF2B5EF4-FFF2-40B4-BE49-F238E27FC236}">
                <a16:creationId xmlns:a16="http://schemas.microsoft.com/office/drawing/2014/main" id="{8DC94FDD-E222-A983-4441-D7761D35F44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62986" y="2052523"/>
            <a:ext cx="4991952" cy="2347740"/>
          </a:xfrm>
          <a:prstGeom prst="rect">
            <a:avLst/>
          </a:prstGeom>
          <a:noFill/>
          <a:ln>
            <a:noFill/>
          </a:ln>
        </p:spPr>
      </p:pic>
      <p:sp>
        <p:nvSpPr>
          <p:cNvPr id="2" name="TextBox 1">
            <a:extLst>
              <a:ext uri="{FF2B5EF4-FFF2-40B4-BE49-F238E27FC236}">
                <a16:creationId xmlns:a16="http://schemas.microsoft.com/office/drawing/2014/main" id="{BCFFB63E-D79E-0D77-A488-1A704FE0F597}"/>
              </a:ext>
            </a:extLst>
          </p:cNvPr>
          <p:cNvSpPr txBox="1"/>
          <p:nvPr/>
        </p:nvSpPr>
        <p:spPr>
          <a:xfrm>
            <a:off x="488419" y="5866869"/>
            <a:ext cx="5133703" cy="369332"/>
          </a:xfrm>
          <a:prstGeom prst="rect">
            <a:avLst/>
          </a:prstGeom>
          <a:noFill/>
        </p:spPr>
        <p:txBody>
          <a:bodyPr wrap="square" rtlCol="0">
            <a:spAutoFit/>
          </a:bodyPr>
          <a:lstStyle/>
          <a:p>
            <a:r>
              <a:rPr lang="en-US" i="1" dirty="0"/>
              <a:t>Nanoscale</a:t>
            </a:r>
            <a:r>
              <a:rPr lang="en-US" dirty="0"/>
              <a:t>, 2023, 15(11), 5193-5200</a:t>
            </a:r>
          </a:p>
        </p:txBody>
      </p:sp>
    </p:spTree>
    <p:extLst>
      <p:ext uri="{BB962C8B-B14F-4D97-AF65-F5344CB8AC3E}">
        <p14:creationId xmlns:p14="http://schemas.microsoft.com/office/powerpoint/2010/main" val="15095525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3207</TotalTime>
  <Words>440</Words>
  <Application>Microsoft Macintosh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Helvetica Neue</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Sailor, Michael</cp:lastModifiedBy>
  <cp:revision>295</cp:revision>
  <cp:lastPrinted>2018-03-20T12:31:18Z</cp:lastPrinted>
  <dcterms:created xsi:type="dcterms:W3CDTF">2017-10-05T17:34:54Z</dcterms:created>
  <dcterms:modified xsi:type="dcterms:W3CDTF">2023-05-15T04:40:30Z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