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0" autoAdjust="0"/>
    <p:restoredTop sz="96341" autoAdjust="0"/>
  </p:normalViewPr>
  <p:slideViewPr>
    <p:cSldViewPr snapToGrid="0" snapToObjects="1">
      <p:cViewPr>
        <p:scale>
          <a:sx n="186" d="100"/>
          <a:sy n="186" d="100"/>
        </p:scale>
        <p:origin x="-424" y="-19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5/1/18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in Physical Review Letters: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E. </a:t>
            </a:r>
            <a:r>
              <a:rPr lang="en-US" sz="1200" dirty="0" err="1">
                <a:latin typeface="Arial"/>
                <a:cs typeface="Arial"/>
              </a:rPr>
              <a:t>Virot</a:t>
            </a:r>
            <a:r>
              <a:rPr lang="en-US" sz="1200" dirty="0">
                <a:latin typeface="Arial"/>
                <a:cs typeface="Arial"/>
              </a:rPr>
              <a:t>, T. </a:t>
            </a:r>
            <a:r>
              <a:rPr lang="en-US" sz="1200" dirty="0" err="1">
                <a:latin typeface="Arial"/>
                <a:cs typeface="Arial"/>
              </a:rPr>
              <a:t>Kreilos</a:t>
            </a:r>
            <a:r>
              <a:rPr lang="en-US" sz="1200" dirty="0">
                <a:latin typeface="Arial"/>
                <a:cs typeface="Arial"/>
              </a:rPr>
              <a:t>, T. M. Schneider, S. M. Rubinstein, “Stability landscape of shell buckling,” </a:t>
            </a:r>
            <a:r>
              <a:rPr lang="en-US" sz="1200" b="0" i="1" dirty="0">
                <a:latin typeface="Arial"/>
                <a:cs typeface="Arial"/>
              </a:rPr>
              <a:t>Phys.</a:t>
            </a:r>
            <a:r>
              <a:rPr lang="en-US" sz="1200" b="0" i="1" baseline="0" dirty="0">
                <a:latin typeface="Arial"/>
                <a:cs typeface="Arial"/>
              </a:rPr>
              <a:t> </a:t>
            </a:r>
            <a:r>
              <a:rPr lang="en-US" sz="1200" b="0" i="1" dirty="0">
                <a:latin typeface="Arial"/>
                <a:cs typeface="Arial"/>
              </a:rPr>
              <a:t>Rev. </a:t>
            </a:r>
            <a:r>
              <a:rPr lang="en-US" sz="1200" b="0" i="1" dirty="0" err="1">
                <a:latin typeface="Arial"/>
                <a:cs typeface="Arial"/>
              </a:rPr>
              <a:t>Lett</a:t>
            </a:r>
            <a:r>
              <a:rPr lang="en-US" sz="1200" b="0" i="1" dirty="0">
                <a:latin typeface="Arial"/>
                <a:cs typeface="Arial"/>
              </a:rPr>
              <a:t>. </a:t>
            </a:r>
            <a:r>
              <a:rPr lang="en-US" sz="1200" b="1" i="0" dirty="0">
                <a:latin typeface="Arial"/>
                <a:cs typeface="Arial"/>
              </a:rPr>
              <a:t>119</a:t>
            </a:r>
            <a:r>
              <a:rPr lang="en-US" sz="1200" b="0" i="0" dirty="0">
                <a:latin typeface="Arial"/>
                <a:cs typeface="Arial"/>
              </a:rPr>
              <a:t>, 224101 </a:t>
            </a:r>
            <a:r>
              <a:rPr lang="en-US" sz="1200" i="0" dirty="0">
                <a:latin typeface="Arial"/>
                <a:cs typeface="Arial"/>
              </a:rPr>
              <a:t>(2017) </a:t>
            </a:r>
            <a:r>
              <a:rPr lang="en-US" sz="1200" dirty="0">
                <a:latin typeface="Arial"/>
                <a:cs typeface="Arial"/>
              </a:rPr>
              <a:t>[DOI: </a:t>
            </a:r>
            <a:r>
              <a:rPr lang="nb-NO" sz="1200" dirty="0">
                <a:latin typeface="Arial"/>
                <a:cs typeface="Arial"/>
              </a:rPr>
              <a:t>10.1103/PhysRevLett.119.224101</a:t>
            </a:r>
            <a:r>
              <a:rPr lang="en-US" sz="1200" dirty="0">
                <a:latin typeface="Arial"/>
                <a:cs typeface="Arial"/>
              </a:rPr>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From soda cans to aerospace engineering, the need of high-fidelity estimates of the buckling loads of shell structures is of critical importance for reliance or to increase payload capability (top). Past experimental tests with cylindrical shells have suggested that defects strongly reduce the buckling resistance of thin-walled structures, thus, predicting the critical buckling loads is very challenging.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A team at the Harvard MRSEC led by Rubinstein,</a:t>
            </a:r>
            <a:r>
              <a:rPr lang="en-US" sz="1200" baseline="0" dirty="0"/>
              <a:t> Hutchinson, and Brenner </a:t>
            </a:r>
            <a:r>
              <a:rPr lang="en-US" sz="1200" dirty="0"/>
              <a:t>investigated the response and stability of cans when subjected to lateral poking with a point probe. The force-displacement curves of the probe at different axial loads unveil a rich landscape in the three-dimensional phase space spanned by axial load, poker displacement and poker force. This landscape fully characterizes the stability of perfect shells and imperfect ones in the case where a single defect dominates. Tracking ridges and valleys of this landscape defines a natural phase-space coordinates for describing the stability of shells.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a:p>
        </p:txBody>
      </p:sp>
    </p:spTree>
    <p:extLst>
      <p:ext uri="{BB962C8B-B14F-4D97-AF65-F5344CB8AC3E}">
        <p14:creationId xmlns:p14="http://schemas.microsoft.com/office/powerpoint/2010/main" val="243991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270" y="110532"/>
            <a:ext cx="6010550" cy="803867"/>
          </a:xfrm>
        </p:spPr>
        <p:txBody>
          <a:bodyPr anchor="ctr"/>
          <a:lstStyle/>
          <a:p>
            <a:pPr algn="ctr"/>
            <a:r>
              <a:rPr lang="en-US" sz="1800" b="1" dirty="0">
                <a:solidFill>
                  <a:schemeClr val="tx1"/>
                </a:solidFill>
              </a:rPr>
              <a:t>Crushing Soda Cans: </a:t>
            </a:r>
            <a:br>
              <a:rPr lang="en-US" sz="1800" b="1" dirty="0">
                <a:solidFill>
                  <a:schemeClr val="tx1"/>
                </a:solidFill>
              </a:rPr>
            </a:br>
            <a:r>
              <a:rPr lang="en-US" sz="1800" b="1" dirty="0">
                <a:solidFill>
                  <a:schemeClr val="tx1"/>
                </a:solidFill>
              </a:rPr>
              <a:t>Predicting the Stability Landscape of Shell Buckling</a:t>
            </a:r>
          </a:p>
        </p:txBody>
      </p:sp>
      <p:sp>
        <p:nvSpPr>
          <p:cNvPr id="8" name="Rectangle 7"/>
          <p:cNvSpPr/>
          <p:nvPr/>
        </p:nvSpPr>
        <p:spPr>
          <a:xfrm>
            <a:off x="152400" y="223808"/>
            <a:ext cx="2759824" cy="523220"/>
          </a:xfrm>
          <a:prstGeom prst="rect">
            <a:avLst/>
          </a:prstGeom>
        </p:spPr>
        <p:txBody>
          <a:bodyPr wrap="square" anchor="ctr">
            <a:spAutoFit/>
          </a:bodyPr>
          <a:lstStyle/>
          <a:p>
            <a:r>
              <a:rPr lang="en-US" sz="1400" dirty="0">
                <a:solidFill>
                  <a:schemeClr val="bg1"/>
                </a:solidFill>
                <a:latin typeface="Arial"/>
                <a:cs typeface="Arial"/>
              </a:rPr>
              <a:t>Harvard MRSEC</a:t>
            </a:r>
          </a:p>
          <a:p>
            <a:r>
              <a:rPr lang="en-US" altLang="en-US" sz="1400" dirty="0">
                <a:solidFill>
                  <a:schemeClr val="bg1"/>
                </a:solidFill>
                <a:latin typeface="Arial"/>
                <a:cs typeface="Arial"/>
              </a:rPr>
              <a:t>DMR-1420570 </a:t>
            </a:r>
            <a:endParaRPr lang="en-US" sz="1400" dirty="0">
              <a:solidFill>
                <a:schemeClr val="bg1"/>
              </a:solidFill>
              <a:latin typeface="Arial"/>
              <a:cs typeface="Arial"/>
            </a:endParaRPr>
          </a:p>
        </p:txBody>
      </p:sp>
      <p:sp>
        <p:nvSpPr>
          <p:cNvPr id="9" name="Text Box 28"/>
          <p:cNvSpPr txBox="1">
            <a:spLocks noChangeArrowheads="1"/>
          </p:cNvSpPr>
          <p:nvPr/>
        </p:nvSpPr>
        <p:spPr bwMode="auto">
          <a:xfrm>
            <a:off x="242959" y="1464833"/>
            <a:ext cx="4649803"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Crushing a soda can from top to bottom is easier if it is dented initially on the side. Predicting the force needed to crush a dented can, however, which is of critical importance for structural reliance of materials engineering is quite challenging. </a:t>
            </a:r>
          </a:p>
          <a:p>
            <a:pPr algn="just"/>
            <a:endParaRPr lang="en-US" sz="1400" dirty="0"/>
          </a:p>
          <a:p>
            <a:pPr algn="just"/>
            <a:r>
              <a:rPr lang="en-US" sz="1400" dirty="0"/>
              <a:t>A team at the Harvard MRSEC led by </a:t>
            </a:r>
            <a:r>
              <a:rPr lang="en-US" sz="1400" b="1" dirty="0"/>
              <a:t>Rubinstein</a:t>
            </a:r>
            <a:r>
              <a:rPr lang="en-US" sz="1400" dirty="0"/>
              <a:t>, Hutchinson and </a:t>
            </a:r>
            <a:r>
              <a:rPr lang="en-US" sz="1400" b="1" dirty="0"/>
              <a:t>Brenner </a:t>
            </a:r>
            <a:r>
              <a:rPr lang="en-US" sz="1400" dirty="0"/>
              <a:t>investigated the crumpling of soda cans by controlling the denting and applied force until they buckled with a loud snap.</a:t>
            </a:r>
          </a:p>
          <a:p>
            <a:pPr algn="just"/>
            <a:endParaRPr lang="en-US" sz="1400" dirty="0"/>
          </a:p>
          <a:p>
            <a:pPr algn="just"/>
            <a:r>
              <a:rPr lang="en-US" sz="1400" dirty="0"/>
              <a:t>Through their systematic study of the axial denting and applied forces, they were able to map out a “stability landscape,” to understand the conditions where shell cylinders will buckle from instabilities. Because of the sudden-onset effect they were able to predict the response from soda cans to a more general universal behavior for cylindrical objects. Thus, researchers can use this stability map to predict the strength of a space rocket or other similar objects to a gentle poke from the side (adapted from Katherine Wright, contributing editor for </a:t>
            </a:r>
            <a:r>
              <a:rPr lang="en-US" sz="1400" i="1" dirty="0"/>
              <a:t>Physics</a:t>
            </a:r>
            <a:r>
              <a:rPr lang="en-US" sz="1400" dirty="0"/>
              <a:t>).</a:t>
            </a:r>
          </a:p>
        </p:txBody>
      </p:sp>
      <p:sp>
        <p:nvSpPr>
          <p:cNvPr id="12" name="Rectangle 11"/>
          <p:cNvSpPr/>
          <p:nvPr/>
        </p:nvSpPr>
        <p:spPr>
          <a:xfrm>
            <a:off x="152400" y="745755"/>
            <a:ext cx="1008428" cy="276999"/>
          </a:xfrm>
          <a:prstGeom prst="rect">
            <a:avLst/>
          </a:prstGeom>
        </p:spPr>
        <p:txBody>
          <a:bodyPr wrap="square" anchor="ctr">
            <a:spAutoFit/>
          </a:bodyPr>
          <a:lstStyle/>
          <a:p>
            <a:r>
              <a:rPr lang="en-US" sz="1200" b="1" dirty="0">
                <a:solidFill>
                  <a:srgbClr val="002060"/>
                </a:solidFill>
              </a:rPr>
              <a:t>2017-2018</a:t>
            </a:r>
          </a:p>
        </p:txBody>
      </p:sp>
      <p:grpSp>
        <p:nvGrpSpPr>
          <p:cNvPr id="21" name="Group 20"/>
          <p:cNvGrpSpPr/>
          <p:nvPr/>
        </p:nvGrpSpPr>
        <p:grpSpPr>
          <a:xfrm>
            <a:off x="5186558" y="3540723"/>
            <a:ext cx="3510014" cy="2426283"/>
            <a:chOff x="529693" y="3055935"/>
            <a:chExt cx="3510014" cy="2307469"/>
          </a:xfrm>
        </p:grpSpPr>
        <p:pic>
          <p:nvPicPr>
            <p:cNvPr id="10" name="Picture 9" descr="When dented from the side, reseachers find that soda cans will crush at a predictable load. Researchers have mapped out the conditions that lead to failure and possibly will be able to predict failure on important industrial applications" title="Understanding crumpling of soda ca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93" y="3055935"/>
              <a:ext cx="3510014" cy="2307468"/>
            </a:xfrm>
            <a:prstGeom prst="rect">
              <a:avLst/>
            </a:prstGeom>
          </p:spPr>
        </p:pic>
        <p:sp>
          <p:nvSpPr>
            <p:cNvPr id="11" name="Rectangle 37"/>
            <p:cNvSpPr>
              <a:spLocks noChangeArrowheads="1"/>
            </p:cNvSpPr>
            <p:nvPr/>
          </p:nvSpPr>
          <p:spPr bwMode="auto">
            <a:xfrm>
              <a:off x="529693" y="3055935"/>
              <a:ext cx="3510014" cy="230746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p>
          </p:txBody>
        </p:sp>
      </p:grpSp>
      <p:grpSp>
        <p:nvGrpSpPr>
          <p:cNvPr id="20" name="Group 19"/>
          <p:cNvGrpSpPr/>
          <p:nvPr/>
        </p:nvGrpSpPr>
        <p:grpSpPr>
          <a:xfrm>
            <a:off x="5198588" y="1775570"/>
            <a:ext cx="3469301" cy="1722776"/>
            <a:chOff x="4915898" y="1680570"/>
            <a:chExt cx="3469301" cy="1722776"/>
          </a:xfrm>
        </p:grpSpPr>
        <p:pic>
          <p:nvPicPr>
            <p:cNvPr id="16" name="Picture 15" descr="When dented from the side, reseachers find that soda cans will crush at a predictable load" title="Crumpling soda ca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648" y="1680570"/>
              <a:ext cx="3445551" cy="1722776"/>
            </a:xfrm>
            <a:prstGeom prst="rect">
              <a:avLst/>
            </a:prstGeom>
          </p:spPr>
        </p:pic>
        <p:sp>
          <p:nvSpPr>
            <p:cNvPr id="17" name="Rectangle 37"/>
            <p:cNvSpPr>
              <a:spLocks noChangeArrowheads="1"/>
            </p:cNvSpPr>
            <p:nvPr/>
          </p:nvSpPr>
          <p:spPr bwMode="auto">
            <a:xfrm>
              <a:off x="4915898" y="1692445"/>
              <a:ext cx="3457426" cy="171090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p>
          </p:txBody>
        </p:sp>
      </p:grpSp>
      <p:sp>
        <p:nvSpPr>
          <p:cNvPr id="18" name="Rectangle 17">
            <a:extLst>
              <a:ext uri="{FF2B5EF4-FFF2-40B4-BE49-F238E27FC236}">
                <a16:creationId xmlns:a16="http://schemas.microsoft.com/office/drawing/2014/main" id="{17D66943-68ED-4D34-BE41-E50D75562431}"/>
              </a:ext>
            </a:extLst>
          </p:cNvPr>
          <p:cNvSpPr/>
          <p:nvPr/>
        </p:nvSpPr>
        <p:spPr>
          <a:xfrm>
            <a:off x="4224671" y="981352"/>
            <a:ext cx="5056552" cy="461665"/>
          </a:xfrm>
          <a:prstGeom prst="rect">
            <a:avLst/>
          </a:prstGeom>
        </p:spPr>
        <p:txBody>
          <a:bodyPr wrap="square" anchor="ctr">
            <a:spAutoFit/>
          </a:bodyPr>
          <a:lstStyle/>
          <a:p>
            <a:pPr algn="ctr"/>
            <a:r>
              <a:rPr lang="en-US" sz="1200" b="1" dirty="0">
                <a:solidFill>
                  <a:schemeClr val="bg1"/>
                </a:solidFill>
              </a:rPr>
              <a:t>Michael P. Brenner (</a:t>
            </a:r>
            <a:r>
              <a:rPr lang="en-US" sz="1200" b="1" dirty="0" err="1">
                <a:solidFill>
                  <a:schemeClr val="bg1"/>
                </a:solidFill>
              </a:rPr>
              <a:t>AppMath</a:t>
            </a:r>
            <a:r>
              <a:rPr lang="en-US" sz="1200" b="1" dirty="0">
                <a:solidFill>
                  <a:schemeClr val="bg1"/>
                </a:solidFill>
              </a:rPr>
              <a:t>), John W. Hutchinson (</a:t>
            </a:r>
            <a:r>
              <a:rPr lang="en-US" sz="1200" b="1" dirty="0" err="1">
                <a:solidFill>
                  <a:schemeClr val="bg1"/>
                </a:solidFill>
              </a:rPr>
              <a:t>MechEng</a:t>
            </a:r>
            <a:r>
              <a:rPr lang="en-US" sz="1200" b="1" dirty="0">
                <a:solidFill>
                  <a:schemeClr val="bg1"/>
                </a:solidFill>
              </a:rPr>
              <a:t>),  and </a:t>
            </a:r>
            <a:r>
              <a:rPr lang="en-US" sz="1200" b="1" dirty="0" err="1">
                <a:solidFill>
                  <a:schemeClr val="bg1"/>
                </a:solidFill>
              </a:rPr>
              <a:t>Shmuel</a:t>
            </a:r>
            <a:r>
              <a:rPr lang="en-US" sz="1200" b="1" dirty="0">
                <a:solidFill>
                  <a:schemeClr val="bg1"/>
                </a:solidFill>
              </a:rPr>
              <a:t> M. Rubinstein (</a:t>
            </a:r>
            <a:r>
              <a:rPr lang="en-US" sz="1200" b="1" dirty="0" err="1">
                <a:solidFill>
                  <a:schemeClr val="bg1"/>
                </a:solidFill>
              </a:rPr>
              <a:t>AppPhy</a:t>
            </a:r>
            <a:r>
              <a:rPr lang="en-US" sz="1200" b="1" dirty="0">
                <a:solidFill>
                  <a:schemeClr val="bg1"/>
                </a:solidFill>
              </a:rPr>
              <a:t>)</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11858</TotalTime>
  <Words>428</Words>
  <Application>Microsoft Macintosh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Crushing Soda Cans:  Predicting the Stability Landscape of Shell Buckling</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Shmuel Rubinstein</dc:creator>
  <cp:keywords/>
  <dc:description/>
  <cp:lastModifiedBy>Divya Abhat</cp:lastModifiedBy>
  <cp:revision>51</cp:revision>
  <cp:lastPrinted>2016-08-01T15:14:13Z</cp:lastPrinted>
  <dcterms:created xsi:type="dcterms:W3CDTF">2016-07-19T18:16:54Z</dcterms:created>
  <dcterms:modified xsi:type="dcterms:W3CDTF">2018-05-01T16:48:36Z</dcterms:modified>
  <cp:category/>
</cp:coreProperties>
</file>