
<file path=[Content_Types].xml><?xml version="1.0" encoding="utf-8"?>
<Types xmlns="http://schemas.openxmlformats.org/package/2006/content-types">
  <Default Extension="bmp" ContentType="image/bmp"/>
  <Default Extension="gif" ContentType="image/gif"/>
  <Default Extension="jpeg" ContentType="image/jpg"/>
  <Default Extension="mov" ContentType="application/movie"/>
  <Default Extension="pdf" ContentType="application/pdf"/>
  <Default Extension="png" ContentType="image/png"/>
  <Default Extension="rels" ContentType="application/vnd.openxmlformats-package.relationships+xml"/>
  <Default Extension="tif" ContentType="image/tif"/>
  <Default Extension="vml" ContentType="application/vnd.openxmlformats-officedocument.vmlDrawing"/>
  <Default Extension="xlsx" ContentType="application/vnd.openxmlformats-officedocument.spreadsheetml.sheet"/>
  <Default Extension="xml" ContentType="application/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officeDocument" Target="ppt/presentation.xml"/><Relationship Id="rId2" Type="http://schemas.openxmlformats.org/officeDocument/2006/relationships/extended-properties" Target="docProps/app.xml"/><Relationship Id="rId1"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3" Type="http://schemas.openxmlformats.org/officeDocument/2006/relationships/commentAuthors" Target="commentAuthors.xml"/><Relationship Id="rId7" Type="http://schemas.openxmlformats.org/officeDocument/2006/relationships/notesMaster" Target="notesMasters/notesMaster1.xml"/><Relationship Id="rId2" Type="http://schemas.openxmlformats.org/officeDocument/2006/relationships/viewProps" Target="viewProps.xml"/><Relationship Id="rId1" Type="http://schemas.openxmlformats.org/officeDocument/2006/relationships/presProps" Target="presProps.xml"/><Relationship Id="rId6" Type="http://schemas.openxmlformats.org/officeDocument/2006/relationships/theme" Target="theme/theme1.xml"/><Relationship Id="rId11" Type="http://schemas.openxmlformats.org/officeDocument/2006/relationships/customXml" Target="../customXml/item3.xml"/><Relationship Id="rId5" Type="http://schemas.openxmlformats.org/officeDocument/2006/relationships/slideMaster" Target="slideMasters/slideMaster1.xml"/><Relationship Id="rId10" Type="http://schemas.openxmlformats.org/officeDocument/2006/relationships/customXml" Target="../customXml/item2.xml"/><Relationship Id="rId4" Type="http://schemas.openxmlformats.org/officeDocument/2006/relationships/tableStyles" Target="tableStyles.xml"/><Relationship Id="rId9" Type="http://schemas.openxmlformats.org/officeDocument/2006/relationships/customXml" Target="../customXml/item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1" name="Shape 31"/>
          <p:cNvSpPr/>
          <p:nvPr>
            <p:ph type="sldImg"/>
          </p:nvPr>
        </p:nvSpPr>
        <p:spPr>
          <a:xfrm>
            <a:off x="1143000" y="685800"/>
            <a:ext cx="4572000" cy="3429000"/>
          </a:xfrm>
          <a:prstGeom prst="rect">
            <a:avLst/>
          </a:prstGeom>
        </p:spPr>
        <p:txBody>
          <a:bodyPr/>
          <a:lstStyle/>
          <a:p>
            <a:pPr/>
          </a:p>
        </p:txBody>
      </p:sp>
      <p:sp>
        <p:nvSpPr>
          <p:cNvPr id="32" name="Shape 3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 name="Shape 42"/>
          <p:cNvSpPr/>
          <p:nvPr>
            <p:ph type="sldImg"/>
          </p:nvPr>
        </p:nvSpPr>
        <p:spPr>
          <a:prstGeom prst="rect">
            <a:avLst/>
          </a:prstGeom>
        </p:spPr>
        <p:txBody>
          <a:bodyPr/>
          <a:lstStyle/>
          <a:p>
            <a:pPr/>
          </a:p>
        </p:txBody>
      </p:sp>
      <p:sp>
        <p:nvSpPr>
          <p:cNvPr id="43" name="Shape 43"/>
          <p:cNvSpPr/>
          <p:nvPr>
            <p:ph type="body" sz="quarter" idx="1"/>
          </p:nvPr>
        </p:nvSpPr>
        <p:spPr>
          <a:prstGeom prst="rect">
            <a:avLst/>
          </a:prstGeom>
        </p:spPr>
        <p:txBody>
          <a:bodyPr/>
          <a:lstStyle/>
          <a:p>
            <a:pPr>
              <a:defRPr b="1" sz="1800">
                <a:latin typeface="Helvetica Neue"/>
                <a:ea typeface="Helvetica Neue"/>
                <a:cs typeface="Helvetica Neue"/>
                <a:sym typeface="Helvetica Neue"/>
              </a:defRPr>
            </a:pPr>
            <a:r>
              <a:t>What Has Been Achieved: </a:t>
            </a:r>
            <a:r>
              <a:rPr b="0"/>
              <a:t>The synthesis and measurement of </a:t>
            </a:r>
            <a:r>
              <a:rPr b="0"/>
              <a:t>single crystals of high-entropy antimonides exhibiting Dirac stated differing in character from those of the end members of the composition range considered. These findings create a foundation for an expanded palette of IRG2 research activities.</a:t>
            </a:r>
          </a:p>
          <a:p>
            <a:pPr>
              <a:defRPr b="1" sz="1400">
                <a:latin typeface="Helvetica Neue"/>
                <a:ea typeface="Helvetica Neue"/>
                <a:cs typeface="Helvetica Neue"/>
                <a:sym typeface="Helvetica Neue"/>
              </a:defRPr>
            </a:pPr>
          </a:p>
          <a:p>
            <a:pPr>
              <a:defRPr b="1" sz="1800">
                <a:latin typeface="Helvetica Neue"/>
                <a:ea typeface="Helvetica Neue"/>
                <a:cs typeface="Helvetica Neue"/>
                <a:sym typeface="Helvetica Neue"/>
              </a:defRPr>
            </a:pPr>
            <a:r>
              <a:t>Importance of the Achievement: </a:t>
            </a:r>
            <a:r>
              <a:rPr b="0"/>
              <a:t>High-entropy formulation distorts crystal structure at the local level altering the character of Dirac states.</a:t>
            </a:r>
          </a:p>
          <a:p>
            <a:pPr>
              <a:defRPr b="1" sz="1400">
                <a:latin typeface="Helvetica Neue"/>
                <a:ea typeface="Helvetica Neue"/>
                <a:cs typeface="Helvetica Neue"/>
                <a:sym typeface="Helvetica Neue"/>
              </a:defRPr>
            </a:pPr>
          </a:p>
          <a:p>
            <a:pPr>
              <a:defRPr b="1" sz="1800">
                <a:latin typeface="Helvetica Neue"/>
                <a:ea typeface="Helvetica Neue"/>
                <a:cs typeface="Helvetica Neue"/>
                <a:sym typeface="Helvetica Neue"/>
              </a:defRPr>
            </a:pPr>
            <a:r>
              <a:t>How is the achievement related to the IRG, and how does it help it achieve its goals? </a:t>
            </a:r>
            <a:r>
              <a:rPr b="0"/>
              <a:t>One of the guiding high-entropy value propositions of IRG2 is that many-cation oxides with high solubility exhibit high crystalline fidelity while exhibiting a broad spectrum of local structures with great chemical diversity which is difficult or impossible to replicate in low-entropy systems. In the present case, these different local distortions control the dimensionality of the Fermi surface.</a:t>
            </a:r>
          </a:p>
          <a:p>
            <a:pPr>
              <a:defRPr b="1" sz="1400">
                <a:latin typeface="Helvetica Neue"/>
                <a:ea typeface="Helvetica Neue"/>
                <a:cs typeface="Helvetica Neue"/>
                <a:sym typeface="Helvetica Neue"/>
              </a:defRPr>
            </a:pPr>
          </a:p>
          <a:p>
            <a:pPr>
              <a:defRPr b="1" sz="1800">
                <a:latin typeface="Helvetica Neue"/>
                <a:ea typeface="Helvetica Neue"/>
                <a:cs typeface="Helvetica Neue"/>
                <a:sym typeface="Helvetica Neue"/>
              </a:defRPr>
            </a:pPr>
            <a:r>
              <a:t>Where the findings are published:</a:t>
            </a:r>
            <a:r>
              <a:t> </a:t>
            </a:r>
            <a:r>
              <a:rPr b="0">
                <a:solidFill>
                  <a:srgbClr val="222222"/>
                </a:solidFill>
                <a:latin typeface="-apple-system"/>
                <a:ea typeface="-apple-system"/>
                <a:cs typeface="-apple-system"/>
                <a:sym typeface="-apple-system"/>
              </a:rPr>
              <a:t>Laha, A., Yoshida, S., Marques dos Santos Vieira, F. </a:t>
            </a:r>
            <a:r>
              <a:rPr b="0" i="1">
                <a:solidFill>
                  <a:srgbClr val="222222"/>
                </a:solidFill>
                <a:latin typeface="-apple-system"/>
                <a:ea typeface="-apple-system"/>
                <a:cs typeface="-apple-system"/>
                <a:sym typeface="-apple-system"/>
              </a:rPr>
              <a:t>et al.</a:t>
            </a:r>
            <a:r>
              <a:rPr b="0">
                <a:solidFill>
                  <a:srgbClr val="222222"/>
                </a:solidFill>
                <a:latin typeface="-apple-system"/>
                <a:ea typeface="-apple-system"/>
                <a:cs typeface="-apple-system"/>
                <a:sym typeface="-apple-system"/>
              </a:rPr>
              <a:t> High-entropy engineering of the crystal and electronic structures in a Dirac material. </a:t>
            </a:r>
            <a:r>
              <a:rPr b="0" i="1">
                <a:solidFill>
                  <a:srgbClr val="222222"/>
                </a:solidFill>
                <a:latin typeface="-apple-system"/>
                <a:ea typeface="-apple-system"/>
                <a:cs typeface="-apple-system"/>
                <a:sym typeface="-apple-system"/>
              </a:rPr>
              <a:t>Nat Commun</a:t>
            </a:r>
            <a:r>
              <a:rPr b="0">
                <a:solidFill>
                  <a:srgbClr val="222222"/>
                </a:solidFill>
                <a:latin typeface="-apple-system"/>
                <a:ea typeface="-apple-system"/>
                <a:cs typeface="-apple-system"/>
                <a:sym typeface="-apple-system"/>
              </a:rPr>
              <a:t> </a:t>
            </a:r>
            <a:r>
              <a:rPr>
                <a:solidFill>
                  <a:srgbClr val="222222"/>
                </a:solidFill>
                <a:latin typeface="-apple-system"/>
                <a:ea typeface="-apple-system"/>
                <a:cs typeface="-apple-system"/>
                <a:sym typeface="-apple-system"/>
              </a:rPr>
              <a:t>15</a:t>
            </a:r>
            <a:r>
              <a:rPr b="0">
                <a:solidFill>
                  <a:srgbClr val="222222"/>
                </a:solidFill>
                <a:latin typeface="-apple-system"/>
                <a:ea typeface="-apple-system"/>
                <a:cs typeface="-apple-system"/>
                <a:sym typeface="-apple-system"/>
              </a:rPr>
              <a:t>, 3532 (2024). https://doi.org/10.1038/s41467-024-47781-9</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TITUS copy 1">
    <p:spTree>
      <p:nvGrpSpPr>
        <p:cNvPr id="1" name=""/>
        <p:cNvGrpSpPr/>
        <p:nvPr/>
      </p:nvGrpSpPr>
      <p:grpSpPr>
        <a:xfrm>
          <a:off x="0" y="0"/>
          <a:ext cx="0" cy="0"/>
          <a:chOff x="0" y="0"/>
          <a:chExt cx="0" cy="0"/>
        </a:xfrm>
      </p:grpSpPr>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grpSp>
        <p:nvGrpSpPr>
          <p:cNvPr id="6" name="Group 7"/>
          <p:cNvGrpSpPr/>
          <p:nvPr/>
        </p:nvGrpSpPr>
        <p:grpSpPr>
          <a:xfrm>
            <a:off x="0" y="6243697"/>
            <a:ext cx="12192000" cy="653981"/>
            <a:chOff x="0" y="0"/>
            <a:chExt cx="12192000" cy="653979"/>
          </a:xfrm>
        </p:grpSpPr>
        <p:sp>
          <p:nvSpPr>
            <p:cNvPr id="2" name="Rectangle 8"/>
            <p:cNvSpPr/>
            <p:nvPr/>
          </p:nvSpPr>
          <p:spPr>
            <a:xfrm>
              <a:off x="0" y="-1"/>
              <a:ext cx="12192000" cy="653981"/>
            </a:xfrm>
            <a:prstGeom prst="rect">
              <a:avLst/>
            </a:prstGeom>
            <a:gradFill flip="none" rotWithShape="1">
              <a:gsLst>
                <a:gs pos="0">
                  <a:srgbClr val="F6F8FC"/>
                </a:gs>
                <a:gs pos="100000">
                  <a:srgbClr val="CFAECF"/>
                </a:gs>
              </a:gsLst>
              <a:lin ang="10800000" scaled="0"/>
            </a:gradFill>
            <a:ln w="12700" cap="flat">
              <a:noFill/>
              <a:miter lim="400000"/>
            </a:ln>
            <a:effectLst/>
          </p:spPr>
          <p:txBody>
            <a:bodyPr wrap="square" lIns="45718" tIns="45718" rIns="45718" bIns="45718" numCol="1" anchor="ctr">
              <a:noAutofit/>
            </a:bodyPr>
            <a:lstStyle/>
            <a:p>
              <a:pPr algn="ctr">
                <a:defRPr>
                  <a:solidFill>
                    <a:srgbClr val="FFFFFF"/>
                  </a:solidFill>
                  <a:latin typeface="Times New Roman"/>
                  <a:ea typeface="Times New Roman"/>
                  <a:cs typeface="Times New Roman"/>
                  <a:sym typeface="Times New Roman"/>
                </a:defRPr>
              </a:pPr>
            </a:p>
          </p:txBody>
        </p:sp>
        <p:pic>
          <p:nvPicPr>
            <p:cNvPr id="3" name="Picture 9" descr="Picture 9"/>
            <p:cNvPicPr>
              <a:picLocks noChangeAspect="1"/>
            </p:cNvPicPr>
            <p:nvPr/>
          </p:nvPicPr>
          <p:blipFill>
            <a:blip r:embed="rId2">
              <a:extLst/>
            </a:blip>
            <a:stretch>
              <a:fillRect/>
            </a:stretch>
          </p:blipFill>
          <p:spPr>
            <a:xfrm>
              <a:off x="1228324" y="28481"/>
              <a:ext cx="2200677" cy="547541"/>
            </a:xfrm>
            <a:prstGeom prst="rect">
              <a:avLst/>
            </a:prstGeom>
            <a:ln w="12700" cap="flat">
              <a:noFill/>
              <a:miter lim="400000"/>
            </a:ln>
            <a:effectLst/>
          </p:spPr>
        </p:pic>
        <p:sp>
          <p:nvSpPr>
            <p:cNvPr id="4" name="Rectangle 10"/>
            <p:cNvSpPr txBox="1"/>
            <p:nvPr/>
          </p:nvSpPr>
          <p:spPr>
            <a:xfrm>
              <a:off x="3816316" y="182601"/>
              <a:ext cx="3827601" cy="2898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defRPr sz="1300">
                  <a:solidFill>
                    <a:srgbClr val="262668"/>
                  </a:solidFill>
                  <a:latin typeface="Helvetica Neue Medium"/>
                  <a:ea typeface="Helvetica Neue Medium"/>
                  <a:cs typeface="Helvetica Neue Medium"/>
                  <a:sym typeface="Helvetica Neue Medium"/>
                </a:defRPr>
              </a:lvl1pPr>
            </a:lstStyle>
            <a:p>
              <a:pPr/>
              <a:r>
                <a:t>Where Materials Begin and Society Benefits</a:t>
              </a:r>
            </a:p>
          </p:txBody>
        </p:sp>
        <p:pic>
          <p:nvPicPr>
            <p:cNvPr id="5" name="NSF logo" descr="NSF logo"/>
            <p:cNvPicPr>
              <a:picLocks noChangeAspect="1"/>
            </p:cNvPicPr>
            <p:nvPr/>
          </p:nvPicPr>
          <p:blipFill>
            <a:blip r:embed="rId3">
              <a:extLst/>
            </a:blip>
            <a:stretch>
              <a:fillRect/>
            </a:stretch>
          </p:blipFill>
          <p:spPr>
            <a:xfrm>
              <a:off x="380997" y="14192"/>
              <a:ext cx="616495" cy="619938"/>
            </a:xfrm>
            <a:prstGeom prst="rect">
              <a:avLst/>
            </a:prstGeom>
            <a:ln w="12700" cap="flat">
              <a:noFill/>
              <a:miter lim="400000"/>
            </a:ln>
            <a:effectLst/>
          </p:spPr>
        </p:pic>
      </p:grpSp>
      <p:sp>
        <p:nvSpPr>
          <p:cNvPr id="7" name="Rectangle"/>
          <p:cNvSpPr/>
          <p:nvPr/>
        </p:nvSpPr>
        <p:spPr>
          <a:xfrm>
            <a:off x="10008559" y="6223434"/>
            <a:ext cx="2295277" cy="653077"/>
          </a:xfrm>
          <a:prstGeom prst="rect">
            <a:avLst/>
          </a:prstGeom>
          <a:gradFill>
            <a:gsLst>
              <a:gs pos="0">
                <a:srgbClr val="FFFFFF">
                  <a:alpha val="0"/>
                </a:srgbClr>
              </a:gs>
              <a:gs pos="39662">
                <a:srgbClr val="FFFFFF"/>
              </a:gs>
            </a:gsLst>
          </a:gradFill>
          <a:ln w="12700">
            <a:miter lim="400000"/>
          </a:ln>
        </p:spPr>
        <p:txBody>
          <a:bodyPr lIns="45718" tIns="45718" rIns="45718" bIns="45718" anchor="ctr"/>
          <a:lstStyle/>
          <a:p>
            <a:pPr>
              <a:defRPr>
                <a:latin typeface="+mn-lt"/>
                <a:ea typeface="+mn-ea"/>
                <a:cs typeface="+mn-cs"/>
                <a:sym typeface="Calibri"/>
              </a:defRPr>
            </a:pPr>
          </a:p>
        </p:txBody>
      </p:sp>
      <p:sp>
        <p:nvSpPr>
          <p:cNvPr id="8" name="TextBox 13"/>
          <p:cNvSpPr/>
          <p:nvPr/>
        </p:nvSpPr>
        <p:spPr>
          <a:xfrm>
            <a:off x="-1" y="3481"/>
            <a:ext cx="12217055" cy="805959"/>
          </a:xfrm>
          <a:prstGeom prst="rect">
            <a:avLst/>
          </a:prstGeom>
          <a:gradFill>
            <a:gsLst>
              <a:gs pos="741">
                <a:schemeClr val="accent1"/>
              </a:gs>
              <a:gs pos="12571">
                <a:srgbClr val="97B0DE"/>
              </a:gs>
              <a:gs pos="41922">
                <a:srgbClr val="E9EFF8"/>
              </a:gs>
              <a:gs pos="67440">
                <a:srgbClr val="FFFFFF"/>
              </a:gs>
              <a:gs pos="84611">
                <a:srgbClr val="F1F4FB"/>
              </a:gs>
              <a:gs pos="87161">
                <a:srgbClr val="E3EAF6"/>
              </a:gs>
              <a:gs pos="100000">
                <a:srgbClr val="97B2E1"/>
              </a:gs>
            </a:gsLst>
          </a:gradFill>
          <a:ln w="12700">
            <a:miter lim="400000"/>
          </a:ln>
        </p:spPr>
        <p:txBody>
          <a:bodyPr lIns="45718" tIns="45718" rIns="45718" bIns="45718"/>
          <a:lstStyle/>
          <a:p>
            <a:pPr>
              <a:defRPr b="1" sz="4400">
                <a:solidFill>
                  <a:srgbClr val="0BC564"/>
                </a:solidFill>
                <a:latin typeface="Sitka Subheading"/>
                <a:ea typeface="Sitka Subheading"/>
                <a:cs typeface="Sitka Subheading"/>
                <a:sym typeface="Sitka Subheading"/>
              </a:defRPr>
            </a:pPr>
          </a:p>
        </p:txBody>
      </p:sp>
      <p:sp>
        <p:nvSpPr>
          <p:cNvPr id="9" name="Rectangle 17"/>
          <p:cNvSpPr/>
          <p:nvPr/>
        </p:nvSpPr>
        <p:spPr>
          <a:xfrm>
            <a:off x="0" y="262753"/>
            <a:ext cx="2765425" cy="416411"/>
          </a:xfrm>
          <a:prstGeom prst="rect">
            <a:avLst/>
          </a:prstGeom>
          <a:solidFill>
            <a:srgbClr val="FFE699"/>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p>
        </p:txBody>
      </p:sp>
      <p:sp>
        <p:nvSpPr>
          <p:cNvPr id="10" name="Right Triangle 18"/>
          <p:cNvSpPr/>
          <p:nvPr/>
        </p:nvSpPr>
        <p:spPr>
          <a:xfrm>
            <a:off x="2762250" y="261461"/>
            <a:ext cx="457270" cy="4177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FE699"/>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p>
        </p:txBody>
      </p:sp>
      <p:grpSp>
        <p:nvGrpSpPr>
          <p:cNvPr id="13" name="Group 19"/>
          <p:cNvGrpSpPr/>
          <p:nvPr/>
        </p:nvGrpSpPr>
        <p:grpSpPr>
          <a:xfrm>
            <a:off x="4707581" y="807282"/>
            <a:ext cx="7484420" cy="444973"/>
            <a:chOff x="-1" y="0"/>
            <a:chExt cx="7484418" cy="444972"/>
          </a:xfrm>
        </p:grpSpPr>
        <p:sp>
          <p:nvSpPr>
            <p:cNvPr id="11" name="Rectangle 20"/>
            <p:cNvSpPr/>
            <p:nvPr/>
          </p:nvSpPr>
          <p:spPr>
            <a:xfrm>
              <a:off x="457267" y="0"/>
              <a:ext cx="7027151" cy="444971"/>
            </a:xfrm>
            <a:prstGeom prst="rect">
              <a:avLst/>
            </a:prstGeom>
            <a:solidFill>
              <a:srgbClr val="FFE699"/>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p>
          </p:txBody>
        </p:sp>
        <p:sp>
          <p:nvSpPr>
            <p:cNvPr id="12" name="Right Triangle 21"/>
            <p:cNvSpPr/>
            <p:nvPr/>
          </p:nvSpPr>
          <p:spPr>
            <a:xfrm rot="10800000">
              <a:off x="-2" y="0"/>
              <a:ext cx="457272" cy="4449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FE699"/>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p>
          </p:txBody>
        </p:sp>
      </p:grpSp>
      <p:pic>
        <p:nvPicPr>
          <p:cNvPr id="14" name="NSF DMR MRSEC logo" descr="NSF DMR MRSEC logo"/>
          <p:cNvPicPr>
            <a:picLocks noChangeAspect="1"/>
          </p:cNvPicPr>
          <p:nvPr/>
        </p:nvPicPr>
        <p:blipFill>
          <a:blip r:embed="rId4">
            <a:extLst/>
          </a:blip>
          <a:srcRect l="8233" t="0" r="10834" b="29903"/>
          <a:stretch>
            <a:fillRect/>
          </a:stretch>
        </p:blipFill>
        <p:spPr>
          <a:xfrm rot="5400000">
            <a:off x="11083731" y="5856085"/>
            <a:ext cx="625456" cy="1394849"/>
          </a:xfrm>
          <a:prstGeom prst="rect">
            <a:avLst/>
          </a:prstGeom>
          <a:ln w="12700">
            <a:miter lim="400000"/>
          </a:ln>
        </p:spPr>
      </p:pic>
      <p:pic>
        <p:nvPicPr>
          <p:cNvPr id="15" name="NSF logo" descr="NSF logo"/>
          <p:cNvPicPr>
            <a:picLocks noChangeAspect="1"/>
          </p:cNvPicPr>
          <p:nvPr/>
        </p:nvPicPr>
        <p:blipFill>
          <a:blip r:embed="rId5">
            <a:extLst/>
          </a:blip>
          <a:stretch>
            <a:fillRect/>
          </a:stretch>
        </p:blipFill>
        <p:spPr>
          <a:xfrm>
            <a:off x="10089976" y="6271147"/>
            <a:ext cx="580593" cy="583627"/>
          </a:xfrm>
          <a:prstGeom prst="rect">
            <a:avLst/>
          </a:prstGeom>
          <a:ln w="12700">
            <a:miter lim="400000"/>
          </a:ln>
        </p:spPr>
      </p:pic>
      <p:sp>
        <p:nvSpPr>
          <p:cNvPr id="16" name="Title Text"/>
          <p:cNvSpPr txBox="1"/>
          <p:nvPr>
            <p:ph type="title"/>
          </p:nvPr>
        </p:nvSpPr>
        <p:spPr>
          <a:xfrm>
            <a:off x="1826683" y="769937"/>
            <a:ext cx="9753601" cy="1668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17" name="Body Level One…"/>
          <p:cNvSpPr txBox="1"/>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8" name="Slide Number"/>
          <p:cNvSpPr txBox="1"/>
          <p:nvPr>
            <p:ph type="sldNum" sz="quarter" idx="2"/>
          </p:nvPr>
        </p:nvSpPr>
        <p:spPr>
          <a:xfrm>
            <a:off x="11095178" y="6404293"/>
            <a:ext cx="258623" cy="269239"/>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6"/>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341311" marR="0" indent="-341311" algn="l" defTabSz="914400" rtl="0" latinLnBrk="0">
        <a:lnSpc>
          <a:spcPct val="90000"/>
        </a:lnSpc>
        <a:spcBef>
          <a:spcPts val="1000"/>
        </a:spcBef>
        <a:spcAft>
          <a:spcPts val="0"/>
        </a:spcAft>
        <a:buClr>
          <a:srgbClr val="BF9000"/>
        </a:buClr>
        <a:buSzPct val="100000"/>
        <a:buFont typeface="Helvetica Neue"/>
        <a:buChar char="➢"/>
        <a:tabLst/>
        <a:defRPr b="0" baseline="0" cap="none" i="0" spc="0" strike="noStrike" sz="2400" u="none">
          <a:solidFill>
            <a:srgbClr val="000000"/>
          </a:solidFill>
          <a:uFillTx/>
          <a:latin typeface="Helvetica Neue"/>
          <a:ea typeface="Helvetica Neue"/>
          <a:cs typeface="Helvetica Neue"/>
          <a:sym typeface="Helvetica Neue"/>
        </a:defRPr>
      </a:lvl1pPr>
      <a:lvl2pPr marL="800100" marR="0" indent="-342900" algn="l" defTabSz="914400" rtl="0" latinLnBrk="0">
        <a:lnSpc>
          <a:spcPct val="90000"/>
        </a:lnSpc>
        <a:spcBef>
          <a:spcPts val="1000"/>
        </a:spcBef>
        <a:spcAft>
          <a:spcPts val="0"/>
        </a:spcAft>
        <a:buClr>
          <a:srgbClr val="BF9000"/>
        </a:buClr>
        <a:buSzPct val="88000"/>
        <a:buFont typeface="Helvetica Neue"/>
        <a:buChar char="❖"/>
        <a:tabLst/>
        <a:defRPr b="0" baseline="0" cap="none" i="0" spc="0" strike="noStrike" sz="2400" u="none">
          <a:solidFill>
            <a:srgbClr val="000000"/>
          </a:solidFill>
          <a:uFillTx/>
          <a:latin typeface="Helvetica Neue"/>
          <a:ea typeface="Helvetica Neue"/>
          <a:cs typeface="Helvetica Neue"/>
          <a:sym typeface="Helvetica Neue"/>
        </a:defRPr>
      </a:lvl2pPr>
      <a:lvl3pPr marL="1219200" marR="0" indent="-304800" algn="l" defTabSz="914400" rtl="0" latinLnBrk="0">
        <a:lnSpc>
          <a:spcPct val="90000"/>
        </a:lnSpc>
        <a:spcBef>
          <a:spcPts val="1000"/>
        </a:spcBef>
        <a:spcAft>
          <a:spcPts val="0"/>
        </a:spcAft>
        <a:buClr>
          <a:srgbClr val="BF9000"/>
        </a:buClr>
        <a:buSzPct val="100000"/>
        <a:buFont typeface="Helvetica Neue"/>
        <a:buChar char="•"/>
        <a:tabLst/>
        <a:defRPr b="0" baseline="0" cap="none" i="0" spc="0" strike="noStrike" sz="2400" u="none">
          <a:solidFill>
            <a:srgbClr val="000000"/>
          </a:solidFill>
          <a:uFillTx/>
          <a:latin typeface="Helvetica Neue"/>
          <a:ea typeface="Helvetica Neue"/>
          <a:cs typeface="Helvetica Neue"/>
          <a:sym typeface="Helvetica Neue"/>
        </a:defRPr>
      </a:lvl3pPr>
      <a:lvl4pPr marL="1676400" marR="0" indent="-304800" algn="l" defTabSz="914400" rtl="0" latinLnBrk="0">
        <a:lnSpc>
          <a:spcPct val="90000"/>
        </a:lnSpc>
        <a:spcBef>
          <a:spcPts val="1000"/>
        </a:spcBef>
        <a:spcAft>
          <a:spcPts val="0"/>
        </a:spcAft>
        <a:buClr>
          <a:srgbClr val="BF9000"/>
        </a:buClr>
        <a:buSzPct val="100000"/>
        <a:buFont typeface="Helvetica Neue"/>
        <a:buChar char="•"/>
        <a:tabLst/>
        <a:defRPr b="0" baseline="0" cap="none" i="0" spc="0" strike="noStrike" sz="2400" u="none">
          <a:solidFill>
            <a:srgbClr val="000000"/>
          </a:solidFill>
          <a:uFillTx/>
          <a:latin typeface="Helvetica Neue"/>
          <a:ea typeface="Helvetica Neue"/>
          <a:cs typeface="Helvetica Neue"/>
          <a:sym typeface="Helvetica Neue"/>
        </a:defRPr>
      </a:lvl4pPr>
      <a:lvl5pPr marL="2133600" marR="0" indent="-304800" algn="l" defTabSz="914400" rtl="0" latinLnBrk="0">
        <a:lnSpc>
          <a:spcPct val="90000"/>
        </a:lnSpc>
        <a:spcBef>
          <a:spcPts val="1000"/>
        </a:spcBef>
        <a:spcAft>
          <a:spcPts val="0"/>
        </a:spcAft>
        <a:buClr>
          <a:srgbClr val="BF9000"/>
        </a:buClr>
        <a:buSzPct val="100000"/>
        <a:buFont typeface="Helvetica Neue"/>
        <a:buChar char="•"/>
        <a:tabLst/>
        <a:defRPr b="0" baseline="0" cap="none" i="0" spc="0" strike="noStrike" sz="2400" u="none">
          <a:solidFill>
            <a:srgbClr val="000000"/>
          </a:solidFill>
          <a:uFillTx/>
          <a:latin typeface="Helvetica Neue"/>
          <a:ea typeface="Helvetica Neue"/>
          <a:cs typeface="Helvetica Neue"/>
          <a:sym typeface="Helvetica Neue"/>
        </a:defRPr>
      </a:lvl5pPr>
      <a:lvl6pPr marL="2590800" marR="0" indent="-304800" algn="l" defTabSz="914400" rtl="0" latinLnBrk="0">
        <a:lnSpc>
          <a:spcPct val="90000"/>
        </a:lnSpc>
        <a:spcBef>
          <a:spcPts val="1000"/>
        </a:spcBef>
        <a:spcAft>
          <a:spcPts val="0"/>
        </a:spcAft>
        <a:buClr>
          <a:srgbClr val="BF9000"/>
        </a:buClr>
        <a:buSzPct val="100000"/>
        <a:buFont typeface="Helvetica Neue"/>
        <a:buChar char="•"/>
        <a:tabLst/>
        <a:defRPr b="0" baseline="0" cap="none" i="0" spc="0" strike="noStrike" sz="2400" u="none">
          <a:solidFill>
            <a:srgbClr val="000000"/>
          </a:solidFill>
          <a:uFillTx/>
          <a:latin typeface="Helvetica Neue"/>
          <a:ea typeface="Helvetica Neue"/>
          <a:cs typeface="Helvetica Neue"/>
          <a:sym typeface="Helvetica Neue"/>
        </a:defRPr>
      </a:lvl6pPr>
      <a:lvl7pPr marL="3048000" marR="0" indent="-304800" algn="l" defTabSz="914400" rtl="0" latinLnBrk="0">
        <a:lnSpc>
          <a:spcPct val="90000"/>
        </a:lnSpc>
        <a:spcBef>
          <a:spcPts val="1000"/>
        </a:spcBef>
        <a:spcAft>
          <a:spcPts val="0"/>
        </a:spcAft>
        <a:buClr>
          <a:srgbClr val="BF9000"/>
        </a:buClr>
        <a:buSzPct val="100000"/>
        <a:buFont typeface="Helvetica Neue"/>
        <a:buChar char="•"/>
        <a:tabLst/>
        <a:defRPr b="0" baseline="0" cap="none" i="0" spc="0" strike="noStrike" sz="2400" u="none">
          <a:solidFill>
            <a:srgbClr val="000000"/>
          </a:solidFill>
          <a:uFillTx/>
          <a:latin typeface="Helvetica Neue"/>
          <a:ea typeface="Helvetica Neue"/>
          <a:cs typeface="Helvetica Neue"/>
          <a:sym typeface="Helvetica Neue"/>
        </a:defRPr>
      </a:lvl7pPr>
      <a:lvl8pPr marL="3505200" marR="0" indent="-304800" algn="l" defTabSz="914400" rtl="0" latinLnBrk="0">
        <a:lnSpc>
          <a:spcPct val="90000"/>
        </a:lnSpc>
        <a:spcBef>
          <a:spcPts val="1000"/>
        </a:spcBef>
        <a:spcAft>
          <a:spcPts val="0"/>
        </a:spcAft>
        <a:buClr>
          <a:srgbClr val="BF9000"/>
        </a:buClr>
        <a:buSzPct val="100000"/>
        <a:buFont typeface="Helvetica Neue"/>
        <a:buChar char="•"/>
        <a:tabLst/>
        <a:defRPr b="0" baseline="0" cap="none" i="0" spc="0" strike="noStrike" sz="2400" u="none">
          <a:solidFill>
            <a:srgbClr val="000000"/>
          </a:solidFill>
          <a:uFillTx/>
          <a:latin typeface="Helvetica Neue"/>
          <a:ea typeface="Helvetica Neue"/>
          <a:cs typeface="Helvetica Neue"/>
          <a:sym typeface="Helvetica Neue"/>
        </a:defRPr>
      </a:lvl8pPr>
      <a:lvl9pPr marL="3962400" marR="0" indent="-304800" algn="l" defTabSz="914400" rtl="0" latinLnBrk="0">
        <a:lnSpc>
          <a:spcPct val="90000"/>
        </a:lnSpc>
        <a:spcBef>
          <a:spcPts val="1000"/>
        </a:spcBef>
        <a:spcAft>
          <a:spcPts val="0"/>
        </a:spcAft>
        <a:buClr>
          <a:srgbClr val="BF9000"/>
        </a:buClr>
        <a:buSzPct val="100000"/>
        <a:buFont typeface="Helvetica Neue"/>
        <a:buChar char="•"/>
        <a:tabLst/>
        <a:defRPr b="0" baseline="0" cap="none" i="0" spc="0" strike="noStrike" sz="2400" u="none">
          <a:solidFill>
            <a:srgbClr val="000000"/>
          </a:solidFill>
          <a:uFillTx/>
          <a:latin typeface="Helvetica Neue"/>
          <a:ea typeface="Helvetica Neue"/>
          <a:cs typeface="Helvetica Neue"/>
          <a:sym typeface="Helvetica Neue"/>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 name="TextBox 9"/>
          <p:cNvSpPr txBox="1"/>
          <p:nvPr/>
        </p:nvSpPr>
        <p:spPr>
          <a:xfrm>
            <a:off x="6909422" y="849201"/>
            <a:ext cx="5047817" cy="35187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nchor="ctr">
            <a:spAutoFit/>
          </a:bodyPr>
          <a:lstStyle>
            <a:lvl1pPr algn="r">
              <a:defRPr sz="1700">
                <a:latin typeface="Helvetica Neue Medium"/>
                <a:ea typeface="Helvetica Neue Medium"/>
                <a:cs typeface="Helvetica Neue Medium"/>
                <a:sym typeface="Helvetica Neue Medium"/>
              </a:defRPr>
            </a:lvl1pPr>
          </a:lstStyle>
          <a:p>
            <a:pPr/>
            <a:r>
              <a:t>Z. Mao, I. Dabo, C.-Z. Chang, V. Gopalan, N. Alem</a:t>
            </a:r>
          </a:p>
        </p:txBody>
      </p:sp>
      <p:sp>
        <p:nvSpPr>
          <p:cNvPr id="35" name="flSlide132Footer"/>
          <p:cNvSpPr txBox="1"/>
          <p:nvPr/>
        </p:nvSpPr>
        <p:spPr>
          <a:xfrm>
            <a:off x="45720" y="6537960"/>
            <a:ext cx="158113" cy="2057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800">
                <a:latin typeface="Microsoft Sans Serif"/>
                <a:ea typeface="Microsoft Sans Serif"/>
                <a:cs typeface="Microsoft Sans Serif"/>
                <a:sym typeface="Microsoft Sans Serif"/>
              </a:defRPr>
            </a:lvl1pPr>
          </a:lstStyle>
          <a:p>
            <a:pPr/>
            <a:r>
              <a:t>  </a:t>
            </a:r>
          </a:p>
        </p:txBody>
      </p:sp>
      <p:sp>
        <p:nvSpPr>
          <p:cNvPr id="36" name="TextBox 32"/>
          <p:cNvSpPr txBox="1"/>
          <p:nvPr/>
        </p:nvSpPr>
        <p:spPr>
          <a:xfrm>
            <a:off x="5320893" y="4742449"/>
            <a:ext cx="6382837" cy="12040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spcBef>
                <a:spcPts val="600"/>
              </a:spcBef>
              <a:defRPr b="1" sz="1400">
                <a:latin typeface="Helvetica Neue"/>
                <a:ea typeface="Helvetica Neue"/>
                <a:cs typeface="Helvetica Neue"/>
                <a:sym typeface="Helvetica Neue"/>
              </a:defRPr>
            </a:pPr>
            <a:r>
              <a:t>Left: </a:t>
            </a:r>
            <a:r>
              <a:rPr b="0"/>
              <a:t>Diagram of the undistorted crystal structure typical of the end members and the distorted structure of the high entropy phase. Note the corrugation of the Sb layers (blue).</a:t>
            </a:r>
          </a:p>
          <a:p>
            <a:pPr>
              <a:spcBef>
                <a:spcPts val="600"/>
              </a:spcBef>
              <a:defRPr b="1" sz="1400">
                <a:latin typeface="Helvetica Neue"/>
                <a:ea typeface="Helvetica Neue"/>
                <a:cs typeface="Helvetica Neue"/>
                <a:sym typeface="Helvetica Neue"/>
              </a:defRPr>
            </a:pPr>
            <a:r>
              <a:t>Right:</a:t>
            </a:r>
            <a:r>
              <a:rPr b="0"/>
              <a:t> Fermi surface of the undistorted end members and the distorted high entropy structure. Note the formation of a closed Fermi pocket in the latter.</a:t>
            </a:r>
          </a:p>
        </p:txBody>
      </p:sp>
      <p:sp>
        <p:nvSpPr>
          <p:cNvPr id="37" name="TextBox 8"/>
          <p:cNvSpPr txBox="1"/>
          <p:nvPr/>
        </p:nvSpPr>
        <p:spPr>
          <a:xfrm>
            <a:off x="105483" y="239814"/>
            <a:ext cx="2575343" cy="47320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lnSpc>
                <a:spcPct val="90000"/>
              </a:lnSpc>
              <a:defRPr sz="1300">
                <a:latin typeface="Helvetica Neue Medium"/>
                <a:ea typeface="Helvetica Neue Medium"/>
                <a:cs typeface="Helvetica Neue Medium"/>
                <a:sym typeface="Helvetica Neue Medium"/>
              </a:defRPr>
            </a:pPr>
            <a:r>
              <a:t>Center for Nanoscale Science</a:t>
            </a:r>
          </a:p>
          <a:p>
            <a:pPr>
              <a:lnSpc>
                <a:spcPct val="90000"/>
              </a:lnSpc>
              <a:defRPr sz="1300">
                <a:latin typeface="Helvetica Neue Medium"/>
                <a:ea typeface="Helvetica Neue Medium"/>
                <a:cs typeface="Helvetica Neue Medium"/>
                <a:sym typeface="Helvetica Neue Medium"/>
              </a:defRPr>
            </a:pPr>
            <a:r>
              <a:t>DMR-2011839</a:t>
            </a:r>
          </a:p>
        </p:txBody>
      </p:sp>
      <p:sp>
        <p:nvSpPr>
          <p:cNvPr id="38" name="Proximity-induced superconductivity in epitaxial topological insulator/superconductor heterostructures"/>
          <p:cNvSpPr txBox="1"/>
          <p:nvPr/>
        </p:nvSpPr>
        <p:spPr>
          <a:xfrm>
            <a:off x="3567538" y="34845"/>
            <a:ext cx="7552412" cy="7190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ctr" defTabSz="914400">
              <a:defRPr b="1" sz="2000">
                <a:solidFill>
                  <a:srgbClr val="C00000"/>
                </a:solidFill>
                <a:latin typeface="Helvetica Neue"/>
                <a:ea typeface="Helvetica Neue"/>
                <a:cs typeface="Helvetica Neue"/>
                <a:sym typeface="Helvetica Neue"/>
              </a:defRPr>
            </a:lvl1pPr>
          </a:lstStyle>
          <a:p>
            <a:pPr/>
            <a:r>
              <a:t>High-entropy engineering of the crystal and electronic structures in a Dirac material</a:t>
            </a:r>
          </a:p>
        </p:txBody>
      </p:sp>
      <p:sp>
        <p:nvSpPr>
          <p:cNvPr id="39" name="The search for an unusual form of superconductivity known as topological superconductivity has attracted a great deal of attention of the quantum materials community because of its fundamental novelty and potential applications in fault-tolerant quantum "/>
          <p:cNvSpPr txBox="1"/>
          <p:nvPr/>
        </p:nvSpPr>
        <p:spPr>
          <a:xfrm>
            <a:off x="190107" y="1022324"/>
            <a:ext cx="4739049" cy="509092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400"/>
            </a:pPr>
            <a:r>
              <a:t>Quantum materials have the potential to revolutionize technologies ranging from sensing to telecommunication and computation. However, advancement has been limited by the development of topological and Dirac materials. IRG2 researchers demonstrated a novel and widely applicable strategy to engineer relativistic electron states to develop such materials through a high-entropy approach. </a:t>
            </a:r>
            <a:endParaRPr>
              <a:latin typeface="+mn-lt"/>
              <a:ea typeface="+mn-ea"/>
              <a:cs typeface="+mn-cs"/>
              <a:sym typeface="Calibri"/>
            </a:endParaRPr>
          </a:p>
          <a:p>
            <a:pPr>
              <a:defRPr sz="1400"/>
            </a:pPr>
          </a:p>
          <a:p>
            <a:pPr>
              <a:defRPr sz="1400"/>
            </a:pPr>
            <a:r>
              <a:t>The Dirac states of single crystalline (Ca,Sr,Ba,Eu.Yb)MnSb</a:t>
            </a:r>
            <a:r>
              <a:rPr baseline="-25000"/>
              <a:t>2</a:t>
            </a:r>
            <a:r>
              <a:t> Dirac semimetal were found to differ in character from those of its end-members. While the end-member compositions host quasi-2D Fermi surfaces, that of the high-entropy phase is quasi-3D. The sharing of the high-entropy sublattice by multiple species distorts the crystal structure locally, giving rise to a 3D Fermi surface.</a:t>
            </a:r>
            <a:endParaRPr>
              <a:latin typeface="+mn-lt"/>
              <a:ea typeface="+mn-ea"/>
              <a:cs typeface="+mn-cs"/>
              <a:sym typeface="Calibri"/>
            </a:endParaRPr>
          </a:p>
          <a:p>
            <a:pPr>
              <a:defRPr sz="1400"/>
            </a:pPr>
          </a:p>
          <a:p>
            <a:pPr>
              <a:defRPr sz="1400"/>
            </a:pPr>
            <a:r>
              <a:t>Shubnikov–de Haas oscillations measurements were performed to determine the aspect ratio of the Fermi pocket. First-principles calculations validated these measurements and supported the proposed mechanism underpinning the engineering of the electronic structure.</a:t>
            </a:r>
          </a:p>
        </p:txBody>
      </p:sp>
      <p:pic>
        <p:nvPicPr>
          <p:cNvPr id="40" name="Picture 68" descr="Picture 68"/>
          <p:cNvPicPr>
            <a:picLocks noChangeAspect="1"/>
          </p:cNvPicPr>
          <p:nvPr/>
        </p:nvPicPr>
        <p:blipFill>
          <a:blip r:embed="rId3">
            <a:extLst/>
          </a:blip>
          <a:stretch>
            <a:fillRect/>
          </a:stretch>
        </p:blipFill>
        <p:spPr>
          <a:xfrm>
            <a:off x="5092625" y="1504659"/>
            <a:ext cx="3204757" cy="2767745"/>
          </a:xfrm>
          <a:prstGeom prst="rect">
            <a:avLst/>
          </a:prstGeom>
          <a:ln w="12700">
            <a:miter lim="400000"/>
          </a:ln>
        </p:spPr>
      </p:pic>
      <p:pic>
        <p:nvPicPr>
          <p:cNvPr id="41" name="Picture 99" descr="Picture 99"/>
          <p:cNvPicPr>
            <a:picLocks noChangeAspect="1"/>
          </p:cNvPicPr>
          <p:nvPr/>
        </p:nvPicPr>
        <p:blipFill>
          <a:blip r:embed="rId4">
            <a:extLst/>
          </a:blip>
          <a:stretch>
            <a:fillRect/>
          </a:stretch>
        </p:blipFill>
        <p:spPr>
          <a:xfrm>
            <a:off x="8231582" y="1331245"/>
            <a:ext cx="3698270" cy="3219251"/>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AF829C790EEF46BF4B74D4DA50A554" ma:contentTypeVersion="16" ma:contentTypeDescription="Create a new document." ma:contentTypeScope="" ma:versionID="1f3e6562e4b8f38fdbc5a563aa553be9">
  <xsd:schema xmlns:xsd="http://www.w3.org/2001/XMLSchema" xmlns:xs="http://www.w3.org/2001/XMLSchema" xmlns:p="http://schemas.microsoft.com/office/2006/metadata/properties" xmlns:ns2="b11a480d-c7c3-4ce7-91d7-849c66424aa4" xmlns:ns3="6fd68bdf-de01-4192-90f0-4348b5af29c4" targetNamespace="http://schemas.microsoft.com/office/2006/metadata/properties" ma:root="true" ma:fieldsID="5cf465ad4ffddf351b26fff20356c92d" ns2:_="" ns3:_="">
    <xsd:import namespace="b11a480d-c7c3-4ce7-91d7-849c66424aa4"/>
    <xsd:import namespace="6fd68bdf-de01-4192-90f0-4348b5af29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1a480d-c7c3-4ce7-91d7-849c66424a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8b28469-8996-4088-bd89-44d87d6385e5"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d68bdf-de01-4192-90f0-4348b5af29c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2dd14ba-689f-4af7-8baa-8db4cc7ad08f}" ma:internalName="TaxCatchAll" ma:showField="CatchAllData" ma:web="6fd68bdf-de01-4192-90f0-4348b5af29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11a480d-c7c3-4ce7-91d7-849c66424aa4">
      <Terms xmlns="http://schemas.microsoft.com/office/infopath/2007/PartnerControls"/>
    </lcf76f155ced4ddcb4097134ff3c332f>
    <TaxCatchAll xmlns="6fd68bdf-de01-4192-90f0-4348b5af29c4" xsi:nil="true"/>
  </documentManagement>
</p:properties>
</file>

<file path=customXml/itemProps1.xml><?xml version="1.0" encoding="utf-8"?>
<ds:datastoreItem xmlns:ds="http://schemas.openxmlformats.org/officeDocument/2006/customXml" ds:itemID="{47B1241C-7539-436D-B22C-84990A6FCDF7}"/>
</file>

<file path=customXml/itemProps2.xml><?xml version="1.0" encoding="utf-8"?>
<ds:datastoreItem xmlns:ds="http://schemas.openxmlformats.org/officeDocument/2006/customXml" ds:itemID="{55E50396-DD15-4EF8-B5D9-9C17B8E79B45}"/>
</file>

<file path=customXml/itemProps3.xml><?xml version="1.0" encoding="utf-8"?>
<ds:datastoreItem xmlns:ds="http://schemas.openxmlformats.org/officeDocument/2006/customXml" ds:itemID="{EF814A17-6F45-4E85-93B1-1EF96CEF4E00}"/>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0x0101000FAF829C790EEF46BF4B74D4DA50A554</vt:lpwstr>
  </property>
</Properties>
</file>