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42" autoAdjust="0"/>
    <p:restoredTop sz="76578" autoAdjust="0"/>
  </p:normalViewPr>
  <p:slideViewPr>
    <p:cSldViewPr snapToGrid="0" snapToObjects="1">
      <p:cViewPr varScale="1">
        <p:scale>
          <a:sx n="96" d="100"/>
          <a:sy n="96" d="100"/>
        </p:scale>
        <p:origin x="1416" y="72"/>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5/15/2023</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5/15/2023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dirty="0">
                <a:solidFill>
                  <a:schemeClr val="tx1"/>
                </a:solidFill>
                <a:latin typeface="+mn-lt"/>
              </a:rPr>
              <a:t>Rules for when two Heusler </a:t>
            </a:r>
            <a:r>
              <a:rPr lang="en-US" sz="1200" dirty="0" err="1">
                <a:solidFill>
                  <a:schemeClr val="tx1"/>
                </a:solidFill>
                <a:latin typeface="+mn-lt"/>
              </a:rPr>
              <a:t>intermetallics</a:t>
            </a:r>
            <a:r>
              <a:rPr lang="en-US" sz="1200" dirty="0">
                <a:solidFill>
                  <a:schemeClr val="tx1"/>
                </a:solidFill>
                <a:latin typeface="+mn-lt"/>
              </a:rPr>
              <a:t> will or will not alloy have been postulated. These rules are not obvious and do not follow the simple and well-known Hume-</a:t>
            </a:r>
            <a:r>
              <a:rPr lang="en-US" sz="1200" dirty="0" err="1">
                <a:solidFill>
                  <a:schemeClr val="tx1"/>
                </a:solidFill>
                <a:latin typeface="+mn-lt"/>
              </a:rPr>
              <a:t>Rothery</a:t>
            </a:r>
            <a:r>
              <a:rPr lang="en-US" sz="1200" dirty="0">
                <a:solidFill>
                  <a:schemeClr val="tx1"/>
                </a:solidFill>
                <a:latin typeface="+mn-lt"/>
              </a:rPr>
              <a:t> prescription.</a:t>
            </a:r>
          </a:p>
          <a:p>
            <a:pPr defTabSz="914400">
              <a:defRPr sz="1400">
                <a:latin typeface="Helvetica Neue"/>
                <a:ea typeface="Helvetica Neue"/>
                <a:cs typeface="Helvetica Neue"/>
                <a:sym typeface="Helvetica Neue"/>
              </a:defRPr>
            </a:pPr>
            <a:endParaRPr lang="en-US" sz="1200" dirty="0">
              <a:solidFill>
                <a:schemeClr val="tx1"/>
              </a:solidFill>
              <a:latin typeface="+mn-lt"/>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600" b="0" i="0" u="none" strike="noStrike" dirty="0">
                <a:solidFill>
                  <a:srgbClr val="222222"/>
                </a:solidFill>
                <a:effectLst/>
                <a:latin typeface="Helvetica Neue" panose="02000503000000020004" pitchFamily="2" charset="0"/>
              </a:rPr>
              <a:t>Half-Heusler (</a:t>
            </a:r>
            <a:r>
              <a:rPr lang="en-US" sz="1600" b="0" i="0" u="none" strike="noStrike" dirty="0">
                <a:solidFill>
                  <a:srgbClr val="222222"/>
                </a:solidFill>
                <a:effectLst/>
                <a:latin typeface="MJXc-TeX-math-I"/>
              </a:rPr>
              <a:t>XYZ</a:t>
            </a:r>
            <a:r>
              <a:rPr lang="en-US" sz="1600" b="0" i="0" u="none" strike="noStrike" dirty="0">
                <a:solidFill>
                  <a:srgbClr val="222222"/>
                </a:solidFill>
                <a:effectLst/>
                <a:latin typeface="Helvetica Neue" panose="02000503000000020004" pitchFamily="2" charset="0"/>
              </a:rPr>
              <a:t>) and Heusler (</a:t>
            </a:r>
            <a:r>
              <a:rPr lang="en-US" sz="1600" b="0" i="0" u="none" strike="noStrike" dirty="0">
                <a:solidFill>
                  <a:srgbClr val="222222"/>
                </a:solidFill>
                <a:effectLst/>
                <a:latin typeface="MJXc-TeX-math-I"/>
              </a:rPr>
              <a:t>XY</a:t>
            </a:r>
            <a:r>
              <a:rPr lang="en-US" sz="1600" b="0" i="0" u="none" strike="noStrike" dirty="0">
                <a:solidFill>
                  <a:srgbClr val="222222"/>
                </a:solidFill>
                <a:effectLst/>
                <a:latin typeface="MJXc-TeX-main-R"/>
              </a:rPr>
              <a:t>2</a:t>
            </a:r>
            <a:r>
              <a:rPr lang="en-US" sz="1600" b="0" i="0" u="none" strike="noStrike" dirty="0">
                <a:solidFill>
                  <a:srgbClr val="222222"/>
                </a:solidFill>
                <a:effectLst/>
                <a:latin typeface="MJXc-TeX-math-I"/>
              </a:rPr>
              <a:t>Z</a:t>
            </a:r>
            <a:r>
              <a:rPr lang="en-US" sz="1600" b="0" i="0" u="none" strike="noStrike" dirty="0">
                <a:solidFill>
                  <a:srgbClr val="222222"/>
                </a:solidFill>
                <a:effectLst/>
                <a:latin typeface="Helvetica Neue" panose="02000503000000020004" pitchFamily="2" charset="0"/>
              </a:rPr>
              <a:t>) phases are some of the most important intermetallic compounds and alloys with applications ranging from superconductivity and magnetism to topological materials, and applications in high-strength alloys and as </a:t>
            </a:r>
            <a:r>
              <a:rPr lang="en-US" sz="1600" b="0" i="0" u="none" strike="noStrike" dirty="0" err="1">
                <a:solidFill>
                  <a:srgbClr val="222222"/>
                </a:solidFill>
                <a:effectLst/>
                <a:latin typeface="Helvetica Neue" panose="02000503000000020004" pitchFamily="2" charset="0"/>
              </a:rPr>
              <a:t>thermoelectrics</a:t>
            </a:r>
            <a:r>
              <a:rPr lang="en-US" sz="1600" b="0" i="0" u="none" strike="noStrike" dirty="0">
                <a:solidFill>
                  <a:srgbClr val="222222"/>
                </a:solidFill>
                <a:effectLst/>
                <a:latin typeface="Helvetica Neue" panose="02000503000000020004" pitchFamily="2" charset="0"/>
              </a:rPr>
              <a:t>. Many of these applications are controlled by alloying Heusler compounds, but the rules for such alloying have not been clear. Phase separation—and conversely, the propensity for solid-solution formation—in these compounds has been studied here from extensive first-principles electronic-structure-based modeling. Alloying between distinct pairs of half-Heusler and Heusler compounds is possible at accessible processing temperatures when the two end-members are either isoelectronic or metallic. The formation of a band gap in semiconducting half-Heusler compounds is associated with significant stabilization. Attempts to create solid solutions with a semiconducting half-Heusler compound would lead to phase separation across the tie line because of the energy penalty associated with filling states in the gap. The alloying between two Heusler compounds, however, is expected even when the electronic behaviors of the end-members differ—clearly demonstrating the distinction between the underlying bonding within half-</a:t>
            </a:r>
            <a:r>
              <a:rPr lang="en-US" sz="1600" b="0" i="0" u="none" strike="noStrike" dirty="0" err="1">
                <a:solidFill>
                  <a:srgbClr val="222222"/>
                </a:solidFill>
                <a:effectLst/>
                <a:latin typeface="Helvetica Neue" panose="02000503000000020004" pitchFamily="2" charset="0"/>
              </a:rPr>
              <a:t>Heuslers</a:t>
            </a:r>
            <a:r>
              <a:rPr lang="en-US" sz="1600" b="0" i="0" u="none" strike="noStrike" dirty="0">
                <a:solidFill>
                  <a:srgbClr val="222222"/>
                </a:solidFill>
                <a:effectLst/>
                <a:latin typeface="Helvetica Neue" panose="02000503000000020004" pitchFamily="2" charset="0"/>
              </a:rPr>
              <a:t> and </a:t>
            </a:r>
            <a:r>
              <a:rPr lang="en-US" sz="1600" b="0" i="0" u="none" strike="noStrike" dirty="0" err="1">
                <a:solidFill>
                  <a:srgbClr val="222222"/>
                </a:solidFill>
                <a:effectLst/>
                <a:latin typeface="Helvetica Neue" panose="02000503000000020004" pitchFamily="2" charset="0"/>
              </a:rPr>
              <a:t>Heuslers</a:t>
            </a:r>
            <a:r>
              <a:rPr lang="en-US" sz="1600" b="0" i="0" u="none" strike="noStrike" dirty="0">
                <a:solidFill>
                  <a:srgbClr val="222222"/>
                </a:solidFill>
                <a:effectLst/>
                <a:latin typeface="Helvetica Neue" panose="02000503000000020004" pitchFamily="2" charset="0"/>
              </a:rPr>
              <a:t>: Half-</a:t>
            </a:r>
            <a:r>
              <a:rPr lang="en-US" sz="1600" b="0" i="0" u="none" strike="noStrike" dirty="0" err="1">
                <a:solidFill>
                  <a:srgbClr val="222222"/>
                </a:solidFill>
                <a:effectLst/>
                <a:latin typeface="Helvetica Neue" panose="02000503000000020004" pitchFamily="2" charset="0"/>
              </a:rPr>
              <a:t>Heuslers</a:t>
            </a:r>
            <a:r>
              <a:rPr lang="en-US" sz="1600" b="0" i="0" u="none" strike="noStrike" dirty="0">
                <a:solidFill>
                  <a:srgbClr val="222222"/>
                </a:solidFill>
                <a:effectLst/>
                <a:latin typeface="Helvetica Neue" panose="02000503000000020004" pitchFamily="2" charset="0"/>
              </a:rPr>
              <a:t> are well-defined </a:t>
            </a:r>
            <a:r>
              <a:rPr lang="en-US" sz="1600" b="0" i="0" u="none" strike="noStrike" dirty="0" err="1">
                <a:solidFill>
                  <a:srgbClr val="222222"/>
                </a:solidFill>
                <a:effectLst/>
                <a:latin typeface="Helvetica Neue" panose="02000503000000020004" pitchFamily="2" charset="0"/>
              </a:rPr>
              <a:t>intermetallics</a:t>
            </a:r>
            <a:r>
              <a:rPr lang="en-US" sz="1600" b="0" i="0" u="none" strike="noStrike" dirty="0">
                <a:solidFill>
                  <a:srgbClr val="222222"/>
                </a:solidFill>
                <a:effectLst/>
                <a:latin typeface="Helvetica Neue" panose="02000503000000020004" pitchFamily="2" charset="0"/>
              </a:rPr>
              <a:t>, whereas </a:t>
            </a:r>
            <a:r>
              <a:rPr lang="en-US" sz="1600" b="0" i="0" u="none" strike="noStrike" dirty="0" err="1">
                <a:solidFill>
                  <a:srgbClr val="222222"/>
                </a:solidFill>
                <a:effectLst/>
                <a:latin typeface="Helvetica Neue" panose="02000503000000020004" pitchFamily="2" charset="0"/>
              </a:rPr>
              <a:t>Heuslers</a:t>
            </a:r>
            <a:r>
              <a:rPr lang="en-US" sz="1600" b="0" i="0" u="none" strike="noStrike" dirty="0">
                <a:solidFill>
                  <a:srgbClr val="222222"/>
                </a:solidFill>
                <a:effectLst/>
                <a:latin typeface="Helvetica Neue" panose="02000503000000020004" pitchFamily="2" charset="0"/>
              </a:rPr>
              <a:t> tend to behave in a manner more in line with conventional alloys. The simple proxy related to electronic structure developed here differentiates Heusler and half-Heusler compositions that truly alloy from those that phase separate, aiding in the pursuit of reliable predictions for new materials. </a:t>
            </a:r>
          </a:p>
          <a:p>
            <a:pPr defTabSz="914400">
              <a:defRPr sz="1400">
                <a:latin typeface="Helvetica Neue"/>
                <a:ea typeface="Helvetica Neue"/>
                <a:cs typeface="Helvetica Neue"/>
                <a:sym typeface="Helvetica Neue"/>
              </a:defRPr>
            </a:pPr>
            <a:endParaRPr lang="en-US" sz="1600" b="0" i="0" u="none" strike="noStrike" dirty="0">
              <a:solidFill>
                <a:srgbClr val="222222"/>
              </a:solidFill>
              <a:effectLst/>
              <a:latin typeface="Helvetica Neue" panose="02000503000000020004" pitchFamily="2" charset="0"/>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b="0" dirty="0">
                <a:solidFill>
                  <a:schemeClr val="tx1"/>
                </a:solidFill>
                <a:latin typeface="+mn-lt"/>
              </a:rPr>
              <a:t>IRG-1 addresses the broad domain of functional </a:t>
            </a:r>
            <a:r>
              <a:rPr lang="en-US" sz="1200" b="0" dirty="0" err="1">
                <a:solidFill>
                  <a:schemeClr val="tx1"/>
                </a:solidFill>
                <a:latin typeface="+mn-lt"/>
              </a:rPr>
              <a:t>intermetallics</a:t>
            </a:r>
            <a:r>
              <a:rPr lang="en-US" sz="1200" b="0" dirty="0">
                <a:solidFill>
                  <a:schemeClr val="tx1"/>
                </a:solidFill>
                <a:latin typeface="+mn-lt"/>
              </a:rPr>
              <a:t> including Heusler compounds which are the fruit-flies of functional </a:t>
            </a:r>
            <a:r>
              <a:rPr lang="en-US" sz="1200" b="0" dirty="0" err="1">
                <a:solidFill>
                  <a:schemeClr val="tx1"/>
                </a:solidFill>
                <a:latin typeface="+mn-lt"/>
              </a:rPr>
              <a:t>intermetallics</a:t>
            </a:r>
            <a:r>
              <a:rPr lang="en-US" sz="1200" b="0" dirty="0">
                <a:solidFill>
                  <a:schemeClr val="tx1"/>
                </a:solidFill>
                <a:latin typeface="+mn-lt"/>
              </a:rPr>
              <a:t>. The goal of the IRG is broadly, to control the response of the functional </a:t>
            </a:r>
            <a:r>
              <a:rPr lang="en-US" sz="1200" b="0" dirty="0" err="1">
                <a:solidFill>
                  <a:schemeClr val="tx1"/>
                </a:solidFill>
                <a:latin typeface="+mn-lt"/>
              </a:rPr>
              <a:t>intermetallics</a:t>
            </a:r>
            <a:r>
              <a:rPr lang="en-US" sz="1200" b="0" dirty="0">
                <a:solidFill>
                  <a:schemeClr val="tx1"/>
                </a:solidFill>
                <a:latin typeface="+mn-lt"/>
              </a:rPr>
              <a:t>, including their magnetism, which this work directly addresses.</a:t>
            </a:r>
          </a:p>
          <a:p>
            <a:pPr defTabSz="914400">
              <a:defRPr sz="1400">
                <a:latin typeface="Helvetica Neue"/>
                <a:ea typeface="Helvetica Neue"/>
                <a:cs typeface="Helvetica Neue"/>
                <a:sym typeface="Helvetica Neue"/>
              </a:defRPr>
            </a:pPr>
            <a:endParaRPr lang="en-US" sz="1200" dirty="0">
              <a:solidFill>
                <a:schemeClr val="tx1"/>
              </a:solidFill>
              <a:latin typeface="+mn-lt"/>
            </a:endParaRPr>
          </a:p>
          <a:p>
            <a:pPr algn="l"/>
            <a:r>
              <a:rPr lang="en-US" sz="1200" b="1" dirty="0">
                <a:solidFill>
                  <a:schemeClr val="tx1"/>
                </a:solidFill>
                <a:latin typeface="+mn-lt"/>
              </a:rPr>
              <a:t>Where the findings are published: </a:t>
            </a:r>
            <a:r>
              <a:rPr lang="en-US" b="0" i="0" u="none" strike="noStrike" dirty="0">
                <a:solidFill>
                  <a:srgbClr val="333333"/>
                </a:solidFill>
                <a:effectLst/>
                <a:latin typeface="Proxima Nova"/>
              </a:rPr>
              <a:t>Electron count dictates phase separation in Heusler alloys, </a:t>
            </a:r>
            <a:r>
              <a:rPr lang="en-US" b="0" i="0" u="none" strike="noStrike" dirty="0">
                <a:solidFill>
                  <a:srgbClr val="555555"/>
                </a:solidFill>
                <a:effectLst/>
                <a:latin typeface="Proxima Nova"/>
              </a:rPr>
              <a:t>J. A. Mayer and R. Seshadri, </a:t>
            </a:r>
            <a:r>
              <a:rPr lang="en-US" b="0" i="1" u="none" strike="noStrike" dirty="0">
                <a:solidFill>
                  <a:srgbClr val="555555"/>
                </a:solidFill>
                <a:effectLst/>
                <a:latin typeface="Proxima Nova"/>
              </a:rPr>
              <a:t>Phys. Rev. Mater.</a:t>
            </a:r>
            <a:r>
              <a:rPr lang="en-US" b="0" i="0" u="none" strike="noStrike" dirty="0">
                <a:solidFill>
                  <a:srgbClr val="555555"/>
                </a:solidFill>
                <a:effectLst/>
                <a:latin typeface="Proxima Nova"/>
              </a:rPr>
              <a:t> </a:t>
            </a:r>
            <a:r>
              <a:rPr lang="en-US" b="1" i="0" u="none" strike="noStrike" dirty="0">
                <a:solidFill>
                  <a:srgbClr val="555555"/>
                </a:solidFill>
                <a:effectLst/>
                <a:latin typeface="Proxima Nova"/>
              </a:rPr>
              <a:t>6</a:t>
            </a:r>
            <a:r>
              <a:rPr lang="en-US" b="0" i="0" u="none" strike="noStrike" dirty="0">
                <a:solidFill>
                  <a:srgbClr val="555555"/>
                </a:solidFill>
                <a:effectLst/>
                <a:latin typeface="Proxima Nova"/>
              </a:rPr>
              <a:t> (2022) 054406. DOI: </a:t>
            </a:r>
            <a:r>
              <a:rPr lang="en-US" b="0" i="0" u="none" strike="noStrike" dirty="0">
                <a:solidFill>
                  <a:srgbClr val="222222"/>
                </a:solidFill>
                <a:effectLst/>
                <a:latin typeface="Helvetica Neue" panose="02000503000000020004" pitchFamily="2" charset="0"/>
              </a:rPr>
              <a:t>10.1103/PhysRevMaterials.6.054406</a:t>
            </a:r>
            <a:endParaRPr lang="en-US" b="0" i="0" u="none" strike="noStrike" dirty="0">
              <a:solidFill>
                <a:srgbClr val="555555"/>
              </a:solidFill>
              <a:effectLst/>
              <a:latin typeface="Proxima Nov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5/15/2023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818375" y="151087"/>
            <a:ext cx="775910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b="1" dirty="0">
                <a:solidFill>
                  <a:srgbClr val="C00000"/>
                </a:solidFill>
                <a:latin typeface="Arial" panose="020B0604020202020204" pitchFamily="34" charset="0"/>
                <a:cs typeface="Arial" panose="020B0604020202020204" pitchFamily="34" charset="0"/>
              </a:rPr>
              <a:t>Heusler Compounds: To Alloy or Not to Alloy?</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UC Santa Barbara MRSEC </a:t>
            </a:r>
          </a:p>
          <a:p>
            <a:pPr algn="ctr"/>
            <a:r>
              <a:rPr lang="en-US" sz="1400" b="1" dirty="0">
                <a:latin typeface="Arial" panose="020B0604020202020204" pitchFamily="34" charset="0"/>
                <a:cs typeface="Arial" panose="020B0604020202020204" pitchFamily="34" charset="0"/>
              </a:rPr>
              <a:t>DMR-1720256</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6848014" y="868893"/>
            <a:ext cx="4030270" cy="338554"/>
          </a:xfrm>
          <a:prstGeom prst="rect">
            <a:avLst/>
          </a:prstGeom>
          <a:noFill/>
        </p:spPr>
        <p:txBody>
          <a:bodyPr wrap="none" rtlCol="0">
            <a:spAutoFit/>
          </a:bodyPr>
          <a:lstStyle/>
          <a:p>
            <a:pPr algn="ctr"/>
            <a:r>
              <a:rPr lang="en-US" sz="1600" b="1" dirty="0">
                <a:latin typeface="Arial" panose="020B0604020202020204" pitchFamily="34" charset="0"/>
                <a:cs typeface="Arial" panose="020B0604020202020204" pitchFamily="34" charset="0"/>
              </a:rPr>
              <a:t>Justin Mayer and Ram Seshadri (IRG-1)</a:t>
            </a: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121187" y="1763664"/>
            <a:ext cx="4940768"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dirty="0"/>
              <a:t>Rules for the creation of alloys within the family of Heusler compounds, which are ordered compounds formed between metals, have been broadly formulated. </a:t>
            </a:r>
          </a:p>
          <a:p>
            <a:pPr eaLnBrk="1" hangingPunct="1"/>
            <a:endParaRPr lang="en-US" sz="1600" dirty="0"/>
          </a:p>
          <a:p>
            <a:pPr eaLnBrk="1" hangingPunct="1">
              <a:buClr>
                <a:srgbClr val="C00000"/>
              </a:buClr>
            </a:pPr>
            <a:r>
              <a:rPr lang="en-US" sz="1600" dirty="0"/>
              <a:t>Heusler compounds are important functional materials, used for their magnetic and thermoelectric properties. These rules will help in designing new materials with optimized functionality.</a:t>
            </a:r>
          </a:p>
          <a:p>
            <a:pPr eaLnBrk="1" hangingPunct="1">
              <a:buClr>
                <a:srgbClr val="C00000"/>
              </a:buClr>
            </a:pPr>
            <a:endParaRPr lang="en-US" sz="1600" dirty="0"/>
          </a:p>
          <a:p>
            <a:pPr eaLnBrk="1" hangingPunct="1">
              <a:buClr>
                <a:srgbClr val="C00000"/>
              </a:buClr>
            </a:pPr>
            <a:r>
              <a:rPr lang="en-US" sz="1600" dirty="0"/>
              <a:t>The results directly support the goals of IRG-1 Magnetic Intermetallic </a:t>
            </a:r>
            <a:r>
              <a:rPr lang="en-US" sz="1600" dirty="0" err="1"/>
              <a:t>Mesostructures</a:t>
            </a:r>
            <a:r>
              <a:rPr lang="en-US" sz="1600" dirty="0"/>
              <a:t> since the controlled formation of single-phase and mesostructured magnetic Heusler materials is central to the project.</a:t>
            </a: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5229432" y="1603856"/>
            <a:ext cx="6778792" cy="4339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pic>
        <p:nvPicPr>
          <p:cNvPr id="3" name="Picture 2" descr="This graph has multiple panels. The two panels on the left depict histograms displaying the occurrence of unstable and stable half-Heusler and Heusler compounds. The panels on the right depict the corresponding crystal structures of these compounds. ">
            <a:extLst>
              <a:ext uri="{FF2B5EF4-FFF2-40B4-BE49-F238E27FC236}">
                <a16:creationId xmlns:a16="http://schemas.microsoft.com/office/drawing/2014/main" id="{B5BEDD26-2D06-C4A7-778A-FC593BD92019}"/>
              </a:ext>
            </a:extLst>
          </p:cNvPr>
          <p:cNvPicPr>
            <a:picLocks noChangeAspect="1"/>
          </p:cNvPicPr>
          <p:nvPr/>
        </p:nvPicPr>
        <p:blipFill>
          <a:blip r:embed="rId4"/>
          <a:stretch>
            <a:fillRect/>
          </a:stretch>
        </p:blipFill>
        <p:spPr>
          <a:xfrm>
            <a:off x="5605788" y="1763664"/>
            <a:ext cx="5921192" cy="3330671"/>
          </a:xfrm>
          <a:prstGeom prst="rect">
            <a:avLst/>
          </a:prstGeom>
        </p:spPr>
      </p:pic>
      <p:sp>
        <p:nvSpPr>
          <p:cNvPr id="5" name="TextBox 4">
            <a:extLst>
              <a:ext uri="{FF2B5EF4-FFF2-40B4-BE49-F238E27FC236}">
                <a16:creationId xmlns:a16="http://schemas.microsoft.com/office/drawing/2014/main" id="{63EDCD08-E0A4-89AB-3F80-A6BBFC8B2DF2}"/>
              </a:ext>
            </a:extLst>
          </p:cNvPr>
          <p:cNvSpPr txBox="1"/>
          <p:nvPr/>
        </p:nvSpPr>
        <p:spPr>
          <a:xfrm>
            <a:off x="5229433" y="5121412"/>
            <a:ext cx="6778791" cy="738664"/>
          </a:xfrm>
          <a:prstGeom prst="rect">
            <a:avLst/>
          </a:prstGeom>
          <a:noFill/>
        </p:spPr>
        <p:txBody>
          <a:bodyPr wrap="square">
            <a:spAutoFit/>
          </a:bodyPr>
          <a:lstStyle/>
          <a:p>
            <a:pPr eaLnBrk="1" hangingPunct="1"/>
            <a:r>
              <a:rPr lang="en-US" sz="1400" dirty="0">
                <a:latin typeface="Arial" panose="020B0604020202020204" pitchFamily="34" charset="0"/>
                <a:cs typeface="Arial" panose="020B0604020202020204" pitchFamily="34" charset="0"/>
              </a:rPr>
              <a:t>Stability of </a:t>
            </a:r>
            <a:r>
              <a:rPr lang="en-US" sz="1400" i="1" dirty="0">
                <a:latin typeface="Arial" panose="020B0604020202020204" pitchFamily="34" charset="0"/>
                <a:cs typeface="Arial" panose="020B0604020202020204" pitchFamily="34" charset="0"/>
              </a:rPr>
              <a:t>XYZ</a:t>
            </a:r>
            <a:r>
              <a:rPr lang="en-US" sz="1400" dirty="0">
                <a:latin typeface="Arial" panose="020B0604020202020204" pitchFamily="34" charset="0"/>
                <a:cs typeface="Arial" panose="020B0604020202020204" pitchFamily="34" charset="0"/>
              </a:rPr>
              <a:t> half-Heusler and </a:t>
            </a:r>
            <a:r>
              <a:rPr lang="en-US" sz="1400" i="1" dirty="0">
                <a:latin typeface="Arial" panose="020B0604020202020204" pitchFamily="34" charset="0"/>
                <a:cs typeface="Arial" panose="020B0604020202020204" pitchFamily="34" charset="0"/>
              </a:rPr>
              <a:t>XY</a:t>
            </a:r>
            <a:r>
              <a:rPr lang="en-US" sz="1400" baseline="-25000" dirty="0">
                <a:latin typeface="Arial" panose="020B0604020202020204" pitchFamily="34" charset="0"/>
                <a:cs typeface="Arial" panose="020B0604020202020204" pitchFamily="34" charset="0"/>
              </a:rPr>
              <a:t>2</a:t>
            </a:r>
            <a:r>
              <a:rPr lang="en-US" sz="1400" i="1" dirty="0">
                <a:latin typeface="Arial" panose="020B0604020202020204" pitchFamily="34" charset="0"/>
                <a:cs typeface="Arial" panose="020B0604020202020204" pitchFamily="34" charset="0"/>
              </a:rPr>
              <a:t>Z</a:t>
            </a:r>
            <a:r>
              <a:rPr lang="en-US" sz="1400" dirty="0">
                <a:latin typeface="Arial" panose="020B0604020202020204" pitchFamily="34" charset="0"/>
                <a:cs typeface="Arial" panose="020B0604020202020204" pitchFamily="34" charset="0"/>
              </a:rPr>
              <a:t> Heusler compounds as a function of their valence electron counts. On the right are the unit cells depicting the structures of these compounds. </a:t>
            </a: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3081</TotalTime>
  <Words>539</Words>
  <Application>Microsoft Office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vt:i4>
      </vt:variant>
    </vt:vector>
  </HeadingPairs>
  <TitlesOfParts>
    <vt:vector size="13" baseType="lpstr">
      <vt:lpstr>Arial</vt:lpstr>
      <vt:lpstr>Calibri</vt:lpstr>
      <vt:lpstr>Calibri Light</vt:lpstr>
      <vt:lpstr>Helvetica Neue</vt:lpstr>
      <vt:lpstr>Microsoft Sans Serif</vt:lpstr>
      <vt:lpstr>MJXc-TeX-main-R</vt:lpstr>
      <vt:lpstr>MJXc-TeX-math-I</vt:lpstr>
      <vt:lpstr>Proxima Nova</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Chris</cp:lastModifiedBy>
  <cp:revision>281</cp:revision>
  <cp:lastPrinted>2018-03-20T12:31:18Z</cp:lastPrinted>
  <dcterms:created xsi:type="dcterms:W3CDTF">2017-10-05T17:34:54Z</dcterms:created>
  <dcterms:modified xsi:type="dcterms:W3CDTF">2023-05-15T16:39:05Z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