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03" autoAdjust="0"/>
    <p:restoredTop sz="61702" autoAdjust="0"/>
  </p:normalViewPr>
  <p:slideViewPr>
    <p:cSldViewPr snapToGrid="0" snapToObjects="1">
      <p:cViewPr>
        <p:scale>
          <a:sx n="75" d="100"/>
          <a:sy n="75" d="100"/>
        </p:scale>
        <p:origin x="2310" y="114"/>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5/15/2023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5/15/2023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b="0" dirty="0">
                <a:solidFill>
                  <a:schemeClr val="tx1"/>
                </a:solidFill>
                <a:latin typeface="+mn-lt"/>
              </a:rPr>
              <a:t>Enhancing the solubility of lithium in polymers enhances ionic conductivity but often at the expense of poor lithium ion transport and high(er) anion transport which is not useful. Here a strategy has been devised to ensure that high conductivity with a large lithium transport contribution can be accomplished with the proper choice of functional groups on the polymer. These materials could be useful as the solid electrolyte in lithium-ion batteries. </a:t>
            </a:r>
          </a:p>
          <a:p>
            <a:pPr defTabSz="914400">
              <a:defRPr sz="1400">
                <a:latin typeface="Helvetica Neue"/>
                <a:ea typeface="Helvetica Neue"/>
                <a:cs typeface="Helvetica Neue"/>
                <a:sym typeface="Helvetica Neue"/>
              </a:defRPr>
            </a:pPr>
            <a:endParaRPr lang="en-US" sz="1200"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2000" b="0" i="0" u="none" strike="noStrike" dirty="0">
                <a:solidFill>
                  <a:srgbClr val="000000"/>
                </a:solidFill>
                <a:effectLst/>
                <a:latin typeface="Georgia" panose="02040502050405020303" pitchFamily="18" charset="0"/>
              </a:rPr>
              <a:t>In polymer electrolytes, conduction is achieved through the dissolution and subsequent transport of the lithium cation and organic anion, yet only lithium transport (dictated by the transference number) provides useful current between the two electrodes. A </a:t>
            </a:r>
            <a:r>
              <a:rPr lang="en-US" sz="2000" b="0" i="0" u="none" strike="noStrike" dirty="0" err="1">
                <a:solidFill>
                  <a:srgbClr val="000000"/>
                </a:solidFill>
                <a:effectLst/>
                <a:latin typeface="Georgia" panose="02040502050405020303" pitchFamily="18" charset="0"/>
              </a:rPr>
              <a:t>polysiloxane</a:t>
            </a:r>
            <a:r>
              <a:rPr lang="en-US" sz="2000" b="0" i="0" u="none" strike="noStrike" dirty="0">
                <a:solidFill>
                  <a:srgbClr val="000000"/>
                </a:solidFill>
                <a:effectLst/>
                <a:latin typeface="Georgia" panose="02040502050405020303" pitchFamily="18" charset="0"/>
              </a:rPr>
              <a:t>-based polymer electrolyte grafted with cyano-containing side chains that are deliberately introduced to enhance total ionic conductivity while retaining a high transference number for lithium ions. The </a:t>
            </a:r>
            <a:r>
              <a:rPr lang="en-US" sz="2000" b="0" i="0" u="none" strike="noStrike" dirty="0" err="1">
                <a:solidFill>
                  <a:srgbClr val="000000"/>
                </a:solidFill>
                <a:effectLst/>
                <a:latin typeface="Georgia" panose="02040502050405020303" pitchFamily="18" charset="0"/>
              </a:rPr>
              <a:t>cyano</a:t>
            </a:r>
            <a:r>
              <a:rPr lang="en-US" sz="2000" b="0" i="0" u="none" strike="noStrike" dirty="0">
                <a:solidFill>
                  <a:srgbClr val="000000"/>
                </a:solidFill>
                <a:effectLst/>
                <a:latin typeface="Georgia" panose="02040502050405020303" pitchFamily="18" charset="0"/>
              </a:rPr>
              <a:t> groups provide the polymer high dielectric permittivity which aids fast lithium transport as confirmed by a number of experimental techniques. These results demonstrate the vast potential of nonpolar flexible polymers grafted with polar side chains as host materials for PEs.</a:t>
            </a:r>
            <a:endParaRPr lang="en-US" sz="1600" b="0" i="0" u="none" strike="noStrike" dirty="0">
              <a:solidFill>
                <a:srgbClr val="222222"/>
              </a:solidFill>
              <a:effectLst/>
              <a:latin typeface="Helvetica Neue" panose="02000503000000020004" pitchFamily="2" charset="0"/>
            </a:endParaRPr>
          </a:p>
          <a:p>
            <a:pPr defTabSz="914400">
              <a:defRPr sz="1400">
                <a:latin typeface="Helvetica Neue"/>
                <a:ea typeface="Helvetica Neue"/>
                <a:cs typeface="Helvetica Neue"/>
                <a:sym typeface="Helvetica Neue"/>
              </a:defRPr>
            </a:pPr>
            <a:endParaRPr lang="en-US" sz="1600" b="0" i="0" u="none" strike="noStrike" dirty="0">
              <a:solidFill>
                <a:srgbClr val="222222"/>
              </a:solidFill>
              <a:effectLst/>
              <a:latin typeface="Helvetica Neue" panose="02000503000000020004" pitchFamily="2" charset="0"/>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IRG-2 is all about using the principles of diffuse charges in ionic liquids and applying them in polymeric systems, to serve many goals including better ion-transporting polymers as accomplished here. </a:t>
            </a:r>
          </a:p>
          <a:p>
            <a:pPr defTabSz="914400">
              <a:defRPr sz="1400">
                <a:latin typeface="Helvetica Neue"/>
                <a:ea typeface="Helvetica Neue"/>
                <a:cs typeface="Helvetica Neue"/>
                <a:sym typeface="Helvetica Neue"/>
              </a:defRPr>
            </a:pPr>
            <a:endParaRPr lang="en-US" sz="1200" dirty="0">
              <a:solidFill>
                <a:schemeClr val="tx1"/>
              </a:solidFill>
              <a:latin typeface="+mn-lt"/>
            </a:endParaRPr>
          </a:p>
          <a:p>
            <a:pPr algn="l"/>
            <a:r>
              <a:rPr lang="en-US" sz="1200" b="1" dirty="0">
                <a:solidFill>
                  <a:schemeClr val="tx1"/>
                </a:solidFill>
                <a:latin typeface="+mn-lt"/>
              </a:rPr>
              <a:t>Where the findings are published:</a:t>
            </a:r>
            <a:r>
              <a:rPr lang="en-US" sz="1200" b="0" dirty="0">
                <a:solidFill>
                  <a:schemeClr val="tx1"/>
                </a:solidFill>
                <a:latin typeface="+mn-lt"/>
              </a:rPr>
              <a:t> S. </a:t>
            </a:r>
            <a:r>
              <a:rPr lang="en-US" sz="1200" b="0" dirty="0" err="1">
                <a:solidFill>
                  <a:schemeClr val="tx1"/>
                </a:solidFill>
                <a:latin typeface="+mn-lt"/>
              </a:rPr>
              <a:t>Xie</a:t>
            </a:r>
            <a:r>
              <a:rPr lang="en-US" sz="1200" b="0" dirty="0">
                <a:solidFill>
                  <a:schemeClr val="tx1"/>
                </a:solidFill>
                <a:latin typeface="+mn-lt"/>
              </a:rPr>
              <a:t>, A. Nikolaev, O. A. </a:t>
            </a:r>
            <a:r>
              <a:rPr lang="en-US" sz="1200" b="0" dirty="0" err="1">
                <a:solidFill>
                  <a:schemeClr val="tx1"/>
                </a:solidFill>
                <a:latin typeface="+mn-lt"/>
              </a:rPr>
              <a:t>Nordness</a:t>
            </a:r>
            <a:r>
              <a:rPr lang="en-US" sz="1200" b="0" dirty="0">
                <a:solidFill>
                  <a:schemeClr val="tx1"/>
                </a:solidFill>
                <a:latin typeface="+mn-lt"/>
              </a:rPr>
              <a:t>, L. C. </a:t>
            </a:r>
            <a:r>
              <a:rPr lang="en-US" sz="1200" b="0" dirty="0" err="1">
                <a:solidFill>
                  <a:schemeClr val="tx1"/>
                </a:solidFill>
                <a:latin typeface="+mn-lt"/>
              </a:rPr>
              <a:t>Llanes</a:t>
            </a:r>
            <a:r>
              <a:rPr lang="en-US" sz="1200" b="0" dirty="0">
                <a:solidFill>
                  <a:schemeClr val="tx1"/>
                </a:solidFill>
                <a:latin typeface="+mn-lt"/>
              </a:rPr>
              <a:t>, S. D. Jones, P. M. Richardson, H.  Wang, R. J. Clément, J. Read de Alaniz, and R. A. </a:t>
            </a:r>
            <a:r>
              <a:rPr lang="en-US" sz="1200" b="0" dirty="0" err="1">
                <a:solidFill>
                  <a:schemeClr val="tx1"/>
                </a:solidFill>
                <a:latin typeface="+mn-lt"/>
              </a:rPr>
              <a:t>Segalman</a:t>
            </a:r>
            <a:r>
              <a:rPr lang="en-US" sz="1200" b="0" dirty="0">
                <a:solidFill>
                  <a:schemeClr val="tx1"/>
                </a:solidFill>
                <a:latin typeface="+mn-lt"/>
              </a:rPr>
              <a:t>, Polymer Electrolyte Based on Cyano-Functionalized </a:t>
            </a:r>
            <a:r>
              <a:rPr lang="en-US" sz="1200" b="0" dirty="0" err="1">
                <a:solidFill>
                  <a:schemeClr val="tx1"/>
                </a:solidFill>
                <a:latin typeface="+mn-lt"/>
              </a:rPr>
              <a:t>Polysiloxane</a:t>
            </a:r>
            <a:r>
              <a:rPr lang="en-US" sz="1200" b="0" dirty="0">
                <a:solidFill>
                  <a:schemeClr val="tx1"/>
                </a:solidFill>
                <a:latin typeface="+mn-lt"/>
              </a:rPr>
              <a:t> with Enhanced Salt Dissolution and High Ionic Conductivity, Macromolecules 55 (2022) 5723–5732. DOI: 10.1021/acs.macromol.2c00329</a:t>
            </a:r>
            <a:endParaRPr lang="en-US" b="0"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4432892" y="157895"/>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C00000"/>
                </a:solidFill>
                <a:latin typeface="Arial" panose="020B0604020202020204" pitchFamily="34" charset="0"/>
                <a:cs typeface="Arial" panose="020B0604020202020204" pitchFamily="34" charset="0"/>
              </a:rPr>
              <a:t>High-Performance Polymer Solid Electrolytes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UC Santa Barbara MRSEC </a:t>
            </a:r>
          </a:p>
          <a:p>
            <a:pPr algn="ctr"/>
            <a:r>
              <a:rPr lang="en-US" sz="1400" b="1" dirty="0">
                <a:latin typeface="Arial" panose="020B0604020202020204" pitchFamily="34" charset="0"/>
                <a:cs typeface="Arial" panose="020B0604020202020204" pitchFamily="34" charset="0"/>
              </a:rPr>
              <a:t>DMR-1720256</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4827878" y="868893"/>
            <a:ext cx="7566660" cy="338554"/>
          </a:xfrm>
          <a:prstGeom prst="rect">
            <a:avLst/>
          </a:prstGeom>
          <a:noFill/>
        </p:spPr>
        <p:txBody>
          <a:bodyPr wrap="square" rtlCol="0">
            <a:spAutoFit/>
          </a:bodyPr>
          <a:lstStyle/>
          <a:p>
            <a:pPr algn="ctr"/>
            <a:r>
              <a:rPr lang="en-US" sz="1600" b="1" i="0" u="none" strike="noStrike" dirty="0" err="1">
                <a:solidFill>
                  <a:srgbClr val="000000"/>
                </a:solidFill>
                <a:effectLst/>
                <a:latin typeface="Roboto" panose="02000000000000000000" pitchFamily="2" charset="0"/>
              </a:rPr>
              <a:t>Raphaële</a:t>
            </a:r>
            <a:r>
              <a:rPr lang="en-US" sz="1600" b="1" i="0" u="none" strike="noStrike" dirty="0">
                <a:solidFill>
                  <a:srgbClr val="000000"/>
                </a:solidFill>
                <a:effectLst/>
                <a:latin typeface="Roboto" panose="02000000000000000000" pitchFamily="2" charset="0"/>
              </a:rPr>
              <a:t> Clément, Javier Read de Alaniz, and Rachel </a:t>
            </a:r>
            <a:r>
              <a:rPr lang="en-US" sz="1600" b="1" i="0" u="none" strike="noStrike" dirty="0" err="1">
                <a:solidFill>
                  <a:srgbClr val="000000"/>
                </a:solidFill>
                <a:effectLst/>
                <a:latin typeface="Roboto" panose="02000000000000000000" pitchFamily="2" charset="0"/>
              </a:rPr>
              <a:t>Segalman</a:t>
            </a:r>
            <a:r>
              <a:rPr lang="en-US" sz="1600" b="1" dirty="0">
                <a:solidFill>
                  <a:srgbClr val="000000"/>
                </a:solidFill>
                <a:latin typeface="Roboto" panose="02000000000000000000" pitchFamily="2" charset="0"/>
              </a:rPr>
              <a:t> </a:t>
            </a:r>
            <a:r>
              <a:rPr lang="en-US" sz="1600" b="1" dirty="0">
                <a:latin typeface="Arial" panose="020B0604020202020204" pitchFamily="34" charset="0"/>
                <a:cs typeface="Arial" panose="020B0604020202020204" pitchFamily="34" charset="0"/>
              </a:rPr>
              <a:t>(IRG-2)</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21187" y="1317248"/>
            <a:ext cx="4940768"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dirty="0"/>
              <a:t>New lithium-ion transporting polymers, suitable for use as solid electrolytes in lithium ion batteries have been developed based on controlling the dielectric properties of polymers and details of the polymer architecture.</a:t>
            </a:r>
          </a:p>
          <a:p>
            <a:pPr eaLnBrk="1" hangingPunct="1"/>
            <a:endParaRPr lang="en-US" sz="1600" dirty="0"/>
          </a:p>
          <a:p>
            <a:pPr eaLnBrk="1" hangingPunct="1">
              <a:buClr>
                <a:srgbClr val="C00000"/>
              </a:buClr>
            </a:pPr>
            <a:r>
              <a:rPr lang="en-US" sz="1600" dirty="0"/>
              <a:t>Many lithium-transporting polymers, which could play a central role in the future of solid-state lithium batteries, suffer from poor lithium conductivity, even if the total conductivity could be high due to the counterions moving. MRSEC IRG-2 researchers have devised strategies to ensure that it is the lithium that moves, making these materials useful.  </a:t>
            </a:r>
          </a:p>
          <a:p>
            <a:pPr eaLnBrk="1" hangingPunct="1">
              <a:buClr>
                <a:srgbClr val="C00000"/>
              </a:buClr>
            </a:pPr>
            <a:endParaRPr lang="en-US" sz="1600" dirty="0"/>
          </a:p>
          <a:p>
            <a:pPr eaLnBrk="1" hangingPunct="1">
              <a:buClr>
                <a:srgbClr val="C00000"/>
              </a:buClr>
            </a:pPr>
            <a:r>
              <a:rPr lang="en-US" sz="1600" dirty="0"/>
              <a:t>The results directly support the goals of IRG-2 as they use rational design principles to develop useful polymers that are inspired by ionic liquids. </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229432" y="1603856"/>
            <a:ext cx="6778792"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5" name="TextBox 4">
            <a:extLst>
              <a:ext uri="{FF2B5EF4-FFF2-40B4-BE49-F238E27FC236}">
                <a16:creationId xmlns:a16="http://schemas.microsoft.com/office/drawing/2014/main" id="{63EDCD08-E0A4-89AB-3F80-A6BBFC8B2DF2}"/>
              </a:ext>
            </a:extLst>
          </p:cNvPr>
          <p:cNvSpPr txBox="1"/>
          <p:nvPr/>
        </p:nvSpPr>
        <p:spPr>
          <a:xfrm>
            <a:off x="5229433" y="5121412"/>
            <a:ext cx="6778791" cy="738664"/>
          </a:xfrm>
          <a:prstGeom prst="rect">
            <a:avLst/>
          </a:prstGeom>
          <a:noFill/>
        </p:spPr>
        <p:txBody>
          <a:bodyPr wrap="square">
            <a:spAutoFit/>
          </a:bodyPr>
          <a:lstStyle/>
          <a:p>
            <a:pPr eaLnBrk="1" hangingPunct="1"/>
            <a:r>
              <a:rPr lang="en-US" sz="1400" dirty="0">
                <a:latin typeface="Arial" panose="020B0604020202020204" pitchFamily="34" charset="0"/>
                <a:cs typeface="Arial" panose="020B0604020202020204" pitchFamily="34" charset="0"/>
              </a:rPr>
              <a:t>Controlling functional groups and polymer architectures allows the relative amount of lithium ions transported (the transference number) to be enhanced without much detriment to the total ionic conductivity. </a:t>
            </a:r>
          </a:p>
        </p:txBody>
      </p:sp>
      <p:pic>
        <p:nvPicPr>
          <p:cNvPr id="4" name="Picture 3" descr="A depiction of architecture control in lithium ion transporting polymers. Below this depiction, changes in the actual values associated with lithium conductivity are displayed. ">
            <a:extLst>
              <a:ext uri="{FF2B5EF4-FFF2-40B4-BE49-F238E27FC236}">
                <a16:creationId xmlns:a16="http://schemas.microsoft.com/office/drawing/2014/main" id="{AD1735FF-2021-B165-2647-F33C415895D1}"/>
              </a:ext>
            </a:extLst>
          </p:cNvPr>
          <p:cNvPicPr>
            <a:picLocks noChangeAspect="1"/>
          </p:cNvPicPr>
          <p:nvPr/>
        </p:nvPicPr>
        <p:blipFill>
          <a:blip r:embed="rId4"/>
          <a:stretch>
            <a:fillRect/>
          </a:stretch>
        </p:blipFill>
        <p:spPr>
          <a:xfrm>
            <a:off x="5413030" y="2162908"/>
            <a:ext cx="6459587" cy="2449260"/>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3112</TotalTime>
  <Words>518</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Arial</vt:lpstr>
      <vt:lpstr>Calibri</vt:lpstr>
      <vt:lpstr>Calibri Light</vt:lpstr>
      <vt:lpstr>Georgia</vt:lpstr>
      <vt:lpstr>Helvetica Neue</vt:lpstr>
      <vt:lpstr>Microsoft Sans Serif</vt:lpstr>
      <vt:lpstr>Roboto</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Chris</cp:lastModifiedBy>
  <cp:revision>283</cp:revision>
  <cp:lastPrinted>2018-03-20T12:31:18Z</cp:lastPrinted>
  <dcterms:created xsi:type="dcterms:W3CDTF">2017-10-05T17:34:54Z</dcterms:created>
  <dcterms:modified xsi:type="dcterms:W3CDTF">2023-05-15T16:41:33Z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